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6"/>
  </p:notesMasterIdLst>
  <p:handoutMasterIdLst>
    <p:handoutMasterId r:id="rId27"/>
  </p:handoutMasterIdLst>
  <p:sldIdLst>
    <p:sldId id="283" r:id="rId2"/>
    <p:sldId id="28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77" r:id="rId15"/>
    <p:sldId id="269" r:id="rId16"/>
    <p:sldId id="278" r:id="rId17"/>
    <p:sldId id="270" r:id="rId18"/>
    <p:sldId id="271" r:id="rId19"/>
    <p:sldId id="279" r:id="rId20"/>
    <p:sldId id="272" r:id="rId21"/>
    <p:sldId id="280" r:id="rId22"/>
    <p:sldId id="273" r:id="rId23"/>
    <p:sldId id="281" r:id="rId24"/>
    <p:sldId id="274" r:id="rId25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6173" cy="497038"/>
          </a:xfrm>
          <a:prstGeom prst="rect">
            <a:avLst/>
          </a:prstGeom>
          <a:noFill/>
          <a:ln>
            <a:noFill/>
          </a:ln>
        </p:spPr>
        <p:txBody>
          <a:bodyPr vert="horz" lIns="82863" tIns="41432" rIns="82863" bIns="41432" compatLnSpc="0"/>
          <a:lstStyle/>
          <a:p>
            <a:pPr hangingPunct="0">
              <a:defRPr sz="1400"/>
            </a:pPr>
            <a:endParaRPr lang="ru-RU" sz="1300">
              <a:latin typeface="Arial" pitchFamily="18"/>
              <a:ea typeface="MS Gothic" pitchFamily="2"/>
              <a:cs typeface="Tahoma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3881795" y="0"/>
            <a:ext cx="2976173" cy="497038"/>
          </a:xfrm>
          <a:prstGeom prst="rect">
            <a:avLst/>
          </a:prstGeom>
          <a:noFill/>
          <a:ln>
            <a:noFill/>
          </a:ln>
        </p:spPr>
        <p:txBody>
          <a:bodyPr vert="horz" lIns="82863" tIns="41432" rIns="82863" bIns="41432" compatLnSpc="0"/>
          <a:lstStyle/>
          <a:p>
            <a:pPr algn="r" hangingPunct="0">
              <a:defRPr sz="1400"/>
            </a:pPr>
            <a:endParaRPr lang="ru-RU" sz="1300">
              <a:latin typeface="Arial" pitchFamily="18"/>
              <a:ea typeface="MS Gothic" pitchFamily="2"/>
              <a:cs typeface="Tahoma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9450076"/>
            <a:ext cx="2976173" cy="497038"/>
          </a:xfrm>
          <a:prstGeom prst="rect">
            <a:avLst/>
          </a:prstGeom>
          <a:noFill/>
          <a:ln>
            <a:noFill/>
          </a:ln>
        </p:spPr>
        <p:txBody>
          <a:bodyPr vert="horz" lIns="82863" tIns="41432" rIns="82863" bIns="41432" anchor="b" compatLnSpc="0"/>
          <a:lstStyle/>
          <a:p>
            <a:pPr hangingPunct="0">
              <a:defRPr sz="1400"/>
            </a:pPr>
            <a:endParaRPr lang="ru-RU" sz="1300">
              <a:latin typeface="Arial" pitchFamily="18"/>
              <a:ea typeface="MS Gothic" pitchFamily="2"/>
              <a:cs typeface="Tahoma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3881795" y="9450076"/>
            <a:ext cx="2976173" cy="497038"/>
          </a:xfrm>
          <a:prstGeom prst="rect">
            <a:avLst/>
          </a:prstGeom>
          <a:noFill/>
          <a:ln>
            <a:noFill/>
          </a:ln>
        </p:spPr>
        <p:txBody>
          <a:bodyPr vert="horz" lIns="82863" tIns="41432" rIns="82863" bIns="41432" anchor="b" compatLnSpc="0"/>
          <a:lstStyle/>
          <a:p>
            <a:pPr algn="r" hangingPunct="0">
              <a:defRPr sz="1400"/>
            </a:pPr>
            <a:fld id="{F4F7C984-0326-4F9E-8B7D-3A5AC1070554}" type="slidenum">
              <a:rPr/>
              <a:pPr algn="r" hangingPunct="0">
                <a:defRPr sz="1400"/>
              </a:pPr>
              <a:t>‹#›</a:t>
            </a:fld>
            <a:endParaRPr lang="ru-RU" sz="1300">
              <a:latin typeface="Arial" pitchFamily="18"/>
              <a:ea typeface="MS Gothic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11271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55650"/>
            <a:ext cx="4972050" cy="3730625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685830" y="4724871"/>
            <a:ext cx="5486309" cy="447601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6173" cy="49703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rtl="0" hangingPunct="0">
              <a:buNone/>
              <a:tabLst/>
              <a:defRPr lang="ru-RU" sz="13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3881795" y="0"/>
            <a:ext cx="2976173" cy="49703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lvl="0" algn="r" rtl="0" hangingPunct="0">
              <a:buNone/>
              <a:tabLst/>
              <a:defRPr lang="ru-RU" sz="13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9450076"/>
            <a:ext cx="2976173" cy="49703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lvl="0" rtl="0" hangingPunct="0">
              <a:buNone/>
              <a:tabLst/>
              <a:defRPr lang="ru-RU" sz="13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3881795" y="9450076"/>
            <a:ext cx="2976173" cy="49703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>
            <a:lvl1pPr lvl="0" algn="r" rtl="0" hangingPunct="0">
              <a:buNone/>
              <a:tabLst/>
              <a:defRPr lang="ru-RU" sz="13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30498A2F-0C90-4D43-AE37-19C1E95E9505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215612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ru-RU" sz="2000" b="0" i="0" u="none" strike="noStrike" kern="1200">
        <a:ln>
          <a:noFill/>
        </a:ln>
        <a:latin typeface="Arial" pitchFamily="18"/>
        <a:ea typeface="MS Gothic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33475" y="955675"/>
            <a:ext cx="4591050" cy="344328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061076" y="4732574"/>
            <a:ext cx="4741041" cy="338554"/>
          </a:xfrm>
        </p:spPr>
        <p:txBody>
          <a:bodyPr>
            <a:spAutoFit/>
          </a:bodyPr>
          <a:lstStyle/>
          <a:p>
            <a:endParaRPr lang="ru-RU" sz="22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33475" y="955675"/>
            <a:ext cx="4591050" cy="344328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061076" y="4732574"/>
            <a:ext cx="4741041" cy="338554"/>
          </a:xfrm>
        </p:spPr>
        <p:txBody>
          <a:bodyPr>
            <a:spAutoFit/>
          </a:bodyPr>
          <a:lstStyle/>
          <a:p>
            <a:endParaRPr lang="ru-RU" sz="22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33475" y="955675"/>
            <a:ext cx="4591050" cy="344328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061076" y="4732574"/>
            <a:ext cx="4741041" cy="338554"/>
          </a:xfrm>
        </p:spPr>
        <p:txBody>
          <a:bodyPr>
            <a:spAutoFit/>
          </a:bodyPr>
          <a:lstStyle/>
          <a:p>
            <a:endParaRPr lang="ru-RU" sz="22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33475" y="955675"/>
            <a:ext cx="4591050" cy="344328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061076" y="4732574"/>
            <a:ext cx="4741041" cy="338554"/>
          </a:xfrm>
        </p:spPr>
        <p:txBody>
          <a:bodyPr>
            <a:spAutoFit/>
          </a:bodyPr>
          <a:lstStyle/>
          <a:p>
            <a:endParaRPr lang="ru-RU" sz="22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33475" y="955675"/>
            <a:ext cx="4591050" cy="344328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061076" y="4732574"/>
            <a:ext cx="4741041" cy="338554"/>
          </a:xfrm>
        </p:spPr>
        <p:txBody>
          <a:bodyPr>
            <a:spAutoFit/>
          </a:bodyPr>
          <a:lstStyle/>
          <a:p>
            <a:endParaRPr lang="ru-RU" sz="22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33475" y="955675"/>
            <a:ext cx="4591050" cy="344328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061076" y="4732574"/>
            <a:ext cx="4741041" cy="338554"/>
          </a:xfrm>
        </p:spPr>
        <p:txBody>
          <a:bodyPr>
            <a:spAutoFit/>
          </a:bodyPr>
          <a:lstStyle/>
          <a:p>
            <a:endParaRPr lang="ru-RU" sz="22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33475" y="955675"/>
            <a:ext cx="4591050" cy="344328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061076" y="4732574"/>
            <a:ext cx="4741041" cy="338554"/>
          </a:xfrm>
        </p:spPr>
        <p:txBody>
          <a:bodyPr>
            <a:spAutoFit/>
          </a:bodyPr>
          <a:lstStyle/>
          <a:p>
            <a:endParaRPr lang="ru-RU" sz="22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33475" y="955675"/>
            <a:ext cx="4591050" cy="344328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061076" y="4732574"/>
            <a:ext cx="4741041" cy="338554"/>
          </a:xfrm>
        </p:spPr>
        <p:txBody>
          <a:bodyPr>
            <a:spAutoFit/>
          </a:bodyPr>
          <a:lstStyle/>
          <a:p>
            <a:endParaRPr lang="ru-RU" sz="22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33475" y="955675"/>
            <a:ext cx="4591050" cy="344328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061076" y="4732574"/>
            <a:ext cx="4741041" cy="338554"/>
          </a:xfrm>
        </p:spPr>
        <p:txBody>
          <a:bodyPr>
            <a:spAutoFit/>
          </a:bodyPr>
          <a:lstStyle/>
          <a:p>
            <a:endParaRPr lang="ru-RU" sz="22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33475" y="955675"/>
            <a:ext cx="4591050" cy="344328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061076" y="4732574"/>
            <a:ext cx="4741041" cy="338554"/>
          </a:xfrm>
        </p:spPr>
        <p:txBody>
          <a:bodyPr>
            <a:spAutoFit/>
          </a:bodyPr>
          <a:lstStyle/>
          <a:p>
            <a:endParaRPr lang="ru-RU" sz="22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33475" y="955675"/>
            <a:ext cx="4591050" cy="344328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061076" y="4732574"/>
            <a:ext cx="4741041" cy="338554"/>
          </a:xfrm>
        </p:spPr>
        <p:txBody>
          <a:bodyPr>
            <a:spAutoFit/>
          </a:bodyPr>
          <a:lstStyle/>
          <a:p>
            <a:endParaRPr lang="ru-RU" sz="22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33475" y="955675"/>
            <a:ext cx="4591050" cy="344328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061076" y="4732574"/>
            <a:ext cx="4741041" cy="338554"/>
          </a:xfrm>
        </p:spPr>
        <p:txBody>
          <a:bodyPr>
            <a:spAutoFit/>
          </a:bodyPr>
          <a:lstStyle/>
          <a:p>
            <a:endParaRPr lang="ru-RU" sz="22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33475" y="955675"/>
            <a:ext cx="4591050" cy="344328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061076" y="4732574"/>
            <a:ext cx="4741041" cy="338554"/>
          </a:xfrm>
        </p:spPr>
        <p:txBody>
          <a:bodyPr>
            <a:spAutoFit/>
          </a:bodyPr>
          <a:lstStyle/>
          <a:p>
            <a:endParaRPr lang="ru-RU" sz="22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33475" y="955675"/>
            <a:ext cx="4591050" cy="344328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061076" y="4732574"/>
            <a:ext cx="4741041" cy="338554"/>
          </a:xfrm>
        </p:spPr>
        <p:txBody>
          <a:bodyPr>
            <a:spAutoFit/>
          </a:bodyPr>
          <a:lstStyle/>
          <a:p>
            <a:endParaRPr lang="ru-RU" sz="22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33475" y="955675"/>
            <a:ext cx="4591050" cy="344328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061076" y="4732574"/>
            <a:ext cx="4741041" cy="338554"/>
          </a:xfrm>
        </p:spPr>
        <p:txBody>
          <a:bodyPr>
            <a:spAutoFit/>
          </a:bodyPr>
          <a:lstStyle/>
          <a:p>
            <a:endParaRPr lang="ru-RU" sz="22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33475" y="955675"/>
            <a:ext cx="4591050" cy="344328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061076" y="4732574"/>
            <a:ext cx="4741041" cy="338554"/>
          </a:xfrm>
        </p:spPr>
        <p:txBody>
          <a:bodyPr>
            <a:spAutoFit/>
          </a:bodyPr>
          <a:lstStyle/>
          <a:p>
            <a:endParaRPr lang="ru-RU" sz="22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33475" y="955675"/>
            <a:ext cx="4591050" cy="344328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061076" y="4732574"/>
            <a:ext cx="4741041" cy="338554"/>
          </a:xfrm>
        </p:spPr>
        <p:txBody>
          <a:bodyPr>
            <a:spAutoFit/>
          </a:bodyPr>
          <a:lstStyle/>
          <a:p>
            <a:endParaRPr lang="ru-RU" sz="22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33475" y="955675"/>
            <a:ext cx="4591050" cy="344328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061076" y="4732574"/>
            <a:ext cx="4741041" cy="338554"/>
          </a:xfrm>
        </p:spPr>
        <p:txBody>
          <a:bodyPr>
            <a:spAutoFit/>
          </a:bodyPr>
          <a:lstStyle/>
          <a:p>
            <a:endParaRPr lang="ru-RU" sz="22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33475" y="955675"/>
            <a:ext cx="4591050" cy="344328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061076" y="4732574"/>
            <a:ext cx="4741041" cy="338554"/>
          </a:xfrm>
        </p:spPr>
        <p:txBody>
          <a:bodyPr>
            <a:spAutoFit/>
          </a:bodyPr>
          <a:lstStyle/>
          <a:p>
            <a:endParaRPr lang="ru-RU" sz="22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33475" y="955675"/>
            <a:ext cx="4591050" cy="344328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061076" y="4732574"/>
            <a:ext cx="4741041" cy="338554"/>
          </a:xfrm>
        </p:spPr>
        <p:txBody>
          <a:bodyPr>
            <a:spAutoFit/>
          </a:bodyPr>
          <a:lstStyle/>
          <a:p>
            <a:endParaRPr lang="ru-RU" sz="22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33475" y="955675"/>
            <a:ext cx="4591050" cy="344328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061076" y="4732574"/>
            <a:ext cx="4741041" cy="338554"/>
          </a:xfrm>
        </p:spPr>
        <p:txBody>
          <a:bodyPr>
            <a:spAutoFit/>
          </a:bodyPr>
          <a:lstStyle/>
          <a:p>
            <a:endParaRPr lang="ru-RU" sz="22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33475" y="955675"/>
            <a:ext cx="4591050" cy="344328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061076" y="4732574"/>
            <a:ext cx="4741041" cy="338554"/>
          </a:xfrm>
        </p:spPr>
        <p:txBody>
          <a:bodyPr>
            <a:spAutoFit/>
          </a:bodyPr>
          <a:lstStyle/>
          <a:p>
            <a:endParaRPr lang="ru-RU" sz="22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33475" y="955675"/>
            <a:ext cx="4591050" cy="344328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061076" y="4732574"/>
            <a:ext cx="4741041" cy="338554"/>
          </a:xfrm>
        </p:spPr>
        <p:txBody>
          <a:bodyPr>
            <a:spAutoFit/>
          </a:bodyPr>
          <a:lstStyle/>
          <a:p>
            <a:endParaRPr lang="ru-RU" sz="22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33475" y="955675"/>
            <a:ext cx="4591050" cy="344328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061076" y="4732574"/>
            <a:ext cx="4741041" cy="338554"/>
          </a:xfrm>
        </p:spPr>
        <p:txBody>
          <a:bodyPr>
            <a:spAutoFit/>
          </a:bodyPr>
          <a:lstStyle/>
          <a:p>
            <a:endParaRPr lang="ru-RU" sz="22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xmlns="" val="1815067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xmlns="" val="377440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29388" y="635000"/>
            <a:ext cx="1951037" cy="562451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1513" y="635000"/>
            <a:ext cx="5705475" cy="562451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xmlns="" val="2151107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xmlns="" val="1926072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965714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46125" y="1938338"/>
            <a:ext cx="3741738" cy="4321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0263" y="1938338"/>
            <a:ext cx="3741737" cy="4321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xmlns="" val="422016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xmlns="" val="1438876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xmlns="" val="1453160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469860247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1900032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1890828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13" cstate="print">
            <a:lum/>
            <a:alphaModFix/>
          </a:blip>
          <a:srcRect/>
          <a:stretch>
            <a:fillRect/>
          </a:stretch>
        </p:blipFill>
        <p:spPr>
          <a:xfrm>
            <a:off x="-720" y="-72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 txBox="1">
            <a:spLocks noGrp="1"/>
          </p:cNvSpPr>
          <p:nvPr>
            <p:ph type="title"/>
          </p:nvPr>
        </p:nvSpPr>
        <p:spPr>
          <a:xfrm>
            <a:off x="671760" y="634320"/>
            <a:ext cx="7808760" cy="1144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endParaRPr lang="ru-RU"/>
          </a:p>
        </p:txBody>
      </p:sp>
      <p:sp>
        <p:nvSpPr>
          <p:cNvPr id="4" name="Текст 3"/>
          <p:cNvSpPr txBox="1">
            <a:spLocks noGrp="1"/>
          </p:cNvSpPr>
          <p:nvPr>
            <p:ph type="body" idx="1"/>
          </p:nvPr>
        </p:nvSpPr>
        <p:spPr>
          <a:xfrm>
            <a:off x="745919" y="1938960"/>
            <a:ext cx="7636680" cy="43203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504000" marR="0" lvl="0" indent="-432000" algn="l">
              <a:buClr>
                <a:srgbClr val="99284C"/>
              </a:buClr>
              <a:buSzPct val="75000"/>
              <a:buFont typeface="StarSymbol" pitchFamily="2"/>
              <a:buNone/>
              <a:defRPr lang="ru-RU" sz="32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defPPr>
            <a:lvl1pPr marL="504000" marR="0" lvl="0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32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1pPr>
            <a:lvl2pPr marL="792000" marR="0" lvl="1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8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2pPr>
            <a:lvl3pPr marL="1080000" marR="0" lvl="2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3pPr>
            <a:lvl4pPr marL="1368000" marR="0" lvl="3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4pPr>
            <a:lvl5pPr marL="1656000" marR="0" lvl="4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5pPr>
            <a:lvl6pPr marL="1944000" marR="0" lvl="5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6pPr>
            <a:lvl7pPr marL="2232000" marR="0" lvl="6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7pPr>
            <a:lvl8pPr marL="2520000" marR="0" lvl="7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8pPr>
            <a:lvl9pPr marL="2808000" marR="0" lvl="8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hangingPunct="0">
        <a:tabLst/>
        <a:defRPr lang="ru-RU" sz="4000" b="1" i="1" u="none" strike="noStrike">
          <a:ln>
            <a:noFill/>
          </a:ln>
          <a:solidFill>
            <a:srgbClr val="99284C"/>
          </a:solidFill>
          <a:latin typeface="Albany" pitchFamily="34"/>
          <a:cs typeface="Tahoma" pitchFamily="2"/>
        </a:defRPr>
      </a:lvl1pPr>
    </p:titleStyle>
    <p:bodyStyle>
      <a:lvl1pPr marL="0" marR="0" indent="0" algn="l" rtl="0" hangingPunct="0">
        <a:tabLst/>
        <a:defRPr lang="ru-RU" sz="3200" b="0" i="0" u="none" strike="noStrike">
          <a:ln>
            <a:noFill/>
          </a:ln>
          <a:solidFill>
            <a:srgbClr val="333333"/>
          </a:solidFill>
          <a:latin typeface="Albany" pitchFamily="34"/>
          <a:cs typeface="Tahoma" pitchFamily="2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/>
          <p:nvPr/>
        </p:nvSpPr>
        <p:spPr>
          <a:xfrm>
            <a:off x="2571839" y="3929040"/>
            <a:ext cx="5200200" cy="2285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/>
          <a:lstStyle/>
          <a:p>
            <a:pPr marL="0" marR="0" lvl="0" indent="0" algn="l" rtl="0" hangingPunct="1">
              <a:buNone/>
              <a:tabLst/>
            </a:pPr>
            <a:endParaRPr lang="ru-RU" sz="2100" b="0" i="0" u="none" strike="noStrike" dirty="0">
              <a:solidFill>
                <a:srgbClr val="000000"/>
              </a:solidFill>
              <a:latin typeface="Constantia" pitchFamily="18"/>
              <a:ea typeface="Lucida Sans Unicode" pitchFamily="2"/>
              <a:cs typeface="Tahoma" pitchFamily="2"/>
            </a:endParaRPr>
          </a:p>
        </p:txBody>
      </p:sp>
      <p:pic>
        <p:nvPicPr>
          <p:cNvPr id="4" name="Picture 5"/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0" y="357166"/>
            <a:ext cx="2643174" cy="286504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lum/>
            <a:alphaModFix/>
          </a:blip>
          <a:srcRect/>
          <a:stretch>
            <a:fillRect/>
          </a:stretch>
        </p:blipFill>
        <p:spPr>
          <a:xfrm>
            <a:off x="928662" y="3357562"/>
            <a:ext cx="2143140" cy="304465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/>
          <p:cNvPicPr>
            <a:picLocks noChangeAspect="1"/>
          </p:cNvPicPr>
          <p:nvPr/>
        </p:nvPicPr>
        <p:blipFill>
          <a:blip r:embed="rId5" cstate="print">
            <a:lum/>
            <a:alphaModFix/>
          </a:blip>
          <a:srcRect/>
          <a:stretch>
            <a:fillRect/>
          </a:stretch>
        </p:blipFill>
        <p:spPr>
          <a:xfrm>
            <a:off x="3286116" y="3239941"/>
            <a:ext cx="2252321" cy="306092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3"/>
          <p:cNvPicPr>
            <a:picLocks noChangeAspect="1"/>
          </p:cNvPicPr>
          <p:nvPr/>
        </p:nvPicPr>
        <p:blipFill>
          <a:blip r:embed="rId6" cstate="print">
            <a:lum/>
            <a:alphaModFix/>
          </a:blip>
          <a:srcRect/>
          <a:stretch>
            <a:fillRect/>
          </a:stretch>
        </p:blipFill>
        <p:spPr>
          <a:xfrm>
            <a:off x="6429388" y="500042"/>
            <a:ext cx="2142720" cy="2799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4"/>
          <p:cNvPicPr>
            <a:picLocks noChangeAspect="1"/>
          </p:cNvPicPr>
          <p:nvPr/>
        </p:nvPicPr>
        <p:blipFill>
          <a:blip r:embed="rId4" cstate="print">
            <a:lum/>
            <a:alphaModFix/>
          </a:blip>
          <a:srcRect/>
          <a:stretch>
            <a:fillRect/>
          </a:stretch>
        </p:blipFill>
        <p:spPr>
          <a:xfrm>
            <a:off x="5786446" y="3286124"/>
            <a:ext cx="2143140" cy="304465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2285984" y="1071546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800" b="1" dirty="0">
                <a:latin typeface="Monotype Corsiva" pitchFamily="66" charset="0"/>
              </a:rPr>
              <a:t>  </a:t>
            </a:r>
            <a:r>
              <a:rPr lang="ru-RU" sz="2800" b="1" dirty="0" err="1">
                <a:latin typeface="Monotype Corsiva" pitchFamily="66" charset="0"/>
              </a:rPr>
              <a:t>Хьэдэгъэл</a:t>
            </a:r>
            <a:r>
              <a:rPr lang="en-US" sz="2800" b="1" dirty="0">
                <a:latin typeface="Monotype Corsiva" pitchFamily="66" charset="0"/>
              </a:rPr>
              <a:t>I</a:t>
            </a:r>
            <a:r>
              <a:rPr lang="ru-RU" sz="2800" b="1" dirty="0">
                <a:latin typeface="Monotype Corsiva" pitchFamily="66" charset="0"/>
              </a:rPr>
              <a:t>э  </a:t>
            </a:r>
            <a:r>
              <a:rPr lang="ru-RU" sz="2800" b="1" dirty="0" err="1">
                <a:latin typeface="Monotype Corsiva" pitchFamily="66" charset="0"/>
              </a:rPr>
              <a:t>Аскэр</a:t>
            </a:r>
            <a:r>
              <a:rPr lang="ru-RU" sz="2800" b="1" dirty="0">
                <a:latin typeface="Monotype Corsiva" pitchFamily="66" charset="0"/>
              </a:rPr>
              <a:t>  </a:t>
            </a:r>
            <a:r>
              <a:rPr lang="en-US" sz="2800" b="1" dirty="0">
                <a:latin typeface="Monotype Corsiva" pitchFamily="66" charset="0"/>
              </a:rPr>
              <a:t>     </a:t>
            </a:r>
            <a:r>
              <a:rPr lang="ru-RU" sz="2800" b="1" dirty="0" err="1">
                <a:latin typeface="Monotype Corsiva" pitchFamily="66" charset="0"/>
              </a:rPr>
              <a:t>ищы</a:t>
            </a:r>
            <a:r>
              <a:rPr lang="en-US" sz="2800" b="1" dirty="0">
                <a:latin typeface="Monotype Corsiva" pitchFamily="66" charset="0"/>
              </a:rPr>
              <a:t>I</a:t>
            </a:r>
            <a:r>
              <a:rPr lang="ru-RU" sz="2800" b="1" dirty="0" err="1">
                <a:latin typeface="Monotype Corsiva" pitchFamily="66" charset="0"/>
              </a:rPr>
              <a:t>эныгъэ</a:t>
            </a:r>
            <a:r>
              <a:rPr lang="ru-RU" sz="2800" b="1" dirty="0">
                <a:latin typeface="Monotype Corsiva" pitchFamily="66" charset="0"/>
              </a:rPr>
              <a:t> </a:t>
            </a:r>
            <a:r>
              <a:rPr lang="ru-RU" sz="2800" b="1" dirty="0" err="1">
                <a:latin typeface="Monotype Corsiva" pitchFamily="66" charset="0"/>
              </a:rPr>
              <a:t>итворческэ</a:t>
            </a:r>
            <a:r>
              <a:rPr lang="ru-RU" sz="2800" b="1" dirty="0">
                <a:latin typeface="Monotype Corsiva" pitchFamily="66" charset="0"/>
              </a:rPr>
              <a:t> </a:t>
            </a:r>
            <a:endParaRPr lang="en-US" sz="2800" b="1" dirty="0">
              <a:latin typeface="Monotype Corsiva" pitchFamily="66" charset="0"/>
            </a:endParaRPr>
          </a:p>
          <a:p>
            <a:r>
              <a:rPr lang="en-US" sz="2800" b="1" dirty="0">
                <a:latin typeface="Monotype Corsiva" pitchFamily="66" charset="0"/>
              </a:rPr>
              <a:t>                      </a:t>
            </a:r>
            <a:r>
              <a:rPr lang="ru-RU" sz="2800" b="1" dirty="0" err="1">
                <a:latin typeface="Monotype Corsiva" pitchFamily="66" charset="0"/>
              </a:rPr>
              <a:t>гъогу</a:t>
            </a:r>
            <a:endParaRPr lang="ru-RU" sz="2800" b="1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87311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 txBox="1">
            <a:spLocks noGrp="1"/>
          </p:cNvSpPr>
          <p:nvPr>
            <p:ph type="body" idx="4294967295"/>
          </p:nvPr>
        </p:nvSpPr>
        <p:spPr>
          <a:xfrm>
            <a:off x="357158" y="571480"/>
            <a:ext cx="8229600" cy="5753100"/>
          </a:xfrm>
        </p:spPr>
        <p:txBody>
          <a:bodyPr wrap="square" lIns="90000" tIns="45000" rIns="90000" bIns="45000"/>
          <a:lstStyle>
            <a:defPPr marL="504000" marR="0" lvl="0" indent="-432000" algn="l">
              <a:buClr>
                <a:srgbClr val="99284C"/>
              </a:buClr>
              <a:buSzPct val="75000"/>
              <a:buFont typeface="StarSymbol" pitchFamily="2"/>
              <a:buNone/>
              <a:defRPr lang="ru-RU" sz="32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defPPr>
            <a:lvl1pPr marL="504000" marR="0" lvl="0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32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1pPr>
            <a:lvl2pPr marL="792000" marR="0" lvl="1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8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2pPr>
            <a:lvl3pPr marL="1080000" marR="0" lvl="2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3pPr>
            <a:lvl4pPr marL="1368000" marR="0" lvl="3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4pPr>
            <a:lvl5pPr marL="1656000" marR="0" lvl="4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5pPr>
            <a:lvl6pPr marL="1944000" marR="0" lvl="5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6pPr>
            <a:lvl7pPr marL="2232000" marR="0" lvl="6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7pPr>
            <a:lvl8pPr marL="2520000" marR="0" lvl="7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8pPr>
            <a:lvl9pPr marL="2808000" marR="0" lvl="8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9pPr>
          </a:lstStyle>
          <a:p>
            <a:pPr marL="0" lvl="0" indent="0" algn="just" hangingPunct="1">
              <a:spcBef>
                <a:spcPts val="519"/>
              </a:spcBef>
              <a:spcAft>
                <a:spcPts val="1417"/>
              </a:spcAft>
              <a:buNone/>
            </a:pPr>
            <a:r>
              <a:rPr lang="ru-RU" sz="2800" dirty="0">
                <a:solidFill>
                  <a:srgbClr val="000000"/>
                </a:solidFill>
                <a:latin typeface="Constantia"/>
              </a:rPr>
              <a:t>Академик </a:t>
            </a:r>
            <a:r>
              <a:rPr lang="ru-RU" sz="2800" dirty="0" err="1">
                <a:solidFill>
                  <a:srgbClr val="000000"/>
                </a:solidFill>
                <a:latin typeface="Constantia"/>
              </a:rPr>
              <a:t>Гадагатль</a:t>
            </a:r>
            <a:r>
              <a:rPr lang="ru-RU" sz="2800" dirty="0">
                <a:solidFill>
                  <a:srgbClr val="000000"/>
                </a:solidFill>
                <a:latin typeface="Constantia"/>
              </a:rPr>
              <a:t> предложил науке новое направление, свою новую концепцию: многонациональный народный эпос &lt;Нарты&gt; — кавказский по своему происхождению, его ядро — адыгское, — широко подтвердив ее документами. Имеет крупные научные труды.</a:t>
            </a:r>
          </a:p>
          <a:p>
            <a:pPr marL="0" lvl="0" indent="0" algn="just" hangingPunct="1">
              <a:spcBef>
                <a:spcPts val="519"/>
              </a:spcBef>
              <a:spcAft>
                <a:spcPts val="1417"/>
              </a:spcAft>
              <a:buNone/>
            </a:pPr>
            <a:r>
              <a:rPr lang="ru-RU" sz="2800" dirty="0">
                <a:solidFill>
                  <a:srgbClr val="000000"/>
                </a:solidFill>
                <a:latin typeface="Constantia"/>
              </a:rPr>
              <a:t>           Известный адыгейский поэт, автор многих книг, изданных в Майкопе, Нальчике, Краснодаре, Москве. Опубликованы его избранные произведения в трех томах.</a:t>
            </a:r>
          </a:p>
          <a:p>
            <a:pPr marL="0" lvl="0" indent="0" algn="just" hangingPunct="1">
              <a:spcBef>
                <a:spcPts val="519"/>
              </a:spcBef>
              <a:spcAft>
                <a:spcPts val="1417"/>
              </a:spcAft>
              <a:buNone/>
            </a:pPr>
            <a:r>
              <a:rPr lang="ru-RU" sz="2800" dirty="0">
                <a:solidFill>
                  <a:srgbClr val="000000"/>
                </a:solidFill>
                <a:latin typeface="Constantia"/>
              </a:rPr>
              <a:t>          Жил и работал в Республике Адыгея.</a:t>
            </a:r>
          </a:p>
          <a:p>
            <a:pPr marL="0" lvl="0" indent="0" hangingPunct="1">
              <a:spcBef>
                <a:spcPts val="519"/>
              </a:spcBef>
              <a:spcAft>
                <a:spcPts val="1417"/>
              </a:spcAft>
              <a:buNone/>
            </a:pPr>
            <a:endParaRPr lang="ru-RU" sz="2800" dirty="0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428596" y="500042"/>
            <a:ext cx="8229240" cy="1142640"/>
          </a:xfrm>
        </p:spPr>
        <p:txBody>
          <a:bodyPr wrap="square" lIns="90000" tIns="45000" rIns="90000" bIns="45000"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 hangingPunct="1">
              <a:buNone/>
            </a:pPr>
            <a:r>
              <a:rPr lang="ru-RU" sz="3100" b="0" i="0" dirty="0">
                <a:solidFill>
                  <a:srgbClr val="04617B"/>
                </a:solidFill>
                <a:latin typeface="Segoe Script" pitchFamily="34" charset="0"/>
              </a:rPr>
              <a:t>ВКЛАД  А. ГАДАГАТЛЯ В АДЫГЕЙСКУЮ ЛИТЕРАТУРУ</a:t>
            </a:r>
            <a:r>
              <a:rPr lang="ru-RU" sz="5000" b="0" i="0" dirty="0">
                <a:solidFill>
                  <a:srgbClr val="04617B"/>
                </a:solidFill>
                <a:latin typeface="Segoe Script" pitchFamily="34" charset="0"/>
              </a:rPr>
              <a:t/>
            </a:r>
            <a:br>
              <a:rPr lang="ru-RU" sz="5000" b="0" i="0" dirty="0">
                <a:solidFill>
                  <a:srgbClr val="04617B"/>
                </a:solidFill>
                <a:latin typeface="Segoe Script" pitchFamily="34" charset="0"/>
              </a:rPr>
            </a:br>
            <a:r>
              <a:rPr lang="ru-RU" sz="1800" b="0" i="0" dirty="0">
                <a:solidFill>
                  <a:srgbClr val="04617B"/>
                </a:solidFill>
                <a:latin typeface="Calibri" pitchFamily="34"/>
              </a:rPr>
              <a:t>(слайдовый альбом)</a:t>
            </a:r>
          </a:p>
        </p:txBody>
      </p:sp>
      <p:pic>
        <p:nvPicPr>
          <p:cNvPr id="3" name="Picture 5"/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2285984" y="1857364"/>
            <a:ext cx="4714908" cy="43752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457200" y="704160"/>
            <a:ext cx="8229240" cy="1142640"/>
          </a:xfrm>
        </p:spPr>
        <p:txBody>
          <a:bodyPr wrap="square" lIns="90000" tIns="45000" rIns="90000" bIns="45000"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 hangingPunct="1">
              <a:buNone/>
            </a:pPr>
            <a:r>
              <a:rPr lang="ru-RU" sz="5000" i="0" dirty="0">
                <a:solidFill>
                  <a:srgbClr val="04617B"/>
                </a:solidFill>
                <a:latin typeface="Monotype Corsiva" pitchFamily="66" charset="0"/>
              </a:rPr>
              <a:t>МОЯ АДЫГЕЯ</a:t>
            </a:r>
          </a:p>
        </p:txBody>
      </p:sp>
      <p:pic>
        <p:nvPicPr>
          <p:cNvPr id="3" name="Picture 6"/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 rot="5400000">
            <a:off x="2143111" y="2285989"/>
            <a:ext cx="4643280" cy="35002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457200" y="704160"/>
            <a:ext cx="8229240" cy="1142640"/>
          </a:xfrm>
        </p:spPr>
        <p:txBody>
          <a:bodyPr wrap="square" lIns="90000" tIns="45000" rIns="90000" bIns="45000"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 algn="l" hangingPunct="1">
              <a:buNone/>
            </a:pPr>
            <a:r>
              <a:rPr lang="ru-RU" sz="5000" b="0" i="0">
                <a:solidFill>
                  <a:srgbClr val="04617B"/>
                </a:solidFill>
                <a:latin typeface="Calibri" pitchFamily="34"/>
              </a:rPr>
              <a:t>АДЫГЕЯ МОЯ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type="body" idx="4294967295"/>
          </p:nvPr>
        </p:nvSpPr>
        <p:spPr>
          <a:xfrm>
            <a:off x="457200" y="1714319"/>
            <a:ext cx="8229240" cy="4411440"/>
          </a:xfrm>
        </p:spPr>
        <p:txBody>
          <a:bodyPr wrap="square" lIns="90000" tIns="45000" rIns="90000" bIns="45000"/>
          <a:lstStyle>
            <a:defPPr marL="504000" marR="0" lvl="0" indent="-432000" algn="l">
              <a:buClr>
                <a:srgbClr val="99284C"/>
              </a:buClr>
              <a:buSzPct val="75000"/>
              <a:buFont typeface="StarSymbol" pitchFamily="2"/>
              <a:buNone/>
              <a:defRPr lang="ru-RU" sz="32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defPPr>
            <a:lvl1pPr marL="504000" marR="0" lvl="0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32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1pPr>
            <a:lvl2pPr marL="792000" marR="0" lvl="1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8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2pPr>
            <a:lvl3pPr marL="1080000" marR="0" lvl="2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3pPr>
            <a:lvl4pPr marL="1368000" marR="0" lvl="3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4pPr>
            <a:lvl5pPr marL="1656000" marR="0" lvl="4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5pPr>
            <a:lvl6pPr marL="1944000" marR="0" lvl="5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6pPr>
            <a:lvl7pPr marL="2232000" marR="0" lvl="6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7pPr>
            <a:lvl8pPr marL="2520000" marR="0" lvl="7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8pPr>
            <a:lvl9pPr marL="2808000" marR="0" lvl="8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9pPr>
          </a:lstStyle>
          <a:p>
            <a:pPr marL="0" lvl="0" indent="0" hangingPunct="1">
              <a:spcBef>
                <a:spcPts val="519"/>
              </a:spcBef>
              <a:spcAft>
                <a:spcPts val="1417"/>
              </a:spcAft>
              <a:buNone/>
            </a:pPr>
            <a:r>
              <a:rPr lang="ru-RU" sz="2600" dirty="0">
                <a:solidFill>
                  <a:srgbClr val="000000"/>
                </a:solidFill>
                <a:latin typeface="Constantia"/>
              </a:rPr>
              <a:t>         Адыгея, </a:t>
            </a:r>
            <a:br>
              <a:rPr lang="ru-RU" sz="2600" dirty="0">
                <a:solidFill>
                  <a:srgbClr val="000000"/>
                </a:solidFill>
                <a:latin typeface="Constantia"/>
              </a:rPr>
            </a:br>
            <a:r>
              <a:rPr lang="ru-RU" sz="2600" dirty="0">
                <a:solidFill>
                  <a:srgbClr val="000000"/>
                </a:solidFill>
                <a:latin typeface="Constantia"/>
              </a:rPr>
              <a:t>Родина моя! </a:t>
            </a:r>
            <a:br>
              <a:rPr lang="ru-RU" sz="2600" dirty="0">
                <a:solidFill>
                  <a:srgbClr val="000000"/>
                </a:solidFill>
                <a:latin typeface="Constantia"/>
              </a:rPr>
            </a:br>
            <a:r>
              <a:rPr lang="ru-RU" sz="2600" dirty="0">
                <a:solidFill>
                  <a:srgbClr val="000000"/>
                </a:solidFill>
                <a:latin typeface="Constantia"/>
              </a:rPr>
              <a:t>Уголок страны привольной нашей. </a:t>
            </a:r>
            <a:br>
              <a:rPr lang="ru-RU" sz="2600" dirty="0">
                <a:solidFill>
                  <a:srgbClr val="000000"/>
                </a:solidFill>
                <a:latin typeface="Constantia"/>
              </a:rPr>
            </a:br>
            <a:r>
              <a:rPr lang="ru-RU" sz="2600" dirty="0">
                <a:solidFill>
                  <a:srgbClr val="000000"/>
                </a:solidFill>
                <a:latin typeface="Constantia"/>
              </a:rPr>
              <a:t>Глянешь — вся в цвету твоя земля, </a:t>
            </a:r>
            <a:br>
              <a:rPr lang="ru-RU" sz="2600" dirty="0">
                <a:solidFill>
                  <a:srgbClr val="000000"/>
                </a:solidFill>
                <a:latin typeface="Constantia"/>
              </a:rPr>
            </a:br>
            <a:r>
              <a:rPr lang="ru-RU" sz="2600" dirty="0">
                <a:solidFill>
                  <a:srgbClr val="000000"/>
                </a:solidFill>
                <a:latin typeface="Constantia"/>
              </a:rPr>
              <a:t>Кажется, что нет на свете краше. </a:t>
            </a:r>
            <a:br>
              <a:rPr lang="ru-RU" sz="2600" dirty="0">
                <a:solidFill>
                  <a:srgbClr val="000000"/>
                </a:solidFill>
                <a:latin typeface="Constantia"/>
              </a:rPr>
            </a:br>
            <a:r>
              <a:rPr lang="ru-RU" sz="2600" dirty="0">
                <a:solidFill>
                  <a:srgbClr val="000000"/>
                </a:solidFill>
                <a:latin typeface="Constantia"/>
              </a:rPr>
              <a:t>Как ласкают восхищенный взор </a:t>
            </a:r>
            <a:br>
              <a:rPr lang="ru-RU" sz="2600" dirty="0">
                <a:solidFill>
                  <a:srgbClr val="000000"/>
                </a:solidFill>
                <a:latin typeface="Constantia"/>
              </a:rPr>
            </a:br>
            <a:r>
              <a:rPr lang="ru-RU" sz="2600" dirty="0">
                <a:solidFill>
                  <a:srgbClr val="000000"/>
                </a:solidFill>
                <a:latin typeface="Constantia"/>
              </a:rPr>
              <a:t>И волнуют радостные лица </a:t>
            </a:r>
            <a:br>
              <a:rPr lang="ru-RU" sz="2600" dirty="0">
                <a:solidFill>
                  <a:srgbClr val="000000"/>
                </a:solidFill>
                <a:latin typeface="Constantia"/>
              </a:rPr>
            </a:br>
            <a:r>
              <a:rPr lang="ru-RU" sz="2600" dirty="0" err="1">
                <a:solidFill>
                  <a:srgbClr val="000000"/>
                </a:solidFill>
                <a:latin typeface="Constantia"/>
              </a:rPr>
              <a:t>Прикубанский</a:t>
            </a:r>
            <a:r>
              <a:rPr lang="ru-RU" sz="2600" dirty="0">
                <a:solidFill>
                  <a:srgbClr val="000000"/>
                </a:solidFill>
                <a:latin typeface="Constantia"/>
              </a:rPr>
              <a:t> золотой простор </a:t>
            </a:r>
            <a:br>
              <a:rPr lang="ru-RU" sz="2600" dirty="0">
                <a:solidFill>
                  <a:srgbClr val="000000"/>
                </a:solidFill>
                <a:latin typeface="Constantia"/>
              </a:rPr>
            </a:br>
            <a:r>
              <a:rPr lang="ru-RU" sz="2600" dirty="0">
                <a:solidFill>
                  <a:srgbClr val="000000"/>
                </a:solidFill>
                <a:latin typeface="Constantia"/>
              </a:rPr>
              <a:t>И твоя высокая пшеница! </a:t>
            </a:r>
            <a:br>
              <a:rPr lang="ru-RU" sz="2600" dirty="0">
                <a:solidFill>
                  <a:srgbClr val="000000"/>
                </a:solidFill>
                <a:latin typeface="Constantia"/>
              </a:rPr>
            </a:br>
            <a:r>
              <a:rPr lang="ru-RU" sz="2600" dirty="0">
                <a:solidFill>
                  <a:srgbClr val="000000"/>
                </a:solidFill>
                <a:latin typeface="Constantia"/>
              </a:rPr>
              <a:t>Вот встают во всей красе своей </a:t>
            </a:r>
            <a:br>
              <a:rPr lang="ru-RU" sz="2600" dirty="0">
                <a:solidFill>
                  <a:srgbClr val="000000"/>
                </a:solidFill>
                <a:latin typeface="Constantia"/>
              </a:rPr>
            </a:br>
            <a:r>
              <a:rPr lang="ru-RU" sz="2600" dirty="0">
                <a:solidFill>
                  <a:srgbClr val="000000"/>
                </a:solidFill>
                <a:latin typeface="Constantia"/>
              </a:rPr>
              <a:t>Предо мной страны родной приметы.</a:t>
            </a:r>
          </a:p>
          <a:p>
            <a:pPr marL="0" lvl="0" indent="0" hangingPunct="1">
              <a:spcBef>
                <a:spcPts val="519"/>
              </a:spcBef>
              <a:spcAft>
                <a:spcPts val="1417"/>
              </a:spcAft>
              <a:buNone/>
            </a:pPr>
            <a:r>
              <a:rPr lang="ru-RU" sz="2600" dirty="0">
                <a:solidFill>
                  <a:srgbClr val="000000"/>
                </a:solidFill>
                <a:latin typeface="Constantia"/>
              </a:rPr>
              <a:t>        </a:t>
            </a:r>
          </a:p>
        </p:txBody>
      </p:sp>
      <p:pic>
        <p:nvPicPr>
          <p:cNvPr id="4" name="Picture 6"/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 rot="5400000">
            <a:off x="5411124" y="1077708"/>
            <a:ext cx="3533760" cy="26197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286000" y="746215"/>
            <a:ext cx="4572000" cy="601190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spcBef>
                <a:spcPts val="519"/>
              </a:spcBef>
              <a:spcAft>
                <a:spcPts val="1417"/>
              </a:spcAft>
            </a:pPr>
            <a:r>
              <a:rPr lang="ru-RU" sz="2000" dirty="0">
                <a:solidFill>
                  <a:srgbClr val="000000"/>
                </a:solidFill>
                <a:latin typeface="Constantia"/>
              </a:rPr>
              <a:t>Ширь твоих распаханных полей </a:t>
            </a:r>
            <a:br>
              <a:rPr lang="ru-RU" sz="2000" dirty="0">
                <a:solidFill>
                  <a:srgbClr val="000000"/>
                </a:solidFill>
                <a:latin typeface="Constantia"/>
              </a:rPr>
            </a:br>
            <a:r>
              <a:rPr lang="ru-RU" sz="2000" dirty="0">
                <a:solidFill>
                  <a:srgbClr val="000000"/>
                </a:solidFill>
                <a:latin typeface="Constantia"/>
              </a:rPr>
              <a:t>И проселков вьющиеся ленты... </a:t>
            </a:r>
            <a:br>
              <a:rPr lang="ru-RU" sz="2000" dirty="0">
                <a:solidFill>
                  <a:srgbClr val="000000"/>
                </a:solidFill>
                <a:latin typeface="Constantia"/>
              </a:rPr>
            </a:br>
            <a:r>
              <a:rPr lang="ru-RU" sz="2000" dirty="0">
                <a:solidFill>
                  <a:srgbClr val="000000"/>
                </a:solidFill>
                <a:latin typeface="Constantia"/>
              </a:rPr>
              <a:t>И аулы, вижу я, стоят, </a:t>
            </a:r>
            <a:br>
              <a:rPr lang="ru-RU" sz="2000" dirty="0">
                <a:solidFill>
                  <a:srgbClr val="000000"/>
                </a:solidFill>
                <a:latin typeface="Constantia"/>
              </a:rPr>
            </a:br>
            <a:r>
              <a:rPr lang="ru-RU" sz="2000" dirty="0">
                <a:solidFill>
                  <a:srgbClr val="000000"/>
                </a:solidFill>
                <a:latin typeface="Constantia"/>
              </a:rPr>
              <a:t>Утопая в зелени акаций;</a:t>
            </a:r>
          </a:p>
          <a:p>
            <a:pPr lvl="0" algn="ctr">
              <a:spcBef>
                <a:spcPts val="519"/>
              </a:spcBef>
              <a:spcAft>
                <a:spcPts val="1417"/>
              </a:spcAft>
            </a:pPr>
            <a:r>
              <a:rPr lang="ru-RU" sz="2000" dirty="0">
                <a:solidFill>
                  <a:srgbClr val="000000"/>
                </a:solidFill>
                <a:latin typeface="Constantia"/>
              </a:rPr>
              <a:t>        Дружная, счастливая семья,</a:t>
            </a:r>
          </a:p>
          <a:p>
            <a:pPr lvl="0" algn="ctr">
              <a:spcBef>
                <a:spcPts val="519"/>
              </a:spcBef>
              <a:spcAft>
                <a:spcPts val="1417"/>
              </a:spcAft>
            </a:pPr>
            <a:r>
              <a:rPr lang="ru-RU" sz="2000" dirty="0">
                <a:solidFill>
                  <a:srgbClr val="000000"/>
                </a:solidFill>
                <a:latin typeface="Constantia"/>
              </a:rPr>
              <a:t>        Вольная, как в чистом поле птицы.</a:t>
            </a:r>
          </a:p>
          <a:p>
            <a:pPr lvl="0" algn="ctr">
              <a:spcBef>
                <a:spcPts val="519"/>
              </a:spcBef>
              <a:spcAft>
                <a:spcPts val="1417"/>
              </a:spcAft>
            </a:pPr>
            <a:r>
              <a:rPr lang="ru-RU" sz="2000" dirty="0">
                <a:solidFill>
                  <a:srgbClr val="000000"/>
                </a:solidFill>
                <a:latin typeface="Constantia"/>
              </a:rPr>
              <a:t>        У </a:t>
            </a:r>
            <a:r>
              <a:rPr lang="ru-RU" sz="2000" dirty="0" err="1">
                <a:solidFill>
                  <a:srgbClr val="000000"/>
                </a:solidFill>
                <a:latin typeface="Constantia"/>
              </a:rPr>
              <a:t>адыгов</a:t>
            </a:r>
            <a:r>
              <a:rPr lang="ru-RU" sz="2000" dirty="0">
                <a:solidFill>
                  <a:srgbClr val="000000"/>
                </a:solidFill>
                <a:latin typeface="Constantia"/>
              </a:rPr>
              <a:t> с русскими крепка</a:t>
            </a:r>
          </a:p>
          <a:p>
            <a:pPr lvl="0" algn="ctr">
              <a:spcBef>
                <a:spcPts val="519"/>
              </a:spcBef>
              <a:spcAft>
                <a:spcPts val="1417"/>
              </a:spcAft>
            </a:pPr>
            <a:r>
              <a:rPr lang="ru-RU" sz="2000" dirty="0">
                <a:solidFill>
                  <a:srgbClr val="000000"/>
                </a:solidFill>
                <a:latin typeface="Constantia"/>
              </a:rPr>
              <a:t>        Дружба и вовеки нерушима.</a:t>
            </a:r>
          </a:p>
          <a:p>
            <a:pPr lvl="0" algn="ctr">
              <a:spcBef>
                <a:spcPts val="519"/>
              </a:spcBef>
              <a:spcAft>
                <a:spcPts val="1417"/>
              </a:spcAft>
            </a:pPr>
            <a:r>
              <a:rPr lang="ru-RU" sz="2000" dirty="0">
                <a:solidFill>
                  <a:srgbClr val="000000"/>
                </a:solidFill>
                <a:latin typeface="Constantia"/>
              </a:rPr>
              <a:t>        Вместе мы идем — с рукой рука</a:t>
            </a:r>
          </a:p>
          <a:p>
            <a:pPr lvl="0" algn="ctr">
              <a:spcBef>
                <a:spcPts val="519"/>
              </a:spcBef>
              <a:spcAft>
                <a:spcPts val="1417"/>
              </a:spcAft>
            </a:pPr>
            <a:r>
              <a:rPr lang="ru-RU" sz="2000" dirty="0">
                <a:solidFill>
                  <a:srgbClr val="000000"/>
                </a:solidFill>
                <a:latin typeface="Constantia"/>
              </a:rPr>
              <a:t>        По просторам Родины любимой.</a:t>
            </a:r>
          </a:p>
          <a:p>
            <a:pPr lvl="0" algn="ctr">
              <a:spcBef>
                <a:spcPts val="519"/>
              </a:spcBef>
              <a:spcAft>
                <a:spcPts val="1417"/>
              </a:spcAft>
            </a:pPr>
            <a:endParaRPr lang="ru-RU" sz="2000" dirty="0">
              <a:solidFill>
                <a:srgbClr val="000000"/>
              </a:solidFill>
              <a:latin typeface="Constantia"/>
            </a:endParaRPr>
          </a:p>
          <a:p>
            <a:pPr lvl="0">
              <a:spcBef>
                <a:spcPts val="519"/>
              </a:spcBef>
              <a:spcAft>
                <a:spcPts val="1417"/>
              </a:spcAft>
            </a:pPr>
            <a:endParaRPr lang="ru-RU" dirty="0">
              <a:solidFill>
                <a:srgbClr val="000000"/>
              </a:solidFill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608234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500034" y="428604"/>
            <a:ext cx="8229240" cy="796680"/>
          </a:xfrm>
        </p:spPr>
        <p:txBody>
          <a:bodyPr wrap="square" lIns="90000" tIns="45000" rIns="90000" bIns="45000"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 algn="l" hangingPunct="1">
              <a:buNone/>
            </a:pPr>
            <a:r>
              <a:rPr lang="ru-RU" sz="5000" b="0" i="0" dirty="0">
                <a:solidFill>
                  <a:srgbClr val="04617B"/>
                </a:solidFill>
                <a:latin typeface="Calibri" pitchFamily="34"/>
              </a:rPr>
              <a:t>ЭХО ВОЙНЫ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type="body" idx="4294967295"/>
          </p:nvPr>
        </p:nvSpPr>
        <p:spPr>
          <a:xfrm>
            <a:off x="457200" y="1143000"/>
            <a:ext cx="8229240" cy="4982760"/>
          </a:xfrm>
        </p:spPr>
        <p:txBody>
          <a:bodyPr wrap="square" lIns="90000" tIns="45000" rIns="90000" bIns="45000"/>
          <a:lstStyle>
            <a:defPPr marL="504000" marR="0" lvl="0" indent="-432000" algn="l">
              <a:buClr>
                <a:srgbClr val="99284C"/>
              </a:buClr>
              <a:buSzPct val="75000"/>
              <a:buFont typeface="StarSymbol" pitchFamily="2"/>
              <a:buNone/>
              <a:defRPr lang="ru-RU" sz="32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defPPr>
            <a:lvl1pPr marL="504000" marR="0" lvl="0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32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1pPr>
            <a:lvl2pPr marL="792000" marR="0" lvl="1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8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2pPr>
            <a:lvl3pPr marL="1080000" marR="0" lvl="2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3pPr>
            <a:lvl4pPr marL="1368000" marR="0" lvl="3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4pPr>
            <a:lvl5pPr marL="1656000" marR="0" lvl="4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5pPr>
            <a:lvl6pPr marL="1944000" marR="0" lvl="5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6pPr>
            <a:lvl7pPr marL="2232000" marR="0" lvl="6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7pPr>
            <a:lvl8pPr marL="2520000" marR="0" lvl="7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8pPr>
            <a:lvl9pPr marL="2808000" marR="0" lvl="8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9pPr>
          </a:lstStyle>
          <a:p>
            <a:pPr marL="0" lvl="0" indent="0" hangingPunct="1">
              <a:spcBef>
                <a:spcPts val="519"/>
              </a:spcBef>
              <a:spcAft>
                <a:spcPts val="1417"/>
              </a:spcAft>
              <a:buNone/>
            </a:pPr>
            <a:r>
              <a:rPr lang="ru-RU" sz="2600" i="1" dirty="0">
                <a:solidFill>
                  <a:srgbClr val="0B5394"/>
                </a:solidFill>
                <a:latin typeface="Constantia"/>
              </a:rPr>
              <a:t>Вячеславу Макееву, </a:t>
            </a:r>
            <a:r>
              <a:rPr lang="ru-RU" sz="2600" i="1" dirty="0" err="1">
                <a:solidFill>
                  <a:srgbClr val="0B5394"/>
                </a:solidFill>
                <a:latin typeface="Constantia"/>
              </a:rPr>
              <a:t>Ягмыру</a:t>
            </a:r>
            <a:r>
              <a:rPr lang="ru-RU" sz="2600" i="1" dirty="0">
                <a:solidFill>
                  <a:srgbClr val="0B5394"/>
                </a:solidFill>
                <a:latin typeface="Constantia"/>
              </a:rPr>
              <a:t> </a:t>
            </a:r>
            <a:r>
              <a:rPr lang="ru-RU" sz="2600" i="1" dirty="0" err="1">
                <a:solidFill>
                  <a:srgbClr val="0B5394"/>
                </a:solidFill>
                <a:latin typeface="Constantia"/>
              </a:rPr>
              <a:t>Нураеву</a:t>
            </a:r>
            <a:r>
              <a:rPr lang="ru-RU" sz="2600" i="1" dirty="0">
                <a:solidFill>
                  <a:srgbClr val="0B5394"/>
                </a:solidFill>
                <a:latin typeface="Constantia"/>
              </a:rPr>
              <a:t>, Михаилу Трофимову,        отважным                                     саперам</a:t>
            </a:r>
          </a:p>
          <a:p>
            <a:pPr marL="0" lvl="0" indent="0" hangingPunct="1">
              <a:spcBef>
                <a:spcPts val="519"/>
              </a:spcBef>
              <a:spcAft>
                <a:spcPts val="1417"/>
              </a:spcAft>
              <a:buNone/>
            </a:pPr>
            <a:r>
              <a:rPr lang="ru-RU" sz="2600" dirty="0">
                <a:solidFill>
                  <a:srgbClr val="000000"/>
                </a:solidFill>
                <a:latin typeface="Constantia"/>
              </a:rPr>
              <a:t>Река Протока, </a:t>
            </a:r>
            <a:br>
              <a:rPr lang="ru-RU" sz="2600" dirty="0">
                <a:solidFill>
                  <a:srgbClr val="000000"/>
                </a:solidFill>
                <a:latin typeface="Constantia"/>
              </a:rPr>
            </a:br>
            <a:r>
              <a:rPr lang="ru-RU" sz="2600" dirty="0">
                <a:solidFill>
                  <a:srgbClr val="000000"/>
                </a:solidFill>
                <a:latin typeface="Constantia"/>
              </a:rPr>
              <a:t>как ты мне знакома! </a:t>
            </a:r>
            <a:br>
              <a:rPr lang="ru-RU" sz="2600" dirty="0">
                <a:solidFill>
                  <a:srgbClr val="000000"/>
                </a:solidFill>
                <a:latin typeface="Constantia"/>
              </a:rPr>
            </a:br>
            <a:r>
              <a:rPr lang="ru-RU" sz="2600" dirty="0">
                <a:solidFill>
                  <a:srgbClr val="000000"/>
                </a:solidFill>
                <a:latin typeface="Constantia"/>
              </a:rPr>
              <a:t>Как ласка матери, </a:t>
            </a:r>
            <a:br>
              <a:rPr lang="ru-RU" sz="2600" dirty="0">
                <a:solidFill>
                  <a:srgbClr val="000000"/>
                </a:solidFill>
                <a:latin typeface="Constantia"/>
              </a:rPr>
            </a:br>
            <a:r>
              <a:rPr lang="ru-RU" sz="2600" dirty="0">
                <a:solidFill>
                  <a:srgbClr val="000000"/>
                </a:solidFill>
                <a:latin typeface="Constantia"/>
              </a:rPr>
              <a:t>как добрый запах дома. </a:t>
            </a:r>
            <a:br>
              <a:rPr lang="ru-RU" sz="2600" dirty="0">
                <a:solidFill>
                  <a:srgbClr val="000000"/>
                </a:solidFill>
                <a:latin typeface="Constantia"/>
              </a:rPr>
            </a:br>
            <a:r>
              <a:rPr lang="ru-RU" sz="2600" dirty="0">
                <a:solidFill>
                  <a:srgbClr val="000000"/>
                </a:solidFill>
                <a:latin typeface="Constantia"/>
              </a:rPr>
              <a:t>Веселой сверстницей, </a:t>
            </a:r>
            <a:br>
              <a:rPr lang="ru-RU" sz="2600" dirty="0">
                <a:solidFill>
                  <a:srgbClr val="000000"/>
                </a:solidFill>
                <a:latin typeface="Constantia"/>
              </a:rPr>
            </a:br>
            <a:r>
              <a:rPr lang="ru-RU" sz="2600" dirty="0">
                <a:solidFill>
                  <a:srgbClr val="000000"/>
                </a:solidFill>
                <a:latin typeface="Constantia"/>
              </a:rPr>
              <a:t>девчонкой озорною </a:t>
            </a:r>
            <a:br>
              <a:rPr lang="ru-RU" sz="2600" dirty="0">
                <a:solidFill>
                  <a:srgbClr val="000000"/>
                </a:solidFill>
                <a:latin typeface="Constantia"/>
              </a:rPr>
            </a:br>
            <a:r>
              <a:rPr lang="ru-RU" sz="2600" dirty="0">
                <a:solidFill>
                  <a:srgbClr val="000000"/>
                </a:solidFill>
                <a:latin typeface="Constantia"/>
              </a:rPr>
              <a:t>ты и росла, </a:t>
            </a:r>
            <a:br>
              <a:rPr lang="ru-RU" sz="2600" dirty="0">
                <a:solidFill>
                  <a:srgbClr val="000000"/>
                </a:solidFill>
                <a:latin typeface="Constantia"/>
              </a:rPr>
            </a:br>
            <a:r>
              <a:rPr lang="ru-RU" sz="2600" dirty="0">
                <a:solidFill>
                  <a:srgbClr val="000000"/>
                </a:solidFill>
                <a:latin typeface="Constantia"/>
              </a:rPr>
              <a:t>и старилась со Мною. </a:t>
            </a:r>
            <a:br>
              <a:rPr lang="ru-RU" sz="2600" dirty="0">
                <a:solidFill>
                  <a:srgbClr val="000000"/>
                </a:solidFill>
                <a:latin typeface="Constantia"/>
              </a:rPr>
            </a:br>
            <a:endParaRPr lang="ru-RU" sz="2600" dirty="0">
              <a:solidFill>
                <a:srgbClr val="000000"/>
              </a:solidFill>
              <a:latin typeface="Constantia"/>
            </a:endParaRPr>
          </a:p>
        </p:txBody>
      </p:sp>
      <p:pic>
        <p:nvPicPr>
          <p:cNvPr id="4" name="Picture 2"/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 rot="5400000">
            <a:off x="5838300" y="3591900"/>
            <a:ext cx="2203199" cy="21632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randomBar dir="vert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339752" y="1340768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ts val="519"/>
              </a:spcBef>
              <a:spcAft>
                <a:spcPts val="1417"/>
              </a:spcAft>
            </a:pPr>
            <a:r>
              <a:rPr lang="ru-RU" sz="2400" dirty="0">
                <a:solidFill>
                  <a:srgbClr val="000000"/>
                </a:solidFill>
                <a:latin typeface="Constantia"/>
              </a:rPr>
              <a:t>Сквозь тридцать лет </a:t>
            </a:r>
            <a:br>
              <a:rPr lang="ru-RU" sz="2400" dirty="0">
                <a:solidFill>
                  <a:srgbClr val="000000"/>
                </a:solidFill>
                <a:latin typeface="Constantia"/>
              </a:rPr>
            </a:br>
            <a:r>
              <a:rPr lang="ru-RU" sz="2400" dirty="0">
                <a:solidFill>
                  <a:srgbClr val="000000"/>
                </a:solidFill>
                <a:latin typeface="Constantia"/>
              </a:rPr>
              <a:t>в лиловой глубине </a:t>
            </a:r>
            <a:br>
              <a:rPr lang="ru-RU" sz="2400" dirty="0">
                <a:solidFill>
                  <a:srgbClr val="000000"/>
                </a:solidFill>
                <a:latin typeface="Constantia"/>
              </a:rPr>
            </a:br>
            <a:r>
              <a:rPr lang="ru-RU" sz="2400" dirty="0">
                <a:solidFill>
                  <a:srgbClr val="000000"/>
                </a:solidFill>
                <a:latin typeface="Constantia"/>
              </a:rPr>
              <a:t>мерцало детство </a:t>
            </a:r>
            <a:br>
              <a:rPr lang="ru-RU" sz="2400" dirty="0">
                <a:solidFill>
                  <a:srgbClr val="000000"/>
                </a:solidFill>
                <a:latin typeface="Constantia"/>
              </a:rPr>
            </a:br>
            <a:r>
              <a:rPr lang="ru-RU" sz="2400" dirty="0">
                <a:solidFill>
                  <a:srgbClr val="000000"/>
                </a:solidFill>
                <a:latin typeface="Constantia"/>
              </a:rPr>
              <a:t>камушком на дне</a:t>
            </a:r>
            <a:br>
              <a:rPr lang="ru-RU" sz="2400" dirty="0">
                <a:solidFill>
                  <a:srgbClr val="000000"/>
                </a:solidFill>
                <a:latin typeface="Constantia"/>
              </a:rPr>
            </a:br>
            <a:r>
              <a:rPr lang="ru-RU" sz="2400" dirty="0">
                <a:solidFill>
                  <a:srgbClr val="000000"/>
                </a:solidFill>
                <a:latin typeface="Constantia"/>
              </a:rPr>
              <a:t>Так что же нынче </a:t>
            </a:r>
            <a:br>
              <a:rPr lang="ru-RU" sz="2400" dirty="0">
                <a:solidFill>
                  <a:srgbClr val="000000"/>
                </a:solidFill>
                <a:latin typeface="Constantia"/>
              </a:rPr>
            </a:br>
            <a:r>
              <a:rPr lang="ru-RU" sz="2400" dirty="0">
                <a:solidFill>
                  <a:srgbClr val="000000"/>
                </a:solidFill>
                <a:latin typeface="Constantia"/>
              </a:rPr>
              <a:t>ты мрачна, сурова</a:t>
            </a:r>
            <a:br>
              <a:rPr lang="ru-RU" sz="2400" dirty="0">
                <a:solidFill>
                  <a:srgbClr val="000000"/>
                </a:solidFill>
                <a:latin typeface="Constantia"/>
              </a:rPr>
            </a:br>
            <a:r>
              <a:rPr lang="ru-RU" sz="2400" dirty="0">
                <a:solidFill>
                  <a:srgbClr val="000000"/>
                </a:solidFill>
                <a:latin typeface="Constantia"/>
              </a:rPr>
              <a:t>Каким, скажи,</a:t>
            </a:r>
            <a:br>
              <a:rPr lang="ru-RU" sz="2400" dirty="0">
                <a:solidFill>
                  <a:srgbClr val="000000"/>
                </a:solidFill>
                <a:latin typeface="Constantia"/>
              </a:rPr>
            </a:br>
            <a:r>
              <a:rPr lang="ru-RU" sz="2400" dirty="0">
                <a:solidFill>
                  <a:srgbClr val="000000"/>
                </a:solidFill>
                <a:latin typeface="Constantia"/>
              </a:rPr>
              <a:t>неосторожным словом</a:t>
            </a:r>
            <a:br>
              <a:rPr lang="ru-RU" sz="2400" dirty="0">
                <a:solidFill>
                  <a:srgbClr val="000000"/>
                </a:solidFill>
                <a:latin typeface="Constantia"/>
              </a:rPr>
            </a:br>
            <a:r>
              <a:rPr lang="ru-RU" sz="2400" dirty="0">
                <a:solidFill>
                  <a:srgbClr val="000000"/>
                </a:solidFill>
                <a:latin typeface="Constantia"/>
              </a:rPr>
              <a:t>обидели тебя! </a:t>
            </a:r>
            <a:br>
              <a:rPr lang="ru-RU" sz="2400" dirty="0">
                <a:solidFill>
                  <a:srgbClr val="000000"/>
                </a:solidFill>
                <a:latin typeface="Constantia"/>
              </a:rPr>
            </a:br>
            <a:r>
              <a:rPr lang="ru-RU" sz="2400" dirty="0">
                <a:solidFill>
                  <a:srgbClr val="000000"/>
                </a:solidFill>
                <a:latin typeface="Constantia"/>
              </a:rPr>
              <a:t>...Притихли травы </a:t>
            </a:r>
            <a:br>
              <a:rPr lang="ru-RU" sz="2400" dirty="0">
                <a:solidFill>
                  <a:srgbClr val="000000"/>
                </a:solidFill>
                <a:latin typeface="Constantia"/>
              </a:rPr>
            </a:br>
            <a:r>
              <a:rPr lang="ru-RU" sz="2400" dirty="0">
                <a:solidFill>
                  <a:srgbClr val="000000"/>
                </a:solidFill>
                <a:latin typeface="Constantia"/>
              </a:rPr>
              <a:t>Притих народ </a:t>
            </a:r>
            <a:br>
              <a:rPr lang="ru-RU" sz="2400" dirty="0">
                <a:solidFill>
                  <a:srgbClr val="000000"/>
                </a:solidFill>
                <a:latin typeface="Constantia"/>
              </a:rPr>
            </a:br>
            <a:r>
              <a:rPr lang="ru-RU" sz="2400" dirty="0">
                <a:solidFill>
                  <a:srgbClr val="000000"/>
                </a:solidFill>
                <a:latin typeface="Constantia"/>
              </a:rPr>
              <a:t>у старой переправы…</a:t>
            </a:r>
          </a:p>
        </p:txBody>
      </p:sp>
    </p:spTree>
    <p:extLst>
      <p:ext uri="{BB962C8B-B14F-4D97-AF65-F5344CB8AC3E}">
        <p14:creationId xmlns:p14="http://schemas.microsoft.com/office/powerpoint/2010/main" xmlns="" val="1981148011"/>
      </p:ext>
    </p:extLst>
  </p:cSld>
  <p:clrMapOvr>
    <a:masterClrMapping/>
  </p:clrMapOvr>
  <p:transition spd="slow">
    <p:cover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457200" y="704160"/>
            <a:ext cx="8229240" cy="1142640"/>
          </a:xfrm>
        </p:spPr>
        <p:txBody>
          <a:bodyPr wrap="square" lIns="90000" tIns="45000" rIns="90000" bIns="45000"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 algn="l" hangingPunct="1">
              <a:buNone/>
            </a:pPr>
            <a:r>
              <a:rPr lang="ru-RU" sz="5000" b="0" i="0" dirty="0">
                <a:solidFill>
                  <a:srgbClr val="04617B"/>
                </a:solidFill>
                <a:latin typeface="Calibri" pitchFamily="34"/>
              </a:rPr>
              <a:t>              ПАМЯТЬ ЛЕТ</a:t>
            </a:r>
            <a:br>
              <a:rPr lang="ru-RU" sz="5000" b="0" i="0" dirty="0">
                <a:solidFill>
                  <a:srgbClr val="04617B"/>
                </a:solidFill>
                <a:latin typeface="Calibri" pitchFamily="34"/>
              </a:rPr>
            </a:br>
            <a:endParaRPr lang="ru-RU" sz="5000" b="0" i="0" dirty="0">
              <a:solidFill>
                <a:srgbClr val="04617B"/>
              </a:solidFill>
              <a:latin typeface="Calibri" pitchFamily="34"/>
            </a:endParaRPr>
          </a:p>
        </p:txBody>
      </p:sp>
      <p:sp>
        <p:nvSpPr>
          <p:cNvPr id="3" name="Содержимое 2"/>
          <p:cNvSpPr txBox="1">
            <a:spLocks noGrp="1"/>
          </p:cNvSpPr>
          <p:nvPr>
            <p:ph type="body" idx="4294967295"/>
          </p:nvPr>
        </p:nvSpPr>
        <p:spPr>
          <a:xfrm>
            <a:off x="457200" y="1935360"/>
            <a:ext cx="8229240" cy="4388760"/>
          </a:xfrm>
        </p:spPr>
        <p:txBody>
          <a:bodyPr wrap="square" lIns="90000" tIns="45000" rIns="90000" bIns="45000"/>
          <a:lstStyle>
            <a:defPPr marL="504000" marR="0" lvl="0" indent="-432000" algn="l">
              <a:buClr>
                <a:srgbClr val="99284C"/>
              </a:buClr>
              <a:buSzPct val="75000"/>
              <a:buFont typeface="StarSymbol" pitchFamily="2"/>
              <a:buNone/>
              <a:defRPr lang="ru-RU" sz="32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defPPr>
            <a:lvl1pPr marL="504000" marR="0" lvl="0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32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1pPr>
            <a:lvl2pPr marL="792000" marR="0" lvl="1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8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2pPr>
            <a:lvl3pPr marL="1080000" marR="0" lvl="2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3pPr>
            <a:lvl4pPr marL="1368000" marR="0" lvl="3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4pPr>
            <a:lvl5pPr marL="1656000" marR="0" lvl="4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5pPr>
            <a:lvl6pPr marL="1944000" marR="0" lvl="5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6pPr>
            <a:lvl7pPr marL="2232000" marR="0" lvl="6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7pPr>
            <a:lvl8pPr marL="2520000" marR="0" lvl="7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8pPr>
            <a:lvl9pPr marL="2808000" marR="0" lvl="8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9pPr>
          </a:lstStyle>
          <a:p>
            <a:pPr marL="0" lvl="0" indent="0" hangingPunct="1">
              <a:spcBef>
                <a:spcPts val="519"/>
              </a:spcBef>
              <a:spcAft>
                <a:spcPts val="1417"/>
              </a:spcAft>
              <a:buNone/>
            </a:pPr>
            <a:r>
              <a:rPr lang="ru-RU" sz="2600" dirty="0">
                <a:solidFill>
                  <a:srgbClr val="0B5394"/>
                </a:solidFill>
                <a:latin typeface="Constantia"/>
              </a:rPr>
              <a:t>         Герою Советского Союза, матросу </a:t>
            </a:r>
            <a:r>
              <a:rPr lang="ru-RU" sz="2600" dirty="0" err="1">
                <a:solidFill>
                  <a:srgbClr val="0B5394"/>
                </a:solidFill>
                <a:latin typeface="Constantia"/>
              </a:rPr>
              <a:t>Чуцу</a:t>
            </a:r>
            <a:r>
              <a:rPr lang="ru-RU" sz="2600" dirty="0">
                <a:solidFill>
                  <a:srgbClr val="0B5394"/>
                </a:solidFill>
                <a:latin typeface="Constantia"/>
              </a:rPr>
              <a:t> </a:t>
            </a:r>
            <a:r>
              <a:rPr lang="ru-RU" sz="2600" dirty="0" err="1">
                <a:solidFill>
                  <a:srgbClr val="0B5394"/>
                </a:solidFill>
                <a:latin typeface="Constantia"/>
              </a:rPr>
              <a:t>Абубачиру</a:t>
            </a:r>
            <a:r>
              <a:rPr lang="ru-RU" sz="2600" dirty="0">
                <a:solidFill>
                  <a:srgbClr val="0B5394"/>
                </a:solidFill>
                <a:latin typeface="Constantia"/>
              </a:rPr>
              <a:t>, его друзьям-морякам Черноморского флота</a:t>
            </a:r>
          </a:p>
          <a:p>
            <a:pPr marL="0" lvl="0" indent="0" hangingPunct="1">
              <a:spcBef>
                <a:spcPts val="519"/>
              </a:spcBef>
              <a:spcAft>
                <a:spcPts val="1417"/>
              </a:spcAft>
              <a:buNone/>
            </a:pPr>
            <a:endParaRPr lang="ru-RU" sz="2600" dirty="0">
              <a:solidFill>
                <a:srgbClr val="0B5394"/>
              </a:solidFill>
              <a:latin typeface="Constantia"/>
            </a:endParaRPr>
          </a:p>
        </p:txBody>
      </p:sp>
      <p:pic>
        <p:nvPicPr>
          <p:cNvPr id="1026" name="Picture 2" descr="Исмахьил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636912"/>
            <a:ext cx="2736304" cy="364840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 txBox="1">
            <a:spLocks noGrp="1"/>
          </p:cNvSpPr>
          <p:nvPr>
            <p:ph type="body" idx="4294967295"/>
          </p:nvPr>
        </p:nvSpPr>
        <p:spPr>
          <a:xfrm>
            <a:off x="500034" y="500042"/>
            <a:ext cx="8229600" cy="5626100"/>
          </a:xfrm>
        </p:spPr>
        <p:txBody>
          <a:bodyPr wrap="square" lIns="90000" tIns="45000" rIns="90000" bIns="45000"/>
          <a:lstStyle>
            <a:defPPr marL="504000" marR="0" lvl="0" indent="-432000" algn="l">
              <a:buClr>
                <a:srgbClr val="99284C"/>
              </a:buClr>
              <a:buSzPct val="75000"/>
              <a:buFont typeface="StarSymbol" pitchFamily="2"/>
              <a:buNone/>
              <a:defRPr lang="ru-RU" sz="32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defPPr>
            <a:lvl1pPr marL="504000" marR="0" lvl="0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32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1pPr>
            <a:lvl2pPr marL="792000" marR="0" lvl="1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8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2pPr>
            <a:lvl3pPr marL="1080000" marR="0" lvl="2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3pPr>
            <a:lvl4pPr marL="1368000" marR="0" lvl="3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4pPr>
            <a:lvl5pPr marL="1656000" marR="0" lvl="4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5pPr>
            <a:lvl6pPr marL="1944000" marR="0" lvl="5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6pPr>
            <a:lvl7pPr marL="2232000" marR="0" lvl="6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7pPr>
            <a:lvl8pPr marL="2520000" marR="0" lvl="7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8pPr>
            <a:lvl9pPr marL="2808000" marR="0" lvl="8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9pPr>
          </a:lstStyle>
          <a:p>
            <a:pPr marL="0" lvl="0" indent="0" hangingPunct="1">
              <a:spcBef>
                <a:spcPts val="519"/>
              </a:spcBef>
              <a:spcAft>
                <a:spcPts val="1417"/>
              </a:spcAft>
              <a:buNone/>
            </a:pPr>
            <a:r>
              <a:rPr lang="ru-RU" sz="2600" dirty="0">
                <a:solidFill>
                  <a:srgbClr val="0B5394"/>
                </a:solidFill>
                <a:latin typeface="Constantia"/>
              </a:rPr>
              <a:t>Матрос </a:t>
            </a:r>
            <a:r>
              <a:rPr lang="ru-RU" sz="2600" dirty="0" err="1">
                <a:solidFill>
                  <a:srgbClr val="0B5394"/>
                </a:solidFill>
                <a:latin typeface="Constantia"/>
              </a:rPr>
              <a:t>Абубачир</a:t>
            </a:r>
            <a:r>
              <a:rPr lang="ru-RU" sz="2600" dirty="0">
                <a:solidFill>
                  <a:srgbClr val="0B5394"/>
                </a:solidFill>
                <a:latin typeface="Constantia"/>
              </a:rPr>
              <a:t>,</a:t>
            </a:r>
          </a:p>
          <a:p>
            <a:pPr marL="0" lvl="0" indent="0" hangingPunct="1">
              <a:spcBef>
                <a:spcPts val="519"/>
              </a:spcBef>
              <a:spcAft>
                <a:spcPts val="1417"/>
              </a:spcAft>
              <a:buNone/>
            </a:pPr>
            <a:r>
              <a:rPr lang="ru-RU" sz="2600" dirty="0">
                <a:solidFill>
                  <a:srgbClr val="0B5394"/>
                </a:solidFill>
                <a:latin typeface="Constantia"/>
              </a:rPr>
              <a:t>Герой страны Советов!</a:t>
            </a:r>
          </a:p>
          <a:p>
            <a:pPr marL="0" lvl="0" indent="0" hangingPunct="1">
              <a:spcBef>
                <a:spcPts val="519"/>
              </a:spcBef>
              <a:spcAft>
                <a:spcPts val="1417"/>
              </a:spcAft>
              <a:buNone/>
            </a:pPr>
            <a:r>
              <a:rPr lang="ru-RU" sz="2600" dirty="0">
                <a:solidFill>
                  <a:srgbClr val="0B5394"/>
                </a:solidFill>
                <a:latin typeface="Constantia"/>
              </a:rPr>
              <a:t>Мы не были знакомы никогда.</a:t>
            </a:r>
          </a:p>
          <a:p>
            <a:pPr marL="0" lvl="0" indent="0" hangingPunct="1">
              <a:spcBef>
                <a:spcPts val="519"/>
              </a:spcBef>
              <a:spcAft>
                <a:spcPts val="1417"/>
              </a:spcAft>
              <a:buNone/>
            </a:pPr>
            <a:r>
              <a:rPr lang="ru-RU" sz="2600" dirty="0">
                <a:solidFill>
                  <a:srgbClr val="0B5394"/>
                </a:solidFill>
                <a:latin typeface="Constantia"/>
              </a:rPr>
              <a:t>Но я горжусь тобой.</a:t>
            </a:r>
          </a:p>
          <a:p>
            <a:pPr marL="0" lvl="0" indent="0" hangingPunct="1">
              <a:spcBef>
                <a:spcPts val="519"/>
              </a:spcBef>
              <a:spcAft>
                <a:spcPts val="1417"/>
              </a:spcAft>
              <a:buNone/>
            </a:pPr>
            <a:r>
              <a:rPr lang="ru-RU" sz="2600" dirty="0">
                <a:solidFill>
                  <a:srgbClr val="0B5394"/>
                </a:solidFill>
                <a:latin typeface="Constantia"/>
              </a:rPr>
              <a:t>И мне горячим светом</a:t>
            </a:r>
          </a:p>
          <a:p>
            <a:pPr marL="0" lvl="0" indent="0" hangingPunct="1">
              <a:spcBef>
                <a:spcPts val="519"/>
              </a:spcBef>
              <a:spcAft>
                <a:spcPts val="1417"/>
              </a:spcAft>
              <a:buNone/>
            </a:pPr>
            <a:r>
              <a:rPr lang="ru-RU" sz="2600" dirty="0">
                <a:solidFill>
                  <a:srgbClr val="0B5394"/>
                </a:solidFill>
                <a:latin typeface="Constantia"/>
              </a:rPr>
              <a:t>Сквозь призму лет</a:t>
            </a:r>
          </a:p>
          <a:p>
            <a:pPr marL="0" lvl="0" indent="0" hangingPunct="1">
              <a:spcBef>
                <a:spcPts val="519"/>
              </a:spcBef>
              <a:spcAft>
                <a:spcPts val="1417"/>
              </a:spcAft>
              <a:buNone/>
            </a:pPr>
            <a:r>
              <a:rPr lang="ru-RU" sz="2600" dirty="0">
                <a:solidFill>
                  <a:srgbClr val="0B5394"/>
                </a:solidFill>
                <a:latin typeface="Constantia"/>
              </a:rPr>
              <a:t>горит геройская звезда.</a:t>
            </a:r>
          </a:p>
          <a:p>
            <a:pPr marL="0" lvl="0" indent="0" hangingPunct="1">
              <a:spcBef>
                <a:spcPts val="519"/>
              </a:spcBef>
              <a:spcAft>
                <a:spcPts val="1417"/>
              </a:spcAft>
              <a:buNone/>
            </a:pPr>
            <a:r>
              <a:rPr lang="ru-RU" sz="2600" dirty="0">
                <a:solidFill>
                  <a:srgbClr val="0B5394"/>
                </a:solidFill>
                <a:latin typeface="Constantia"/>
              </a:rPr>
              <a:t>И помню я: мне мать</a:t>
            </a:r>
          </a:p>
          <a:p>
            <a:pPr marL="0" lvl="0" indent="0" hangingPunct="1">
              <a:spcBef>
                <a:spcPts val="519"/>
              </a:spcBef>
              <a:spcAft>
                <a:spcPts val="1417"/>
              </a:spcAft>
              <a:buNone/>
            </a:pPr>
            <a:r>
              <a:rPr lang="ru-RU" sz="2600" dirty="0">
                <a:solidFill>
                  <a:srgbClr val="0B5394"/>
                </a:solidFill>
                <a:latin typeface="Constantia"/>
              </a:rPr>
              <a:t>протягивает фото.</a:t>
            </a:r>
          </a:p>
        </p:txBody>
      </p:sp>
      <p:pic>
        <p:nvPicPr>
          <p:cNvPr id="4" name="Picture 2"/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 rot="5400000">
            <a:off x="5838300" y="3591900"/>
            <a:ext cx="2203199" cy="21632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 txBox="1">
            <a:spLocks noGrp="1"/>
          </p:cNvSpPr>
          <p:nvPr>
            <p:ph type="body" idx="4294967295"/>
          </p:nvPr>
        </p:nvSpPr>
        <p:spPr>
          <a:xfrm>
            <a:off x="395536" y="548680"/>
            <a:ext cx="8229600" cy="5626100"/>
          </a:xfrm>
        </p:spPr>
        <p:txBody>
          <a:bodyPr wrap="square" lIns="90000" tIns="45000" rIns="90000" bIns="45000"/>
          <a:lstStyle>
            <a:defPPr marL="504000" marR="0" lvl="0" indent="-432000" algn="l">
              <a:buClr>
                <a:srgbClr val="99284C"/>
              </a:buClr>
              <a:buSzPct val="75000"/>
              <a:buFont typeface="StarSymbol" pitchFamily="2"/>
              <a:buNone/>
              <a:defRPr lang="ru-RU" sz="32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defPPr>
            <a:lvl1pPr marL="504000" marR="0" lvl="0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32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1pPr>
            <a:lvl2pPr marL="792000" marR="0" lvl="1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8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2pPr>
            <a:lvl3pPr marL="1080000" marR="0" lvl="2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3pPr>
            <a:lvl4pPr marL="1368000" marR="0" lvl="3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4pPr>
            <a:lvl5pPr marL="1656000" marR="0" lvl="4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5pPr>
            <a:lvl6pPr marL="1944000" marR="0" lvl="5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6pPr>
            <a:lvl7pPr marL="2232000" marR="0" lvl="6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7pPr>
            <a:lvl8pPr marL="2520000" marR="0" lvl="7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8pPr>
            <a:lvl9pPr marL="2808000" marR="0" lvl="8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9pPr>
          </a:lstStyle>
          <a:p>
            <a:pPr marL="0" lvl="0" indent="0" algn="ctr" hangingPunct="1">
              <a:spcBef>
                <a:spcPts val="519"/>
              </a:spcBef>
              <a:spcAft>
                <a:spcPts val="1417"/>
              </a:spcAft>
              <a:buNone/>
            </a:pPr>
            <a:r>
              <a:rPr lang="ru-RU" sz="2600" dirty="0">
                <a:solidFill>
                  <a:srgbClr val="0B5394"/>
                </a:solidFill>
                <a:latin typeface="Constantia"/>
              </a:rPr>
              <a:t>Я чувствовал — рука</a:t>
            </a:r>
          </a:p>
          <a:p>
            <a:pPr marL="0" lvl="0" indent="0" algn="ctr" hangingPunct="1">
              <a:spcBef>
                <a:spcPts val="519"/>
              </a:spcBef>
              <a:spcAft>
                <a:spcPts val="1417"/>
              </a:spcAft>
              <a:buNone/>
            </a:pPr>
            <a:r>
              <a:rPr lang="ru-RU" sz="2600" dirty="0">
                <a:solidFill>
                  <a:srgbClr val="0B5394"/>
                </a:solidFill>
                <a:latin typeface="Constantia"/>
              </a:rPr>
              <a:t>у матери дрожит:</a:t>
            </a:r>
          </a:p>
          <a:p>
            <a:pPr marL="0" lvl="0" indent="0" algn="ctr" hangingPunct="1">
              <a:spcBef>
                <a:spcPts val="519"/>
              </a:spcBef>
              <a:spcAft>
                <a:spcPts val="1417"/>
              </a:spcAft>
              <a:buNone/>
            </a:pPr>
            <a:r>
              <a:rPr lang="ru-RU" sz="2600" dirty="0">
                <a:solidFill>
                  <a:srgbClr val="0B5394"/>
                </a:solidFill>
                <a:latin typeface="Constantia"/>
              </a:rPr>
              <a:t>— Мой сын, </a:t>
            </a:r>
            <a:r>
              <a:rPr lang="ru-RU" sz="2600" dirty="0" err="1">
                <a:solidFill>
                  <a:srgbClr val="0B5394"/>
                </a:solidFill>
                <a:latin typeface="Constantia"/>
              </a:rPr>
              <a:t>Абубачир</a:t>
            </a:r>
            <a:r>
              <a:rPr lang="ru-RU" sz="2600" dirty="0">
                <a:solidFill>
                  <a:srgbClr val="0B5394"/>
                </a:solidFill>
                <a:latin typeface="Constantia"/>
              </a:rPr>
              <a:t>,</a:t>
            </a:r>
          </a:p>
          <a:p>
            <a:pPr marL="0" lvl="0" indent="0" algn="ctr" hangingPunct="1">
              <a:spcBef>
                <a:spcPts val="519"/>
              </a:spcBef>
              <a:spcAft>
                <a:spcPts val="1417"/>
              </a:spcAft>
              <a:buNone/>
            </a:pPr>
            <a:r>
              <a:rPr lang="ru-RU" sz="2600" dirty="0">
                <a:solidFill>
                  <a:srgbClr val="0B5394"/>
                </a:solidFill>
                <a:latin typeface="Constantia"/>
              </a:rPr>
              <a:t>солдат морского флота...</a:t>
            </a:r>
          </a:p>
          <a:p>
            <a:pPr marL="0" lvl="0" indent="0" algn="ctr" hangingPunct="1">
              <a:spcBef>
                <a:spcPts val="519"/>
              </a:spcBef>
              <a:spcAft>
                <a:spcPts val="1417"/>
              </a:spcAft>
              <a:buNone/>
            </a:pPr>
            <a:r>
              <a:rPr lang="ru-RU" sz="2600" dirty="0">
                <a:solidFill>
                  <a:srgbClr val="0B5394"/>
                </a:solidFill>
                <a:latin typeface="Constantia"/>
              </a:rPr>
              <a:t>С военных лет в земле</a:t>
            </a:r>
          </a:p>
          <a:p>
            <a:pPr marL="0" lvl="0" indent="0" algn="ctr" hangingPunct="1">
              <a:spcBef>
                <a:spcPts val="519"/>
              </a:spcBef>
              <a:spcAft>
                <a:spcPts val="1417"/>
              </a:spcAft>
              <a:buNone/>
            </a:pPr>
            <a:r>
              <a:rPr lang="ru-RU" sz="2600" dirty="0">
                <a:solidFill>
                  <a:srgbClr val="0B5394"/>
                </a:solidFill>
                <a:latin typeface="Constantia"/>
              </a:rPr>
              <a:t>украинской лежит...</a:t>
            </a:r>
          </a:p>
          <a:p>
            <a:pPr marL="0" lvl="0" indent="0" algn="ctr" hangingPunct="1">
              <a:spcBef>
                <a:spcPts val="519"/>
              </a:spcBef>
              <a:spcAft>
                <a:spcPts val="1417"/>
              </a:spcAft>
              <a:buNone/>
            </a:pPr>
            <a:r>
              <a:rPr lang="ru-RU" sz="2600" dirty="0">
                <a:solidFill>
                  <a:srgbClr val="0B5394"/>
                </a:solidFill>
                <a:latin typeface="Constantia"/>
              </a:rPr>
              <a:t>И говорила мать</a:t>
            </a:r>
          </a:p>
          <a:p>
            <a:pPr marL="0" lvl="0" indent="0" algn="ctr" hangingPunct="1">
              <a:spcBef>
                <a:spcPts val="519"/>
              </a:spcBef>
              <a:spcAft>
                <a:spcPts val="1417"/>
              </a:spcAft>
              <a:buNone/>
            </a:pPr>
            <a:r>
              <a:rPr lang="ru-RU" sz="2600" dirty="0">
                <a:solidFill>
                  <a:srgbClr val="0B5394"/>
                </a:solidFill>
                <a:latin typeface="Constantia"/>
              </a:rPr>
              <a:t>в тот день, делясь со мною:</a:t>
            </a:r>
          </a:p>
          <a:p>
            <a:pPr marL="0" lvl="0" indent="0" algn="ctr" hangingPunct="1">
              <a:spcBef>
                <a:spcPts val="519"/>
              </a:spcBef>
              <a:spcAft>
                <a:spcPts val="1417"/>
              </a:spcAft>
              <a:buNone/>
            </a:pPr>
            <a:r>
              <a:rPr lang="ru-RU" sz="2600" dirty="0">
                <a:solidFill>
                  <a:srgbClr val="0B5394"/>
                </a:solidFill>
                <a:latin typeface="Constantia"/>
              </a:rPr>
              <a:t>— В ауле </a:t>
            </a:r>
            <a:r>
              <a:rPr lang="ru-RU" sz="2600" dirty="0" err="1">
                <a:solidFill>
                  <a:srgbClr val="0B5394"/>
                </a:solidFill>
                <a:latin typeface="Constantia"/>
              </a:rPr>
              <a:t>Панахес</a:t>
            </a:r>
            <a:endParaRPr lang="ru-RU" sz="2600" dirty="0">
              <a:solidFill>
                <a:srgbClr val="0B5394"/>
              </a:solidFill>
              <a:latin typeface="Constantia"/>
            </a:endParaRPr>
          </a:p>
          <a:p>
            <a:pPr marL="0" lvl="0" indent="0" hangingPunct="1">
              <a:spcBef>
                <a:spcPts val="519"/>
              </a:spcBef>
              <a:spcAft>
                <a:spcPts val="1417"/>
              </a:spcAft>
              <a:buNone/>
            </a:pPr>
            <a:endParaRPr lang="ru-RU" sz="2600" dirty="0">
              <a:solidFill>
                <a:srgbClr val="0B5394"/>
              </a:solidFill>
              <a:latin typeface="Constanti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043289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539552" y="428760"/>
            <a:ext cx="7851240" cy="2214360"/>
          </a:xfrm>
        </p:spPr>
        <p:txBody>
          <a:bodyPr wrap="square" lIns="90000" tIns="45000" rIns="90000" bIns="45000"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 hangingPunct="1">
              <a:buNone/>
            </a:pPr>
            <a:r>
              <a:rPr lang="ru-RU" sz="5000" b="0" i="0" dirty="0">
                <a:solidFill>
                  <a:srgbClr val="04617B"/>
                </a:solidFill>
                <a:latin typeface="Comic Sans MS" pitchFamily="66" charset="0"/>
              </a:rPr>
              <a:t>Вклад Аскера </a:t>
            </a:r>
            <a:r>
              <a:rPr lang="ru-RU" sz="5000" b="0" i="0" dirty="0" err="1">
                <a:solidFill>
                  <a:srgbClr val="04617B"/>
                </a:solidFill>
                <a:latin typeface="Comic Sans MS" pitchFamily="66" charset="0"/>
              </a:rPr>
              <a:t>Гадагатля</a:t>
            </a:r>
            <a:r>
              <a:rPr lang="ru-RU" sz="5000" b="0" i="0" dirty="0">
                <a:solidFill>
                  <a:srgbClr val="04617B"/>
                </a:solidFill>
                <a:latin typeface="Comic Sans MS" pitchFamily="66" charset="0"/>
              </a:rPr>
              <a:t/>
            </a:r>
            <a:br>
              <a:rPr lang="ru-RU" sz="5000" b="0" i="0" dirty="0">
                <a:solidFill>
                  <a:srgbClr val="04617B"/>
                </a:solidFill>
                <a:latin typeface="Comic Sans MS" pitchFamily="66" charset="0"/>
              </a:rPr>
            </a:br>
            <a:r>
              <a:rPr lang="ru-RU" sz="5000" b="0" i="0" dirty="0">
                <a:solidFill>
                  <a:srgbClr val="04617B"/>
                </a:solidFill>
                <a:latin typeface="Comic Sans MS" pitchFamily="66" charset="0"/>
              </a:rPr>
              <a:t> в развитие адыгейской литературы</a:t>
            </a:r>
          </a:p>
        </p:txBody>
      </p:sp>
      <p:sp>
        <p:nvSpPr>
          <p:cNvPr id="3" name="Подзаголовок 2"/>
          <p:cNvSpPr/>
          <p:nvPr/>
        </p:nvSpPr>
        <p:spPr>
          <a:xfrm>
            <a:off x="3131840" y="4437112"/>
            <a:ext cx="5200200" cy="2285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/>
          <a:lstStyle/>
          <a:p>
            <a:pPr marL="0" marR="0" lvl="0" indent="0" algn="r" rtl="0" hangingPunct="1">
              <a:buNone/>
              <a:tabLst/>
            </a:pPr>
            <a:endParaRPr lang="ru-RU" sz="2100" b="0" i="0" u="none" strike="noStrike" dirty="0">
              <a:solidFill>
                <a:srgbClr val="000000"/>
              </a:solidFill>
              <a:latin typeface="Constantia" pitchFamily="18"/>
              <a:ea typeface="Lucida Sans Unicode" pitchFamily="2"/>
              <a:cs typeface="Tahoma" pitchFamily="2"/>
            </a:endParaRPr>
          </a:p>
          <a:p>
            <a:pPr marL="0" marR="0" lvl="0" indent="0" algn="r" rtl="0" hangingPunct="1">
              <a:buNone/>
              <a:tabLst/>
            </a:pPr>
            <a:endParaRPr lang="ru-RU" sz="2100" b="0" i="0" u="none" strike="noStrike" dirty="0">
              <a:solidFill>
                <a:srgbClr val="000000"/>
              </a:solidFill>
              <a:latin typeface="Constantia" pitchFamily="18"/>
              <a:ea typeface="Lucida Sans Unicode" pitchFamily="2"/>
              <a:cs typeface="Tahoma" pitchFamily="2"/>
            </a:endParaRPr>
          </a:p>
          <a:p>
            <a:pPr marL="0" marR="0" lvl="0" indent="0" algn="r" rtl="0" hangingPunct="1">
              <a:buNone/>
              <a:tabLst/>
            </a:pPr>
            <a:r>
              <a:rPr lang="ru-RU" sz="2100" b="0" i="0" u="none" strike="noStrike" dirty="0">
                <a:solidFill>
                  <a:srgbClr val="000000"/>
                </a:solidFill>
                <a:latin typeface="Constantia" pitchFamily="18"/>
                <a:ea typeface="Lucida Sans Unicode" pitchFamily="2"/>
                <a:cs typeface="Tahoma" pitchFamily="2"/>
              </a:rPr>
              <a:t>Учитель адыгейского языка и литературы </a:t>
            </a:r>
            <a:r>
              <a:rPr lang="ru-RU" sz="2100" dirty="0">
                <a:solidFill>
                  <a:srgbClr val="000000"/>
                </a:solidFill>
                <a:latin typeface="Constantia" pitchFamily="18"/>
                <a:ea typeface="Lucida Sans Unicode" pitchFamily="2"/>
                <a:cs typeface="Tahoma" pitchFamily="2"/>
              </a:rPr>
              <a:t>Хут С.Х.</a:t>
            </a:r>
            <a:endParaRPr lang="ru-RU" sz="2100" b="0" i="0" u="none" strike="noStrike" dirty="0">
              <a:solidFill>
                <a:srgbClr val="000000"/>
              </a:solidFill>
              <a:latin typeface="Constantia" pitchFamily="18"/>
              <a:ea typeface="Lucida Sans Unicode" pitchFamily="2"/>
              <a:cs typeface="Tahoma" pitchFamily="2"/>
            </a:endParaRPr>
          </a:p>
          <a:p>
            <a:pPr marL="0" marR="0" lvl="0" indent="0" algn="l" rtl="0" hangingPunct="1">
              <a:buNone/>
              <a:tabLst/>
            </a:pPr>
            <a:endParaRPr lang="ru-RU" sz="2100" b="0" i="0" u="none" strike="noStrike" dirty="0">
              <a:solidFill>
                <a:srgbClr val="000000"/>
              </a:solidFill>
              <a:latin typeface="Constantia" pitchFamily="18"/>
              <a:ea typeface="Lucida Sans Unicode" pitchFamily="2"/>
              <a:cs typeface="Tahoma" pitchFamily="2"/>
            </a:endParaRPr>
          </a:p>
        </p:txBody>
      </p:sp>
      <p:pic>
        <p:nvPicPr>
          <p:cNvPr id="4" name="Picture 5"/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3643306" y="2571744"/>
            <a:ext cx="1992948" cy="21602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288731153"/>
      </p:ext>
    </p:extLst>
  </p:cSld>
  <p:clrMapOvr>
    <a:masterClrMapping/>
  </p:clrMapOvr>
  <p:transition spd="slow">
    <p:randomBar dir="vert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 txBox="1">
            <a:spLocks noGrp="1"/>
          </p:cNvSpPr>
          <p:nvPr>
            <p:ph type="body" idx="4294967295"/>
          </p:nvPr>
        </p:nvSpPr>
        <p:spPr>
          <a:xfrm>
            <a:off x="0" y="428625"/>
            <a:ext cx="8229600" cy="5697538"/>
          </a:xfrm>
        </p:spPr>
        <p:txBody>
          <a:bodyPr wrap="square" lIns="90000" tIns="45000" rIns="90000" bIns="45000"/>
          <a:lstStyle>
            <a:defPPr marL="504000" marR="0" lvl="0" indent="-432000" algn="l">
              <a:buClr>
                <a:srgbClr val="99284C"/>
              </a:buClr>
              <a:buSzPct val="75000"/>
              <a:buFont typeface="StarSymbol" pitchFamily="2"/>
              <a:buNone/>
              <a:defRPr lang="ru-RU" sz="32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defPPr>
            <a:lvl1pPr marL="504000" marR="0" lvl="0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32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1pPr>
            <a:lvl2pPr marL="792000" marR="0" lvl="1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8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2pPr>
            <a:lvl3pPr marL="1080000" marR="0" lvl="2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3pPr>
            <a:lvl4pPr marL="1368000" marR="0" lvl="3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4pPr>
            <a:lvl5pPr marL="1656000" marR="0" lvl="4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5pPr>
            <a:lvl6pPr marL="1944000" marR="0" lvl="5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6pPr>
            <a:lvl7pPr marL="2232000" marR="0" lvl="6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7pPr>
            <a:lvl8pPr marL="2520000" marR="0" lvl="7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8pPr>
            <a:lvl9pPr marL="2808000" marR="0" lvl="8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9pPr>
          </a:lstStyle>
          <a:p>
            <a:pPr marL="0" lvl="0" indent="0" algn="ctr" hangingPunct="1">
              <a:spcBef>
                <a:spcPts val="519"/>
              </a:spcBef>
              <a:spcAft>
                <a:spcPts val="1417"/>
              </a:spcAft>
              <a:buNone/>
            </a:pPr>
            <a:r>
              <a:rPr lang="ru-RU" sz="2400" dirty="0">
                <a:solidFill>
                  <a:srgbClr val="0B5394"/>
                </a:solidFill>
                <a:latin typeface="Constantia"/>
              </a:rPr>
              <a:t>он бригадиром был.</a:t>
            </a:r>
          </a:p>
          <a:p>
            <a:pPr marL="0" lvl="0" indent="0" algn="ctr" hangingPunct="1">
              <a:spcBef>
                <a:spcPts val="519"/>
              </a:spcBef>
              <a:spcAft>
                <a:spcPts val="1417"/>
              </a:spcAft>
              <a:buNone/>
            </a:pPr>
            <a:r>
              <a:rPr lang="ru-RU" sz="2400" dirty="0">
                <a:solidFill>
                  <a:srgbClr val="0B5394"/>
                </a:solidFill>
                <a:latin typeface="Constantia"/>
              </a:rPr>
              <a:t>Ах, если б не война!..</a:t>
            </a:r>
          </a:p>
          <a:p>
            <a:pPr marL="0" lvl="0" indent="0" algn="ctr" hangingPunct="1">
              <a:spcBef>
                <a:spcPts val="519"/>
              </a:spcBef>
              <a:spcAft>
                <a:spcPts val="1417"/>
              </a:spcAft>
              <a:buNone/>
            </a:pPr>
            <a:r>
              <a:rPr lang="ru-RU" sz="2400" dirty="0">
                <a:solidFill>
                  <a:srgbClr val="0B5394"/>
                </a:solidFill>
                <a:latin typeface="Constantia"/>
              </a:rPr>
              <a:t>Пред войною</a:t>
            </a:r>
          </a:p>
          <a:p>
            <a:pPr marL="0" lvl="0" indent="0" algn="ctr" hangingPunct="1">
              <a:spcBef>
                <a:spcPts val="519"/>
              </a:spcBef>
              <a:spcAft>
                <a:spcPts val="1417"/>
              </a:spcAft>
              <a:buNone/>
            </a:pPr>
            <a:r>
              <a:rPr lang="ru-RU" sz="2400" dirty="0">
                <a:solidFill>
                  <a:srgbClr val="0B5394"/>
                </a:solidFill>
                <a:latin typeface="Constantia"/>
              </a:rPr>
              <a:t>колхозом нашим сын руководил.</a:t>
            </a:r>
          </a:p>
          <a:p>
            <a:pPr marL="0" lvl="0" indent="0" algn="ctr" hangingPunct="1">
              <a:spcBef>
                <a:spcPts val="519"/>
              </a:spcBef>
              <a:spcAft>
                <a:spcPts val="1417"/>
              </a:spcAft>
              <a:buNone/>
            </a:pPr>
            <a:r>
              <a:rPr lang="ru-RU" sz="2400" dirty="0">
                <a:solidFill>
                  <a:srgbClr val="0B5394"/>
                </a:solidFill>
                <a:latin typeface="Constantia"/>
              </a:rPr>
              <a:t>Все ладилось:</a:t>
            </a:r>
          </a:p>
          <a:p>
            <a:pPr marL="0" lvl="0" indent="0" algn="ctr" hangingPunct="1">
              <a:spcBef>
                <a:spcPts val="519"/>
              </a:spcBef>
              <a:spcAft>
                <a:spcPts val="1417"/>
              </a:spcAft>
              <a:buNone/>
            </a:pPr>
            <a:r>
              <a:rPr lang="ru-RU" sz="2400" dirty="0">
                <a:solidFill>
                  <a:srgbClr val="0B5394"/>
                </a:solidFill>
                <a:latin typeface="Constantia"/>
              </a:rPr>
              <a:t>родился сын и дочка.</a:t>
            </a:r>
          </a:p>
          <a:p>
            <a:pPr marL="0" lvl="0" indent="0" algn="ctr" hangingPunct="1">
              <a:spcBef>
                <a:spcPts val="519"/>
              </a:spcBef>
              <a:spcAft>
                <a:spcPts val="1417"/>
              </a:spcAft>
              <a:buNone/>
            </a:pPr>
            <a:r>
              <a:rPr lang="ru-RU" sz="2400" dirty="0">
                <a:solidFill>
                  <a:srgbClr val="0B5394"/>
                </a:solidFill>
                <a:latin typeface="Constantia"/>
              </a:rPr>
              <a:t> Все клеилось:</a:t>
            </a:r>
          </a:p>
          <a:p>
            <a:pPr marL="0" lvl="0" indent="0" algn="ctr" hangingPunct="1">
              <a:spcBef>
                <a:spcPts val="519"/>
              </a:spcBef>
              <a:spcAft>
                <a:spcPts val="1417"/>
              </a:spcAft>
              <a:buNone/>
            </a:pPr>
            <a:r>
              <a:rPr lang="ru-RU" sz="2400" dirty="0">
                <a:solidFill>
                  <a:srgbClr val="0B5394"/>
                </a:solidFill>
                <a:latin typeface="Constantia"/>
              </a:rPr>
              <a:t>колхоз богатым стал.</a:t>
            </a:r>
          </a:p>
          <a:p>
            <a:pPr marL="0" lvl="0" indent="0" algn="ctr" hangingPunct="1">
              <a:spcBef>
                <a:spcPts val="519"/>
              </a:spcBef>
              <a:spcAft>
                <a:spcPts val="1417"/>
              </a:spcAft>
              <a:buNone/>
            </a:pPr>
            <a:r>
              <a:rPr lang="ru-RU" sz="2400" dirty="0">
                <a:solidFill>
                  <a:srgbClr val="0B5394"/>
                </a:solidFill>
                <a:latin typeface="Constantia"/>
              </a:rPr>
              <a:t>И ТУТ— война, оборванная строчка..</a:t>
            </a:r>
          </a:p>
        </p:txBody>
      </p:sp>
      <p:pic>
        <p:nvPicPr>
          <p:cNvPr id="4" name="Picture 2"/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 rot="5400000">
            <a:off x="6195094" y="2948914"/>
            <a:ext cx="2203199" cy="21632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161713"/>
            <a:ext cx="4572000" cy="453457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ts val="519"/>
              </a:spcBef>
              <a:spcAft>
                <a:spcPts val="1417"/>
              </a:spcAft>
            </a:pPr>
            <a:r>
              <a:rPr lang="ru-RU" dirty="0">
                <a:solidFill>
                  <a:srgbClr val="0B5394"/>
                </a:solidFill>
                <a:latin typeface="Constantia"/>
              </a:rPr>
              <a:t>Ушел на фронт</a:t>
            </a:r>
          </a:p>
          <a:p>
            <a:pPr lvl="0">
              <a:spcBef>
                <a:spcPts val="519"/>
              </a:spcBef>
              <a:spcAft>
                <a:spcPts val="1417"/>
              </a:spcAft>
            </a:pPr>
            <a:r>
              <a:rPr lang="ru-RU" dirty="0">
                <a:solidFill>
                  <a:srgbClr val="0B5394"/>
                </a:solidFill>
                <a:latin typeface="Constantia"/>
              </a:rPr>
              <a:t> два года нам писал.</a:t>
            </a:r>
          </a:p>
          <a:p>
            <a:pPr lvl="0">
              <a:spcBef>
                <a:spcPts val="519"/>
              </a:spcBef>
              <a:spcAft>
                <a:spcPts val="1417"/>
              </a:spcAft>
            </a:pPr>
            <a:r>
              <a:rPr lang="ru-RU" dirty="0">
                <a:solidFill>
                  <a:srgbClr val="0B5394"/>
                </a:solidFill>
                <a:latin typeface="Constantia"/>
              </a:rPr>
              <a:t>Читайте сами!</a:t>
            </a:r>
          </a:p>
          <a:p>
            <a:pPr lvl="0">
              <a:spcBef>
                <a:spcPts val="519"/>
              </a:spcBef>
              <a:spcAft>
                <a:spcPts val="1417"/>
              </a:spcAft>
            </a:pPr>
            <a:r>
              <a:rPr lang="ru-RU" dirty="0">
                <a:solidFill>
                  <a:srgbClr val="0B5394"/>
                </a:solidFill>
                <a:latin typeface="Constantia"/>
              </a:rPr>
              <a:t>Я — на память знаю.</a:t>
            </a:r>
          </a:p>
          <a:p>
            <a:pPr lvl="0">
              <a:spcBef>
                <a:spcPts val="519"/>
              </a:spcBef>
              <a:spcAft>
                <a:spcPts val="1417"/>
              </a:spcAft>
            </a:pPr>
            <a:r>
              <a:rPr lang="ru-RU" dirty="0">
                <a:solidFill>
                  <a:srgbClr val="0B5394"/>
                </a:solidFill>
                <a:latin typeface="Constantia"/>
              </a:rPr>
              <a:t>Я выучила каждую строку.</a:t>
            </a:r>
          </a:p>
          <a:p>
            <a:pPr lvl="0">
              <a:spcBef>
                <a:spcPts val="519"/>
              </a:spcBef>
              <a:spcAft>
                <a:spcPts val="1417"/>
              </a:spcAft>
            </a:pPr>
            <a:r>
              <a:rPr lang="ru-RU" dirty="0">
                <a:solidFill>
                  <a:srgbClr val="0B5394"/>
                </a:solidFill>
                <a:latin typeface="Constantia"/>
              </a:rPr>
              <a:t>двенадцать писем.</a:t>
            </a:r>
          </a:p>
          <a:p>
            <a:pPr lvl="0">
              <a:spcBef>
                <a:spcPts val="519"/>
              </a:spcBef>
              <a:spcAft>
                <a:spcPts val="1417"/>
              </a:spcAft>
            </a:pPr>
            <a:r>
              <a:rPr lang="ru-RU" dirty="0">
                <a:solidFill>
                  <a:srgbClr val="0B5394"/>
                </a:solidFill>
                <a:latin typeface="Constantia"/>
              </a:rPr>
              <a:t>Я сижу, читаю...</a:t>
            </a:r>
          </a:p>
          <a:p>
            <a:pPr lvl="0">
              <a:spcBef>
                <a:spcPts val="519"/>
              </a:spcBef>
              <a:spcAft>
                <a:spcPts val="1417"/>
              </a:spcAft>
            </a:pPr>
            <a:r>
              <a:rPr lang="ru-RU" dirty="0">
                <a:solidFill>
                  <a:srgbClr val="0B5394"/>
                </a:solidFill>
                <a:latin typeface="Constantia"/>
              </a:rPr>
              <a:t>И скрыть свое волненье</a:t>
            </a:r>
          </a:p>
          <a:p>
            <a:pPr lvl="0">
              <a:spcBef>
                <a:spcPts val="519"/>
              </a:spcBef>
              <a:spcAft>
                <a:spcPts val="1417"/>
              </a:spcAft>
            </a:pPr>
            <a:r>
              <a:rPr lang="ru-RU" dirty="0">
                <a:solidFill>
                  <a:srgbClr val="0B5394"/>
                </a:solidFill>
                <a:latin typeface="Constantia"/>
              </a:rPr>
              <a:t>не могу.</a:t>
            </a:r>
          </a:p>
        </p:txBody>
      </p:sp>
    </p:spTree>
    <p:extLst>
      <p:ext uri="{BB962C8B-B14F-4D97-AF65-F5344CB8AC3E}">
        <p14:creationId xmlns:p14="http://schemas.microsoft.com/office/powerpoint/2010/main" xmlns="" val="34546301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500034" y="571480"/>
            <a:ext cx="8229240" cy="1142640"/>
          </a:xfrm>
        </p:spPr>
        <p:txBody>
          <a:bodyPr wrap="square" lIns="90000" tIns="45000" rIns="90000" bIns="45000"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 algn="l" hangingPunct="1">
              <a:buNone/>
            </a:pPr>
            <a:r>
              <a:rPr lang="ru-RU" sz="5000" b="0" i="0" dirty="0">
                <a:solidFill>
                  <a:srgbClr val="04617B"/>
                </a:solidFill>
                <a:latin typeface="Calibri" pitchFamily="34"/>
              </a:rPr>
              <a:t>БЕГУЩИЙ ОГОНЕК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type="body" idx="4294967295"/>
          </p:nvPr>
        </p:nvSpPr>
        <p:spPr>
          <a:xfrm>
            <a:off x="457200" y="1500119"/>
            <a:ext cx="8229240" cy="4625640"/>
          </a:xfrm>
        </p:spPr>
        <p:txBody>
          <a:bodyPr wrap="square" lIns="90000" tIns="45000" rIns="90000" bIns="45000"/>
          <a:lstStyle>
            <a:defPPr marL="504000" marR="0" lvl="0" indent="-432000" algn="l">
              <a:buClr>
                <a:srgbClr val="99284C"/>
              </a:buClr>
              <a:buSzPct val="75000"/>
              <a:buFont typeface="StarSymbol" pitchFamily="2"/>
              <a:buNone/>
              <a:defRPr lang="ru-RU" sz="32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defPPr>
            <a:lvl1pPr marL="504000" marR="0" lvl="0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32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1pPr>
            <a:lvl2pPr marL="792000" marR="0" lvl="1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8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2pPr>
            <a:lvl3pPr marL="1080000" marR="0" lvl="2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3pPr>
            <a:lvl4pPr marL="1368000" marR="0" lvl="3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4pPr>
            <a:lvl5pPr marL="1656000" marR="0" lvl="4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5pPr>
            <a:lvl6pPr marL="1944000" marR="0" lvl="5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6pPr>
            <a:lvl7pPr marL="2232000" marR="0" lvl="6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7pPr>
            <a:lvl8pPr marL="2520000" marR="0" lvl="7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8pPr>
            <a:lvl9pPr marL="2808000" marR="0" lvl="8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9pPr>
          </a:lstStyle>
          <a:p>
            <a:pPr marL="0" lvl="0" indent="0" hangingPunct="1">
              <a:spcAft>
                <a:spcPts val="600"/>
              </a:spcAft>
              <a:buNone/>
            </a:pPr>
            <a:r>
              <a:rPr lang="ru-RU" sz="2600" i="1" dirty="0">
                <a:solidFill>
                  <a:srgbClr val="0B5394"/>
                </a:solidFill>
                <a:latin typeface="Constantia"/>
              </a:rPr>
              <a:t>                                                                                                                                                </a:t>
            </a:r>
            <a:r>
              <a:rPr lang="ru-RU" sz="2600" i="1" dirty="0" err="1">
                <a:solidFill>
                  <a:srgbClr val="0B5394"/>
                </a:solidFill>
                <a:latin typeface="Constantia"/>
              </a:rPr>
              <a:t>Алию</a:t>
            </a:r>
            <a:r>
              <a:rPr lang="ru-RU" sz="2600" i="1" dirty="0">
                <a:solidFill>
                  <a:srgbClr val="0B5394"/>
                </a:solidFill>
                <a:latin typeface="Constantia"/>
              </a:rPr>
              <a:t> </a:t>
            </a:r>
            <a:r>
              <a:rPr lang="ru-RU" sz="2600" i="1" dirty="0" err="1">
                <a:solidFill>
                  <a:srgbClr val="0B5394"/>
                </a:solidFill>
                <a:latin typeface="Constantia"/>
              </a:rPr>
              <a:t>Делову</a:t>
            </a:r>
            <a:r>
              <a:rPr lang="ru-RU" sz="2600" i="1" dirty="0">
                <a:solidFill>
                  <a:srgbClr val="0B5394"/>
                </a:solidFill>
                <a:latin typeface="Constantia"/>
              </a:rPr>
              <a:t>, </a:t>
            </a:r>
            <a:br>
              <a:rPr lang="ru-RU" sz="2600" i="1" dirty="0">
                <a:solidFill>
                  <a:srgbClr val="0B5394"/>
                </a:solidFill>
                <a:latin typeface="Constantia"/>
              </a:rPr>
            </a:br>
            <a:r>
              <a:rPr lang="ru-RU" sz="2600" i="1" dirty="0">
                <a:solidFill>
                  <a:srgbClr val="0B5394"/>
                </a:solidFill>
                <a:latin typeface="Constantia"/>
              </a:rPr>
              <a:t>                                                                                                                            почетному машинисту </a:t>
            </a:r>
            <a:br>
              <a:rPr lang="ru-RU" sz="2600" i="1" dirty="0">
                <a:solidFill>
                  <a:srgbClr val="0B5394"/>
                </a:solidFill>
                <a:latin typeface="Constantia"/>
              </a:rPr>
            </a:br>
            <a:r>
              <a:rPr lang="ru-RU" sz="2600" i="1" dirty="0">
                <a:solidFill>
                  <a:srgbClr val="0B5394"/>
                </a:solidFill>
                <a:latin typeface="Constantia"/>
              </a:rPr>
              <a:t>                                                                                                                              </a:t>
            </a:r>
            <a:r>
              <a:rPr lang="ru-RU" sz="2600" i="1" dirty="0" err="1">
                <a:solidFill>
                  <a:srgbClr val="0B5394"/>
                </a:solidFill>
                <a:latin typeface="Constantia"/>
              </a:rPr>
              <a:t>Армавирского</a:t>
            </a:r>
            <a:r>
              <a:rPr lang="ru-RU" sz="2600" i="1" dirty="0">
                <a:solidFill>
                  <a:srgbClr val="0B5394"/>
                </a:solidFill>
                <a:latin typeface="Constantia"/>
              </a:rPr>
              <a:t> депо, </a:t>
            </a:r>
            <a:br>
              <a:rPr lang="ru-RU" sz="2600" i="1" dirty="0">
                <a:solidFill>
                  <a:srgbClr val="0B5394"/>
                </a:solidFill>
                <a:latin typeface="Constantia"/>
              </a:rPr>
            </a:br>
            <a:r>
              <a:rPr lang="ru-RU" sz="2600" i="1" dirty="0">
                <a:solidFill>
                  <a:srgbClr val="0B5394"/>
                </a:solidFill>
                <a:latin typeface="Constantia"/>
              </a:rPr>
              <a:t>                                                                                                          Герою Социалистического Труда </a:t>
            </a:r>
            <a:r>
              <a:rPr lang="ru-RU" sz="2600" dirty="0">
                <a:solidFill>
                  <a:srgbClr val="000000"/>
                </a:solidFill>
                <a:latin typeface="Constantia"/>
              </a:rPr>
              <a:t/>
            </a:r>
            <a:br>
              <a:rPr lang="ru-RU" sz="2600" dirty="0">
                <a:solidFill>
                  <a:srgbClr val="000000"/>
                </a:solidFill>
                <a:latin typeface="Constantia"/>
              </a:rPr>
            </a:br>
            <a:r>
              <a:rPr lang="ru-RU" sz="2600" dirty="0">
                <a:solidFill>
                  <a:srgbClr val="0B5394"/>
                </a:solidFill>
                <a:latin typeface="Constantia"/>
              </a:rPr>
              <a:t>Из-под седых бровей — горячий взгляд,</a:t>
            </a:r>
          </a:p>
          <a:p>
            <a:pPr marL="0" lvl="0" indent="0" hangingPunct="1">
              <a:spcAft>
                <a:spcPts val="600"/>
              </a:spcAft>
              <a:buNone/>
            </a:pPr>
            <a:r>
              <a:rPr lang="ru-RU" sz="2600" dirty="0">
                <a:solidFill>
                  <a:srgbClr val="0B5394"/>
                </a:solidFill>
                <a:latin typeface="Constantia"/>
              </a:rPr>
              <a:t>как на разъезде — светофор зеленый...</a:t>
            </a:r>
          </a:p>
        </p:txBody>
      </p:sp>
      <p:pic>
        <p:nvPicPr>
          <p:cNvPr id="4" name="Picture 2"/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 rot="5400000">
            <a:off x="6064188" y="1504764"/>
            <a:ext cx="2203199" cy="2163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amond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 txBox="1">
            <a:spLocks noGrp="1"/>
          </p:cNvSpPr>
          <p:nvPr>
            <p:ph type="body" idx="4294967295"/>
          </p:nvPr>
        </p:nvSpPr>
        <p:spPr>
          <a:xfrm>
            <a:off x="0" y="1500188"/>
            <a:ext cx="8229600" cy="4625975"/>
          </a:xfrm>
        </p:spPr>
        <p:txBody>
          <a:bodyPr wrap="square" lIns="90000" tIns="45000" rIns="90000" bIns="45000"/>
          <a:lstStyle>
            <a:defPPr marL="504000" marR="0" lvl="0" indent="-432000" algn="l">
              <a:buClr>
                <a:srgbClr val="99284C"/>
              </a:buClr>
              <a:buSzPct val="75000"/>
              <a:buFont typeface="StarSymbol" pitchFamily="2"/>
              <a:buNone/>
              <a:defRPr lang="ru-RU" sz="32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defPPr>
            <a:lvl1pPr marL="504000" marR="0" lvl="0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32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1pPr>
            <a:lvl2pPr marL="792000" marR="0" lvl="1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8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2pPr>
            <a:lvl3pPr marL="1080000" marR="0" lvl="2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3pPr>
            <a:lvl4pPr marL="1368000" marR="0" lvl="3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4pPr>
            <a:lvl5pPr marL="1656000" marR="0" lvl="4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5pPr>
            <a:lvl6pPr marL="1944000" marR="0" lvl="5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6pPr>
            <a:lvl7pPr marL="2232000" marR="0" lvl="6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7pPr>
            <a:lvl8pPr marL="2520000" marR="0" lvl="7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8pPr>
            <a:lvl9pPr marL="2808000" marR="0" lvl="8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9pPr>
          </a:lstStyle>
          <a:p>
            <a:pPr marL="0" lvl="0" indent="0" hangingPunct="1">
              <a:spcBef>
                <a:spcPts val="519"/>
              </a:spcBef>
              <a:spcAft>
                <a:spcPts val="1417"/>
              </a:spcAft>
              <a:buNone/>
            </a:pPr>
            <a:r>
              <a:rPr lang="ru-RU" sz="2600" i="1" dirty="0">
                <a:solidFill>
                  <a:srgbClr val="0B5394"/>
                </a:solidFill>
                <a:latin typeface="Constantia"/>
              </a:rPr>
              <a:t>                                                                                                                                                </a:t>
            </a:r>
            <a:endParaRPr lang="ru-RU" sz="2600" dirty="0">
              <a:solidFill>
                <a:srgbClr val="0B5394"/>
              </a:solidFill>
              <a:latin typeface="Constantia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369188"/>
            <a:ext cx="4572000" cy="611962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ts val="519"/>
              </a:spcBef>
              <a:spcAft>
                <a:spcPts val="1417"/>
              </a:spcAft>
            </a:pPr>
            <a:r>
              <a:rPr lang="ru-RU" dirty="0">
                <a:solidFill>
                  <a:srgbClr val="0B5394"/>
                </a:solidFill>
                <a:latin typeface="Constantia"/>
              </a:rPr>
              <a:t>Стоит перед солдатами солдат, </a:t>
            </a:r>
            <a:br>
              <a:rPr lang="ru-RU" dirty="0">
                <a:solidFill>
                  <a:srgbClr val="0B5394"/>
                </a:solidFill>
                <a:latin typeface="Constantia"/>
              </a:rPr>
            </a:br>
            <a:r>
              <a:rPr lang="ru-RU" dirty="0">
                <a:solidFill>
                  <a:srgbClr val="0B5394"/>
                </a:solidFill>
                <a:latin typeface="Constantia"/>
              </a:rPr>
              <a:t>пред молодыми — снегом убеленный</a:t>
            </a:r>
          </a:p>
          <a:p>
            <a:pPr lvl="0">
              <a:spcBef>
                <a:spcPts val="519"/>
              </a:spcBef>
              <a:spcAft>
                <a:spcPts val="1417"/>
              </a:spcAft>
            </a:pPr>
            <a:r>
              <a:rPr lang="ru-RU" dirty="0">
                <a:solidFill>
                  <a:srgbClr val="0B5394"/>
                </a:solidFill>
                <a:latin typeface="Constantia"/>
              </a:rPr>
              <a:t>         Он начинает мужества урок, </a:t>
            </a:r>
            <a:br>
              <a:rPr lang="ru-RU" dirty="0">
                <a:solidFill>
                  <a:srgbClr val="0B5394"/>
                </a:solidFill>
                <a:latin typeface="Constantia"/>
              </a:rPr>
            </a:br>
            <a:r>
              <a:rPr lang="ru-RU" dirty="0">
                <a:solidFill>
                  <a:srgbClr val="0B5394"/>
                </a:solidFill>
                <a:latin typeface="Constantia"/>
              </a:rPr>
              <a:t>и прошлое мгновенно оживает. </a:t>
            </a:r>
            <a:br>
              <a:rPr lang="ru-RU" dirty="0">
                <a:solidFill>
                  <a:srgbClr val="0B5394"/>
                </a:solidFill>
                <a:latin typeface="Constantia"/>
              </a:rPr>
            </a:br>
            <a:r>
              <a:rPr lang="ru-RU" dirty="0">
                <a:solidFill>
                  <a:srgbClr val="0B5394"/>
                </a:solidFill>
                <a:latin typeface="Constantia"/>
              </a:rPr>
              <a:t>И паровозный тоненький гудок </a:t>
            </a:r>
            <a:br>
              <a:rPr lang="ru-RU" dirty="0">
                <a:solidFill>
                  <a:srgbClr val="0B5394"/>
                </a:solidFill>
                <a:latin typeface="Constantia"/>
              </a:rPr>
            </a:br>
            <a:r>
              <a:rPr lang="ru-RU" dirty="0">
                <a:solidFill>
                  <a:srgbClr val="0B5394"/>
                </a:solidFill>
                <a:latin typeface="Constantia"/>
              </a:rPr>
              <a:t>его воспоминания сшивает. </a:t>
            </a:r>
            <a:br>
              <a:rPr lang="ru-RU" dirty="0">
                <a:solidFill>
                  <a:srgbClr val="0B5394"/>
                </a:solidFill>
                <a:latin typeface="Constantia"/>
              </a:rPr>
            </a:br>
            <a:r>
              <a:rPr lang="ru-RU" dirty="0">
                <a:solidFill>
                  <a:srgbClr val="0B5394"/>
                </a:solidFill>
                <a:latin typeface="Constantia"/>
              </a:rPr>
              <a:t>Ракетчики с него не сводят глаз, </a:t>
            </a:r>
            <a:br>
              <a:rPr lang="ru-RU" dirty="0">
                <a:solidFill>
                  <a:srgbClr val="0B5394"/>
                </a:solidFill>
                <a:latin typeface="Constantia"/>
              </a:rPr>
            </a:br>
            <a:r>
              <a:rPr lang="ru-RU" dirty="0">
                <a:solidFill>
                  <a:srgbClr val="0B5394"/>
                </a:solidFill>
                <a:latin typeface="Constantia"/>
              </a:rPr>
              <a:t>защитники сегодняшнего мира. </a:t>
            </a:r>
            <a:br>
              <a:rPr lang="ru-RU" dirty="0">
                <a:solidFill>
                  <a:srgbClr val="0B5394"/>
                </a:solidFill>
                <a:latin typeface="Constantia"/>
              </a:rPr>
            </a:br>
            <a:r>
              <a:rPr lang="ru-RU" dirty="0">
                <a:solidFill>
                  <a:srgbClr val="0B5394"/>
                </a:solidFill>
                <a:latin typeface="Constantia"/>
              </a:rPr>
              <a:t>От прошлого нельзя уйти в запас...</a:t>
            </a:r>
          </a:p>
          <a:p>
            <a:pPr lvl="0">
              <a:spcBef>
                <a:spcPts val="519"/>
              </a:spcBef>
              <a:spcAft>
                <a:spcPts val="1417"/>
              </a:spcAft>
            </a:pPr>
            <a:r>
              <a:rPr lang="ru-RU" dirty="0">
                <a:solidFill>
                  <a:srgbClr val="0B5394"/>
                </a:solidFill>
                <a:latin typeface="Constantia"/>
              </a:rPr>
              <a:t>          И тихо начинает свой рассказ </a:t>
            </a:r>
            <a:br>
              <a:rPr lang="ru-RU" dirty="0">
                <a:solidFill>
                  <a:srgbClr val="0B5394"/>
                </a:solidFill>
                <a:latin typeface="Constantia"/>
              </a:rPr>
            </a:br>
            <a:r>
              <a:rPr lang="ru-RU" dirty="0">
                <a:solidFill>
                  <a:srgbClr val="0B5394"/>
                </a:solidFill>
                <a:latin typeface="Constantia"/>
              </a:rPr>
              <a:t>почетный машинист из Армавира. </a:t>
            </a:r>
            <a:br>
              <a:rPr lang="ru-RU" dirty="0">
                <a:solidFill>
                  <a:srgbClr val="0B5394"/>
                </a:solidFill>
                <a:latin typeface="Constantia"/>
              </a:rPr>
            </a:br>
            <a:r>
              <a:rPr lang="ru-RU" dirty="0">
                <a:solidFill>
                  <a:srgbClr val="0B5394"/>
                </a:solidFill>
                <a:latin typeface="Constantia"/>
              </a:rPr>
              <a:t>Сложней и мучительней </a:t>
            </a:r>
            <a:br>
              <a:rPr lang="ru-RU" dirty="0">
                <a:solidFill>
                  <a:srgbClr val="0B5394"/>
                </a:solidFill>
                <a:latin typeface="Constantia"/>
              </a:rPr>
            </a:br>
            <a:r>
              <a:rPr lang="ru-RU" dirty="0">
                <a:solidFill>
                  <a:srgbClr val="0B5394"/>
                </a:solidFill>
                <a:latin typeface="Constantia"/>
              </a:rPr>
              <a:t>не было рейса! </a:t>
            </a:r>
            <a:br>
              <a:rPr lang="ru-RU" dirty="0">
                <a:solidFill>
                  <a:srgbClr val="0B5394"/>
                </a:solidFill>
                <a:latin typeface="Constantia"/>
              </a:rPr>
            </a:br>
            <a:r>
              <a:rPr lang="ru-RU" dirty="0">
                <a:solidFill>
                  <a:srgbClr val="0B5394"/>
                </a:solidFill>
                <a:latin typeface="Constantia"/>
              </a:rPr>
              <a:t>Как струны, как струны </a:t>
            </a:r>
            <a:br>
              <a:rPr lang="ru-RU" dirty="0">
                <a:solidFill>
                  <a:srgbClr val="0B5394"/>
                </a:solidFill>
                <a:latin typeface="Constantia"/>
              </a:rPr>
            </a:br>
            <a:r>
              <a:rPr lang="ru-RU" dirty="0">
                <a:solidFill>
                  <a:srgbClr val="0B5394"/>
                </a:solidFill>
                <a:latin typeface="Constantia"/>
              </a:rPr>
              <a:t>натянуты рельсы. </a:t>
            </a:r>
            <a:br>
              <a:rPr lang="ru-RU" dirty="0">
                <a:solidFill>
                  <a:srgbClr val="0B5394"/>
                </a:solidFill>
                <a:latin typeface="Constantia"/>
              </a:rPr>
            </a:br>
            <a:r>
              <a:rPr lang="ru-RU" dirty="0">
                <a:solidFill>
                  <a:srgbClr val="0B5394"/>
                </a:solidFill>
                <a:latin typeface="Constantia"/>
              </a:rPr>
              <a:t>Как струны! — Как нервы </a:t>
            </a:r>
            <a:br>
              <a:rPr lang="ru-RU" dirty="0">
                <a:solidFill>
                  <a:srgbClr val="0B5394"/>
                </a:solidFill>
                <a:latin typeface="Constantia"/>
              </a:rPr>
            </a:br>
            <a:r>
              <a:rPr lang="ru-RU" dirty="0">
                <a:solidFill>
                  <a:srgbClr val="0B5394"/>
                </a:solidFill>
                <a:latin typeface="Constantia"/>
              </a:rPr>
              <a:t>По ним, воспаленным, </a:t>
            </a:r>
            <a:br>
              <a:rPr lang="ru-RU" dirty="0">
                <a:solidFill>
                  <a:srgbClr val="0B5394"/>
                </a:solidFill>
                <a:latin typeface="Constantia"/>
              </a:rPr>
            </a:br>
            <a:r>
              <a:rPr lang="ru-RU" dirty="0">
                <a:solidFill>
                  <a:srgbClr val="0B5394"/>
                </a:solidFill>
                <a:latin typeface="Constantia"/>
              </a:rPr>
              <a:t>ведет он состав </a:t>
            </a:r>
            <a:br>
              <a:rPr lang="ru-RU" dirty="0">
                <a:solidFill>
                  <a:srgbClr val="0B5394"/>
                </a:solidFill>
                <a:latin typeface="Constantia"/>
              </a:rPr>
            </a:br>
            <a:r>
              <a:rPr lang="ru-RU" dirty="0">
                <a:solidFill>
                  <a:srgbClr val="0B5394"/>
                </a:solidFill>
                <a:latin typeface="Constantia"/>
              </a:rPr>
              <a:t>этой ночью бессонной, </a:t>
            </a:r>
            <a:br>
              <a:rPr lang="ru-RU" dirty="0">
                <a:solidFill>
                  <a:srgbClr val="0B5394"/>
                </a:solidFill>
                <a:latin typeface="Constantia"/>
              </a:rPr>
            </a:br>
            <a:r>
              <a:rPr lang="ru-RU" dirty="0">
                <a:solidFill>
                  <a:srgbClr val="0B5394"/>
                </a:solidFill>
                <a:latin typeface="Constantia"/>
              </a:rPr>
              <a:t>Кизляр — Баскунчак</a:t>
            </a:r>
          </a:p>
        </p:txBody>
      </p:sp>
    </p:spTree>
    <p:extLst>
      <p:ext uri="{BB962C8B-B14F-4D97-AF65-F5344CB8AC3E}">
        <p14:creationId xmlns:p14="http://schemas.microsoft.com/office/powerpoint/2010/main" xmlns="" val="349686553"/>
      </p:ext>
    </p:extLst>
  </p:cSld>
  <p:clrMapOvr>
    <a:masterClrMapping/>
  </p:clrMapOvr>
  <p:transition spd="slow">
    <p:pull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467544" y="620688"/>
            <a:ext cx="8229240" cy="1142640"/>
          </a:xfrm>
        </p:spPr>
        <p:txBody>
          <a:bodyPr wrap="square" lIns="90000" tIns="45000" rIns="90000" bIns="45000"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 algn="l" hangingPunct="1">
              <a:buNone/>
            </a:pPr>
            <a:r>
              <a:rPr lang="ru-RU" sz="5000" b="0" i="0" dirty="0">
                <a:solidFill>
                  <a:srgbClr val="04617B"/>
                </a:solidFill>
                <a:latin typeface="Calibri" pitchFamily="34"/>
              </a:rPr>
              <a:t>Дочь </a:t>
            </a:r>
            <a:r>
              <a:rPr lang="ru-RU" sz="5000" b="0" i="0" dirty="0" err="1">
                <a:solidFill>
                  <a:srgbClr val="04617B"/>
                </a:solidFill>
                <a:latin typeface="Calibri" pitchFamily="34"/>
              </a:rPr>
              <a:t>адыга</a:t>
            </a:r>
            <a:endParaRPr lang="ru-RU" sz="5000" b="0" i="0" dirty="0">
              <a:solidFill>
                <a:srgbClr val="04617B"/>
              </a:solidFill>
              <a:latin typeface="Calibri" pitchFamily="34"/>
            </a:endParaRPr>
          </a:p>
        </p:txBody>
      </p:sp>
      <p:sp>
        <p:nvSpPr>
          <p:cNvPr id="3" name="Содержимое 2"/>
          <p:cNvSpPr txBox="1">
            <a:spLocks noGrp="1"/>
          </p:cNvSpPr>
          <p:nvPr>
            <p:ph type="body" idx="4294967295"/>
          </p:nvPr>
        </p:nvSpPr>
        <p:spPr>
          <a:xfrm>
            <a:off x="457200" y="1935360"/>
            <a:ext cx="8229240" cy="4388760"/>
          </a:xfrm>
        </p:spPr>
        <p:txBody>
          <a:bodyPr wrap="square" lIns="90000" tIns="45000" rIns="90000" bIns="45000"/>
          <a:lstStyle>
            <a:defPPr marL="504000" marR="0" lvl="0" indent="-432000" algn="l">
              <a:buClr>
                <a:srgbClr val="99284C"/>
              </a:buClr>
              <a:buSzPct val="75000"/>
              <a:buFont typeface="StarSymbol" pitchFamily="2"/>
              <a:buNone/>
              <a:defRPr lang="ru-RU" sz="32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defPPr>
            <a:lvl1pPr marL="504000" marR="0" lvl="0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32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1pPr>
            <a:lvl2pPr marL="792000" marR="0" lvl="1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8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2pPr>
            <a:lvl3pPr marL="1080000" marR="0" lvl="2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3pPr>
            <a:lvl4pPr marL="1368000" marR="0" lvl="3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4pPr>
            <a:lvl5pPr marL="1656000" marR="0" lvl="4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5pPr>
            <a:lvl6pPr marL="1944000" marR="0" lvl="5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6pPr>
            <a:lvl7pPr marL="2232000" marR="0" lvl="6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7pPr>
            <a:lvl8pPr marL="2520000" marR="0" lvl="7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8pPr>
            <a:lvl9pPr marL="2808000" marR="0" lvl="8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9pPr>
          </a:lstStyle>
          <a:p>
            <a:pPr marL="0" lvl="0" indent="0" hangingPunct="1">
              <a:spcBef>
                <a:spcPts val="519"/>
              </a:spcBef>
              <a:spcAft>
                <a:spcPts val="1417"/>
              </a:spcAft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ru-RU" sz="2600" dirty="0">
                <a:solidFill>
                  <a:srgbClr val="0B5394"/>
                </a:solidFill>
                <a:latin typeface="Constantia"/>
              </a:rPr>
              <a:t>Кавказ мой!</a:t>
            </a:r>
          </a:p>
          <a:p>
            <a:pPr marL="0" lvl="0" indent="0" hangingPunct="1">
              <a:spcBef>
                <a:spcPts val="519"/>
              </a:spcBef>
              <a:spcAft>
                <a:spcPts val="1417"/>
              </a:spcAft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ru-RU" sz="2600" dirty="0">
                <a:solidFill>
                  <a:srgbClr val="0B5394"/>
                </a:solidFill>
                <a:latin typeface="Constantia"/>
              </a:rPr>
              <a:t>Вознес  ты до неба хребет,</a:t>
            </a:r>
          </a:p>
          <a:p>
            <a:pPr marL="0" lvl="0" indent="0" hangingPunct="1">
              <a:spcBef>
                <a:spcPts val="519"/>
              </a:spcBef>
              <a:spcAft>
                <a:spcPts val="1417"/>
              </a:spcAft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ru-RU" sz="2600" dirty="0">
                <a:solidFill>
                  <a:srgbClr val="0B5394"/>
                </a:solidFill>
                <a:latin typeface="Constantia"/>
              </a:rPr>
              <a:t> Оленями вздыбились</a:t>
            </a:r>
          </a:p>
          <a:p>
            <a:pPr marL="0" lvl="0" indent="0" hangingPunct="1">
              <a:spcBef>
                <a:spcPts val="519"/>
              </a:spcBef>
              <a:spcAft>
                <a:spcPts val="1417"/>
              </a:spcAft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ru-RU" sz="2600" dirty="0">
                <a:solidFill>
                  <a:srgbClr val="0B5394"/>
                </a:solidFill>
                <a:latin typeface="Constantia"/>
              </a:rPr>
              <a:t>Волн табуны...</a:t>
            </a:r>
          </a:p>
          <a:p>
            <a:pPr marL="0" lvl="0" indent="0" hangingPunct="1">
              <a:spcBef>
                <a:spcPts val="519"/>
              </a:spcBef>
              <a:spcAft>
                <a:spcPts val="1417"/>
              </a:spcAft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ru-RU" sz="2600" dirty="0">
                <a:solidFill>
                  <a:srgbClr val="0B5394"/>
                </a:solidFill>
                <a:latin typeface="Constantia"/>
              </a:rPr>
              <a:t>Плывут пароходы</a:t>
            </a:r>
          </a:p>
          <a:p>
            <a:pPr marL="0" lvl="0" indent="0" hangingPunct="1">
              <a:spcBef>
                <a:spcPts val="519"/>
              </a:spcBef>
              <a:spcAft>
                <a:spcPts val="1417"/>
              </a:spcAft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ru-RU" sz="2600" dirty="0">
                <a:solidFill>
                  <a:srgbClr val="0B5394"/>
                </a:solidFill>
                <a:latin typeface="Constantia"/>
              </a:rPr>
              <a:t>Один за другим,</a:t>
            </a:r>
          </a:p>
          <a:p>
            <a:pPr marL="0" lvl="0" indent="0" hangingPunct="1">
              <a:spcBef>
                <a:spcPts val="519"/>
              </a:spcBef>
              <a:spcAft>
                <a:spcPts val="1417"/>
              </a:spcAft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ru-RU" sz="2600" dirty="0">
                <a:solidFill>
                  <a:srgbClr val="0B5394"/>
                </a:solidFill>
                <a:latin typeface="Constantia"/>
              </a:rPr>
              <a:t>Веселые люди</a:t>
            </a:r>
          </a:p>
          <a:p>
            <a:pPr marL="0" lvl="0" indent="0" hangingPunct="1">
              <a:spcBef>
                <a:spcPts val="519"/>
              </a:spcBef>
              <a:spcAft>
                <a:spcPts val="1417"/>
              </a:spcAft>
              <a:buClr>
                <a:srgbClr val="0BD0D9"/>
              </a:buClr>
              <a:buSzPct val="95000"/>
              <a:buNone/>
            </a:pPr>
            <a:endParaRPr lang="ru-RU" sz="2600" dirty="0">
              <a:solidFill>
                <a:srgbClr val="0B5394"/>
              </a:solidFill>
              <a:latin typeface="Constantia"/>
            </a:endParaRPr>
          </a:p>
          <a:p>
            <a:pPr marL="0" lvl="0" indent="0" hangingPunct="1">
              <a:spcBef>
                <a:spcPts val="519"/>
              </a:spcBef>
              <a:spcAft>
                <a:spcPts val="1417"/>
              </a:spcAft>
              <a:buNone/>
            </a:pPr>
            <a:endParaRPr lang="ru-RU" sz="2600" dirty="0">
              <a:solidFill>
                <a:srgbClr val="0B5394"/>
              </a:solidFill>
              <a:latin typeface="Constantia"/>
            </a:endParaRPr>
          </a:p>
        </p:txBody>
      </p:sp>
      <p:pic>
        <p:nvPicPr>
          <p:cNvPr id="4" name="Picture 2"/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 rot="5400000">
            <a:off x="4786902" y="999520"/>
            <a:ext cx="4047479" cy="3191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457200" y="704160"/>
            <a:ext cx="8229240" cy="1142640"/>
          </a:xfrm>
        </p:spPr>
        <p:txBody>
          <a:bodyPr wrap="square" lIns="90000" tIns="45000" rIns="90000" bIns="45000"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 algn="l" hangingPunct="1">
              <a:buNone/>
            </a:pPr>
            <a:r>
              <a:rPr lang="ru-RU" sz="5000" i="0" dirty="0">
                <a:solidFill>
                  <a:srgbClr val="FF0000"/>
                </a:solidFill>
                <a:latin typeface="Mistral" pitchFamily="66" charset="0"/>
              </a:rPr>
              <a:t>Цель проекта:</a:t>
            </a:r>
          </a:p>
        </p:txBody>
      </p:sp>
      <p:sp>
        <p:nvSpPr>
          <p:cNvPr id="3" name="Содержимое 4"/>
          <p:cNvSpPr txBox="1">
            <a:spLocks noGrp="1"/>
          </p:cNvSpPr>
          <p:nvPr>
            <p:ph type="body" idx="4294967295"/>
          </p:nvPr>
        </p:nvSpPr>
        <p:spPr>
          <a:xfrm>
            <a:off x="457200" y="1935360"/>
            <a:ext cx="8229240" cy="4388760"/>
          </a:xfrm>
        </p:spPr>
        <p:txBody>
          <a:bodyPr wrap="square" lIns="90000" tIns="45000" rIns="90000" bIns="45000"/>
          <a:lstStyle>
            <a:defPPr marL="504000" marR="0" lvl="0" indent="-432000" algn="l">
              <a:buClr>
                <a:srgbClr val="99284C"/>
              </a:buClr>
              <a:buSzPct val="75000"/>
              <a:buFont typeface="StarSymbol" pitchFamily="2"/>
              <a:buNone/>
              <a:defRPr lang="ru-RU" sz="32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defPPr>
            <a:lvl1pPr marL="504000" marR="0" lvl="0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32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1pPr>
            <a:lvl2pPr marL="792000" marR="0" lvl="1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8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2pPr>
            <a:lvl3pPr marL="1080000" marR="0" lvl="2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3pPr>
            <a:lvl4pPr marL="1368000" marR="0" lvl="3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4pPr>
            <a:lvl5pPr marL="1656000" marR="0" lvl="4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5pPr>
            <a:lvl6pPr marL="1944000" marR="0" lvl="5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6pPr>
            <a:lvl7pPr marL="2232000" marR="0" lvl="6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7pPr>
            <a:lvl8pPr marL="2520000" marR="0" lvl="7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8pPr>
            <a:lvl9pPr marL="2808000" marR="0" lvl="8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9pPr>
          </a:lstStyle>
          <a:p>
            <a:pPr marL="0" lvl="0" indent="0" hangingPunct="1">
              <a:spcBef>
                <a:spcPts val="519"/>
              </a:spcBef>
              <a:spcAft>
                <a:spcPts val="1417"/>
              </a:spcAft>
              <a:buNone/>
            </a:pPr>
            <a:r>
              <a:rPr lang="ru-RU" sz="2600" dirty="0">
                <a:solidFill>
                  <a:srgbClr val="000000"/>
                </a:solidFill>
                <a:latin typeface="Constantia"/>
              </a:rPr>
              <a:t>- создать альбом “ Вклад Аскера </a:t>
            </a:r>
            <a:r>
              <a:rPr lang="ru-RU" sz="2600" dirty="0" err="1">
                <a:solidFill>
                  <a:srgbClr val="000000"/>
                </a:solidFill>
                <a:latin typeface="Constantia"/>
              </a:rPr>
              <a:t>Гадагатля</a:t>
            </a:r>
            <a:r>
              <a:rPr lang="ru-RU" sz="2600" dirty="0">
                <a:solidFill>
                  <a:srgbClr val="000000"/>
                </a:solidFill>
                <a:latin typeface="Constantia"/>
              </a:rPr>
              <a:t> в развитие адыгейской литературы ”.</a:t>
            </a:r>
          </a:p>
          <a:p>
            <a:pPr marL="0" lvl="0" indent="0" hangingPunct="1">
              <a:spcBef>
                <a:spcPts val="519"/>
              </a:spcBef>
              <a:spcAft>
                <a:spcPts val="1417"/>
              </a:spcAft>
              <a:buNone/>
            </a:pPr>
            <a:endParaRPr lang="ru-RU" sz="2600" dirty="0">
              <a:solidFill>
                <a:srgbClr val="000000"/>
              </a:solidFill>
              <a:latin typeface="Constantia"/>
            </a:endParaRPr>
          </a:p>
        </p:txBody>
      </p:sp>
      <p:pic>
        <p:nvPicPr>
          <p:cNvPr id="4" name="Picture 5"/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3571920" y="2947679"/>
            <a:ext cx="2356920" cy="31957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457200" y="704160"/>
            <a:ext cx="8229240" cy="1142640"/>
          </a:xfrm>
        </p:spPr>
        <p:txBody>
          <a:bodyPr wrap="square" lIns="90000" tIns="45000" rIns="90000" bIns="45000"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 algn="l" hangingPunct="1">
              <a:buNone/>
            </a:pPr>
            <a:r>
              <a:rPr lang="ru-RU" sz="5000" i="0" dirty="0">
                <a:solidFill>
                  <a:srgbClr val="04617B"/>
                </a:solidFill>
                <a:latin typeface="Segoe Script" pitchFamily="34" charset="0"/>
              </a:rPr>
              <a:t>Задачи исследования: </a:t>
            </a:r>
            <a:br>
              <a:rPr lang="ru-RU" sz="5000" i="0" dirty="0">
                <a:solidFill>
                  <a:srgbClr val="04617B"/>
                </a:solidFill>
                <a:latin typeface="Segoe Script" pitchFamily="34" charset="0"/>
              </a:rPr>
            </a:br>
            <a:endParaRPr lang="ru-RU" sz="5000" i="0" dirty="0">
              <a:solidFill>
                <a:srgbClr val="04617B"/>
              </a:solidFill>
              <a:latin typeface="Segoe Script" pitchFamily="34" charset="0"/>
            </a:endParaRPr>
          </a:p>
        </p:txBody>
      </p:sp>
      <p:sp>
        <p:nvSpPr>
          <p:cNvPr id="3" name="Содержимое 2"/>
          <p:cNvSpPr txBox="1">
            <a:spLocks noGrp="1"/>
          </p:cNvSpPr>
          <p:nvPr>
            <p:ph type="body" idx="4294967295"/>
          </p:nvPr>
        </p:nvSpPr>
        <p:spPr>
          <a:xfrm>
            <a:off x="457200" y="1935360"/>
            <a:ext cx="8229240" cy="4388760"/>
          </a:xfrm>
        </p:spPr>
        <p:txBody>
          <a:bodyPr wrap="square" lIns="90000" tIns="45000" rIns="90000" bIns="45000"/>
          <a:lstStyle>
            <a:defPPr marL="504000" marR="0" lvl="0" indent="-432000" algn="l">
              <a:buClr>
                <a:srgbClr val="99284C"/>
              </a:buClr>
              <a:buSzPct val="75000"/>
              <a:buFont typeface="StarSymbol" pitchFamily="2"/>
              <a:buNone/>
              <a:defRPr lang="ru-RU" sz="32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defPPr>
            <a:lvl1pPr marL="504000" marR="0" lvl="0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32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1pPr>
            <a:lvl2pPr marL="792000" marR="0" lvl="1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8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2pPr>
            <a:lvl3pPr marL="1080000" marR="0" lvl="2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3pPr>
            <a:lvl4pPr marL="1368000" marR="0" lvl="3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4pPr>
            <a:lvl5pPr marL="1656000" marR="0" lvl="4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5pPr>
            <a:lvl6pPr marL="1944000" marR="0" lvl="5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6pPr>
            <a:lvl7pPr marL="2232000" marR="0" lvl="6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7pPr>
            <a:lvl8pPr marL="2520000" marR="0" lvl="7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8pPr>
            <a:lvl9pPr marL="2808000" marR="0" lvl="8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9pPr>
          </a:lstStyle>
          <a:p>
            <a:pPr marL="0" lvl="0" indent="0" hangingPunct="1">
              <a:spcBef>
                <a:spcPts val="519"/>
              </a:spcBef>
              <a:spcAft>
                <a:spcPts val="1417"/>
              </a:spcAft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ru-RU" sz="2600" dirty="0">
                <a:solidFill>
                  <a:srgbClr val="000000"/>
                </a:solidFill>
                <a:latin typeface="Constantia"/>
              </a:rPr>
              <a:t>Изучить литературу по теме исследования.</a:t>
            </a:r>
          </a:p>
          <a:p>
            <a:pPr marL="0" lvl="0" indent="0" hangingPunct="1">
              <a:spcBef>
                <a:spcPts val="519"/>
              </a:spcBef>
              <a:spcAft>
                <a:spcPts val="1417"/>
              </a:spcAft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ru-RU" sz="2600" dirty="0">
                <a:solidFill>
                  <a:srgbClr val="000000"/>
                </a:solidFill>
                <a:latin typeface="Constantia"/>
              </a:rPr>
              <a:t>Оформить альбом “ Вклад Аскера </a:t>
            </a:r>
            <a:r>
              <a:rPr lang="ru-RU" sz="2600" dirty="0" err="1">
                <a:solidFill>
                  <a:srgbClr val="000000"/>
                </a:solidFill>
                <a:latin typeface="Constantia"/>
              </a:rPr>
              <a:t>Гадагатля</a:t>
            </a:r>
            <a:r>
              <a:rPr lang="ru-RU" sz="2600" dirty="0">
                <a:solidFill>
                  <a:srgbClr val="000000"/>
                </a:solidFill>
                <a:latin typeface="Constantia"/>
              </a:rPr>
              <a:t> в развитие адыгейской литературы ”</a:t>
            </a:r>
          </a:p>
          <a:p>
            <a:pPr marL="0" lvl="0" indent="0" hangingPunct="1">
              <a:spcBef>
                <a:spcPts val="519"/>
              </a:spcBef>
              <a:spcAft>
                <a:spcPts val="1417"/>
              </a:spcAft>
              <a:buNone/>
            </a:pPr>
            <a:endParaRPr lang="ru-RU" sz="2600" dirty="0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  <p:transition spd="slow">
    <p:wheel spokes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467544" y="764704"/>
            <a:ext cx="8229240" cy="1142640"/>
          </a:xfrm>
        </p:spPr>
        <p:txBody>
          <a:bodyPr wrap="square" lIns="90000" tIns="45000" rIns="90000" bIns="45000"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 algn="l" hangingPunct="1">
              <a:buNone/>
            </a:pPr>
            <a:r>
              <a:rPr lang="ru-RU" sz="5000" i="0" dirty="0">
                <a:solidFill>
                  <a:srgbClr val="04617B"/>
                </a:solidFill>
                <a:latin typeface="Segoe Script" pitchFamily="34" charset="0"/>
              </a:rPr>
              <a:t>Введение.</a:t>
            </a:r>
            <a:r>
              <a:rPr lang="ru-RU" sz="5000" b="0" i="0" dirty="0">
                <a:solidFill>
                  <a:srgbClr val="04617B"/>
                </a:solidFill>
                <a:latin typeface="Segoe Script" pitchFamily="34" charset="0"/>
              </a:rPr>
              <a:t/>
            </a:r>
            <a:br>
              <a:rPr lang="ru-RU" sz="5000" b="0" i="0" dirty="0">
                <a:solidFill>
                  <a:srgbClr val="04617B"/>
                </a:solidFill>
                <a:latin typeface="Segoe Script" pitchFamily="34" charset="0"/>
              </a:rPr>
            </a:br>
            <a:endParaRPr lang="ru-RU" sz="5000" b="0" i="0" dirty="0">
              <a:solidFill>
                <a:srgbClr val="04617B"/>
              </a:solidFill>
              <a:latin typeface="Segoe Script" pitchFamily="34" charset="0"/>
            </a:endParaRPr>
          </a:p>
        </p:txBody>
      </p:sp>
      <p:sp>
        <p:nvSpPr>
          <p:cNvPr id="3" name="Содержимое 2"/>
          <p:cNvSpPr txBox="1">
            <a:spLocks noGrp="1"/>
          </p:cNvSpPr>
          <p:nvPr>
            <p:ph type="body" idx="4294967295"/>
          </p:nvPr>
        </p:nvSpPr>
        <p:spPr>
          <a:xfrm>
            <a:off x="467544" y="1484784"/>
            <a:ext cx="8229240" cy="4388760"/>
          </a:xfrm>
        </p:spPr>
        <p:txBody>
          <a:bodyPr wrap="square" lIns="90000" tIns="45000" rIns="90000" bIns="45000"/>
          <a:lstStyle>
            <a:defPPr marL="504000" marR="0" lvl="0" indent="-432000" algn="l">
              <a:buClr>
                <a:srgbClr val="99284C"/>
              </a:buClr>
              <a:buSzPct val="75000"/>
              <a:buFont typeface="StarSymbol" pitchFamily="2"/>
              <a:buNone/>
              <a:defRPr lang="ru-RU" sz="32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defPPr>
            <a:lvl1pPr marL="504000" marR="0" lvl="0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32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1pPr>
            <a:lvl2pPr marL="792000" marR="0" lvl="1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8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2pPr>
            <a:lvl3pPr marL="1080000" marR="0" lvl="2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3pPr>
            <a:lvl4pPr marL="1368000" marR="0" lvl="3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4pPr>
            <a:lvl5pPr marL="1656000" marR="0" lvl="4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5pPr>
            <a:lvl6pPr marL="1944000" marR="0" lvl="5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6pPr>
            <a:lvl7pPr marL="2232000" marR="0" lvl="6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7pPr>
            <a:lvl8pPr marL="2520000" marR="0" lvl="7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8pPr>
            <a:lvl9pPr marL="2808000" marR="0" lvl="8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9pPr>
          </a:lstStyle>
          <a:p>
            <a:pPr marL="0" lvl="0" indent="0" hangingPunct="1">
              <a:spcBef>
                <a:spcPts val="519"/>
              </a:spcBef>
              <a:spcAft>
                <a:spcPts val="1417"/>
              </a:spcAft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ru-RU" sz="2600" dirty="0">
                <a:solidFill>
                  <a:srgbClr val="000000"/>
                </a:solidFill>
                <a:latin typeface="Constantia"/>
              </a:rPr>
              <a:t>Любовь к Отчизне начинается с любви к своей малой родине. Любить Родину – значит беречь и охранять её, изучать её историю и культуру. Этому меня  учат в школе на уроках адыгейского языка, истории, литературы. Я с интересом читаю стихотворения русских и адыгейских поэтов.</a:t>
            </a:r>
          </a:p>
          <a:p>
            <a:pPr marL="0" lvl="0" indent="0" hangingPunct="1">
              <a:spcBef>
                <a:spcPts val="519"/>
              </a:spcBef>
              <a:spcAft>
                <a:spcPts val="1417"/>
              </a:spcAft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ru-RU" sz="2600" dirty="0">
                <a:solidFill>
                  <a:srgbClr val="000000"/>
                </a:solidFill>
                <a:latin typeface="Constantia"/>
              </a:rPr>
              <a:t>      Мне захотелось ещё больше узнать о поэтах Адыгеи. Меня  заинтересовала мысль: кто эти люди, о чём они пишут. Так возникла идея создания альбома “ Вклад Аскера </a:t>
            </a:r>
            <a:r>
              <a:rPr lang="ru-RU" sz="2600" dirty="0" err="1">
                <a:solidFill>
                  <a:srgbClr val="000000"/>
                </a:solidFill>
                <a:latin typeface="Constantia"/>
              </a:rPr>
              <a:t>Гадагатля</a:t>
            </a:r>
            <a:r>
              <a:rPr lang="ru-RU" sz="2600" dirty="0">
                <a:solidFill>
                  <a:srgbClr val="000000"/>
                </a:solidFill>
                <a:latin typeface="Constantia"/>
              </a:rPr>
              <a:t> в развитие адыгейской литературы ”.</a:t>
            </a:r>
          </a:p>
          <a:p>
            <a:pPr marL="0" lvl="0" indent="0" hangingPunct="1">
              <a:spcBef>
                <a:spcPts val="519"/>
              </a:spcBef>
              <a:spcAft>
                <a:spcPts val="1417"/>
              </a:spcAft>
              <a:buNone/>
            </a:pPr>
            <a:endParaRPr lang="ru-RU" sz="2600" dirty="0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395536" y="2204864"/>
            <a:ext cx="8229600" cy="3214688"/>
          </a:xfrm>
        </p:spPr>
        <p:txBody>
          <a:bodyPr wrap="square" lIns="90000" tIns="45000" rIns="90000" bIns="45000"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 hangingPunct="1">
              <a:buNone/>
            </a:pPr>
            <a:r>
              <a:rPr lang="ru-RU" sz="5000" i="0" dirty="0">
                <a:solidFill>
                  <a:srgbClr val="04617B"/>
                </a:solidFill>
                <a:latin typeface="Monotype Corsiva" pitchFamily="66" charset="0"/>
              </a:rPr>
              <a:t>Объектом моего исследования стало творчество писателя</a:t>
            </a:r>
            <a:r>
              <a:rPr lang="ru-RU" sz="5000" b="0" i="0" dirty="0">
                <a:solidFill>
                  <a:srgbClr val="04617B"/>
                </a:solidFill>
                <a:latin typeface="Monotype Corsiva" pitchFamily="66" charset="0"/>
              </a:rPr>
              <a:t/>
            </a:r>
            <a:br>
              <a:rPr lang="ru-RU" sz="5000" b="0" i="0" dirty="0">
                <a:solidFill>
                  <a:srgbClr val="04617B"/>
                </a:solidFill>
                <a:latin typeface="Monotype Corsiva" pitchFamily="66" charset="0"/>
              </a:rPr>
            </a:br>
            <a:r>
              <a:rPr lang="ru-RU" sz="5000" b="0" i="0" dirty="0">
                <a:solidFill>
                  <a:srgbClr val="04617B"/>
                </a:solidFill>
                <a:latin typeface="Monotype Corsiva" pitchFamily="66" charset="0"/>
              </a:rPr>
              <a:t> Аскера </a:t>
            </a:r>
            <a:r>
              <a:rPr lang="ru-RU" sz="5000" b="0" i="0" dirty="0" err="1">
                <a:solidFill>
                  <a:srgbClr val="04617B"/>
                </a:solidFill>
                <a:latin typeface="Monotype Corsiva" pitchFamily="66" charset="0"/>
              </a:rPr>
              <a:t>Гадагатля</a:t>
            </a:r>
            <a:r>
              <a:rPr lang="ru-RU" sz="5000" b="0" i="0" dirty="0">
                <a:solidFill>
                  <a:srgbClr val="04617B"/>
                </a:solidFill>
                <a:latin typeface="Monotype Corsiva" pitchFamily="66" charset="0"/>
              </a:rPr>
              <a:t>  .</a:t>
            </a:r>
            <a:br>
              <a:rPr lang="ru-RU" sz="5000" b="0" i="0" dirty="0">
                <a:solidFill>
                  <a:srgbClr val="04617B"/>
                </a:solidFill>
                <a:latin typeface="Monotype Corsiva" pitchFamily="66" charset="0"/>
              </a:rPr>
            </a:br>
            <a:endParaRPr lang="ru-RU" sz="5000" b="0" i="0" dirty="0">
              <a:solidFill>
                <a:srgbClr val="04617B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hred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395536" y="764704"/>
            <a:ext cx="8229600" cy="5438775"/>
          </a:xfrm>
        </p:spPr>
        <p:txBody>
          <a:bodyPr wrap="square" lIns="90000" tIns="45000" rIns="90000" bIns="45000"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 algn="l" hangingPunct="1">
              <a:buNone/>
            </a:pPr>
            <a:r>
              <a:rPr lang="ru-RU" sz="5000" i="0" dirty="0">
                <a:solidFill>
                  <a:srgbClr val="04617B"/>
                </a:solidFill>
                <a:latin typeface="Calibri" pitchFamily="34"/>
              </a:rPr>
              <a:t/>
            </a:r>
            <a:br>
              <a:rPr lang="ru-RU" sz="5000" i="0" dirty="0">
                <a:solidFill>
                  <a:srgbClr val="04617B"/>
                </a:solidFill>
                <a:latin typeface="Calibri" pitchFamily="34"/>
              </a:rPr>
            </a:br>
            <a:r>
              <a:rPr lang="ru-RU" sz="5000" i="0" dirty="0">
                <a:solidFill>
                  <a:srgbClr val="04617B"/>
                </a:solidFill>
                <a:latin typeface="Calibri" pitchFamily="34"/>
              </a:rPr>
              <a:t/>
            </a:r>
            <a:br>
              <a:rPr lang="ru-RU" sz="5000" i="0" dirty="0">
                <a:solidFill>
                  <a:srgbClr val="04617B"/>
                </a:solidFill>
                <a:latin typeface="Calibri" pitchFamily="34"/>
              </a:rPr>
            </a:br>
            <a:r>
              <a:rPr lang="ru-RU" sz="5000" i="0" dirty="0">
                <a:solidFill>
                  <a:srgbClr val="04617B"/>
                </a:solidFill>
                <a:latin typeface="Calibri" pitchFamily="34"/>
              </a:rPr>
              <a:t/>
            </a:r>
            <a:br>
              <a:rPr lang="ru-RU" sz="5000" i="0" dirty="0">
                <a:solidFill>
                  <a:srgbClr val="04617B"/>
                </a:solidFill>
                <a:latin typeface="Calibri" pitchFamily="34"/>
              </a:rPr>
            </a:br>
            <a:r>
              <a:rPr lang="ru-RU" sz="5000" i="0" dirty="0">
                <a:solidFill>
                  <a:srgbClr val="04617B"/>
                </a:solidFill>
                <a:latin typeface="Calibri" pitchFamily="34"/>
              </a:rPr>
              <a:t/>
            </a:r>
            <a:br>
              <a:rPr lang="ru-RU" sz="5000" i="0" dirty="0">
                <a:solidFill>
                  <a:srgbClr val="04617B"/>
                </a:solidFill>
                <a:latin typeface="Calibri" pitchFamily="34"/>
              </a:rPr>
            </a:br>
            <a:r>
              <a:rPr lang="ru-RU" sz="5000" i="0" dirty="0">
                <a:solidFill>
                  <a:srgbClr val="04617B"/>
                </a:solidFill>
                <a:latin typeface="Calibri" pitchFamily="34"/>
              </a:rPr>
              <a:t>       </a:t>
            </a:r>
            <a:r>
              <a:rPr lang="ru-RU" sz="5000" i="0" dirty="0">
                <a:solidFill>
                  <a:srgbClr val="04617B"/>
                </a:solidFill>
                <a:latin typeface="Monotype Corsiva" pitchFamily="66" charset="0"/>
              </a:rPr>
              <a:t>Предмет исследования: произведения Аскера </a:t>
            </a:r>
            <a:r>
              <a:rPr lang="ru-RU" sz="5000" i="0" dirty="0" err="1">
                <a:solidFill>
                  <a:srgbClr val="04617B"/>
                </a:solidFill>
                <a:latin typeface="Monotype Corsiva" pitchFamily="66" charset="0"/>
              </a:rPr>
              <a:t>Гадагатля</a:t>
            </a:r>
            <a:r>
              <a:rPr lang="ru-RU" sz="5000" i="0" dirty="0">
                <a:solidFill>
                  <a:srgbClr val="04617B"/>
                </a:solidFill>
                <a:latin typeface="Monotype Corsiva" pitchFamily="66" charset="0"/>
              </a:rPr>
              <a:t>.</a:t>
            </a:r>
            <a:br>
              <a:rPr lang="ru-RU" sz="5000" i="0" dirty="0">
                <a:solidFill>
                  <a:srgbClr val="04617B"/>
                </a:solidFill>
                <a:latin typeface="Monotype Corsiva" pitchFamily="66" charset="0"/>
              </a:rPr>
            </a:br>
            <a:endParaRPr lang="ru-RU" sz="5000" i="0" dirty="0">
              <a:solidFill>
                <a:srgbClr val="04617B"/>
              </a:solidFill>
              <a:latin typeface="Monotype Corsiva" pitchFamily="66" charset="0"/>
            </a:endParaRPr>
          </a:p>
        </p:txBody>
      </p:sp>
      <p:pic>
        <p:nvPicPr>
          <p:cNvPr id="4" name="Picture 5"/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4860032" y="716424"/>
            <a:ext cx="2785680" cy="2928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 txBox="1">
            <a:spLocks noGrp="1"/>
          </p:cNvSpPr>
          <p:nvPr>
            <p:ph type="body" idx="4294967295"/>
          </p:nvPr>
        </p:nvSpPr>
        <p:spPr>
          <a:xfrm>
            <a:off x="323528" y="1124744"/>
            <a:ext cx="8229600" cy="4389437"/>
          </a:xfrm>
        </p:spPr>
        <p:txBody>
          <a:bodyPr wrap="square" lIns="90000" tIns="45000" rIns="90000" bIns="45000"/>
          <a:lstStyle>
            <a:defPPr marL="504000" marR="0" lvl="0" indent="-432000" algn="l">
              <a:buClr>
                <a:srgbClr val="99284C"/>
              </a:buClr>
              <a:buSzPct val="75000"/>
              <a:buFont typeface="StarSymbol" pitchFamily="2"/>
              <a:buNone/>
              <a:defRPr lang="ru-RU" sz="32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defPPr>
            <a:lvl1pPr marL="504000" marR="0" lvl="0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32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1pPr>
            <a:lvl2pPr marL="792000" marR="0" lvl="1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8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2pPr>
            <a:lvl3pPr marL="1080000" marR="0" lvl="2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3pPr>
            <a:lvl4pPr marL="1368000" marR="0" lvl="3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4pPr>
            <a:lvl5pPr marL="1656000" marR="0" lvl="4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5pPr>
            <a:lvl6pPr marL="1944000" marR="0" lvl="5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6pPr>
            <a:lvl7pPr marL="2232000" marR="0" lvl="6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7pPr>
            <a:lvl8pPr marL="2520000" marR="0" lvl="7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8pPr>
            <a:lvl9pPr marL="2808000" marR="0" lvl="8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9pPr>
          </a:lstStyle>
          <a:p>
            <a:pPr marL="0" lvl="0" indent="0" algn="just" hangingPunct="1">
              <a:spcBef>
                <a:spcPts val="519"/>
              </a:spcBef>
              <a:spcAft>
                <a:spcPts val="1417"/>
              </a:spcAft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ru-RU" sz="2800" dirty="0">
                <a:solidFill>
                  <a:srgbClr val="000000"/>
                </a:solidFill>
                <a:latin typeface="Constantia"/>
              </a:rPr>
              <a:t> Аскер </a:t>
            </a:r>
            <a:r>
              <a:rPr lang="ru-RU" sz="2800" dirty="0" err="1">
                <a:solidFill>
                  <a:srgbClr val="000000"/>
                </a:solidFill>
                <a:latin typeface="Constantia"/>
              </a:rPr>
              <a:t>Магамудович</a:t>
            </a:r>
            <a:r>
              <a:rPr lang="ru-RU" sz="2800" dirty="0">
                <a:solidFill>
                  <a:srgbClr val="000000"/>
                </a:solidFill>
                <a:latin typeface="Constantia"/>
              </a:rPr>
              <a:t> </a:t>
            </a:r>
            <a:r>
              <a:rPr lang="ru-RU" sz="2800" dirty="0" err="1">
                <a:solidFill>
                  <a:srgbClr val="000000"/>
                </a:solidFill>
                <a:latin typeface="Constantia"/>
              </a:rPr>
              <a:t>Гадагатль</a:t>
            </a:r>
            <a:r>
              <a:rPr lang="ru-RU" sz="2800" dirty="0">
                <a:solidFill>
                  <a:srgbClr val="000000"/>
                </a:solidFill>
                <a:latin typeface="Constantia"/>
              </a:rPr>
              <a:t> родился 20 сентября 1922 г. в ауле </a:t>
            </a:r>
            <a:r>
              <a:rPr lang="ru-RU" sz="2800" dirty="0" err="1">
                <a:solidFill>
                  <a:srgbClr val="000000"/>
                </a:solidFill>
                <a:latin typeface="Constantia"/>
              </a:rPr>
              <a:t>Хатукай</a:t>
            </a:r>
            <a:r>
              <a:rPr lang="ru-RU" sz="2800" dirty="0">
                <a:solidFill>
                  <a:srgbClr val="000000"/>
                </a:solidFill>
                <a:latin typeface="Constantia"/>
              </a:rPr>
              <a:t>, в Адыгее. Учился в </a:t>
            </a:r>
            <a:r>
              <a:rPr lang="ru-RU" sz="2800" dirty="0" err="1">
                <a:solidFill>
                  <a:srgbClr val="000000"/>
                </a:solidFill>
                <a:latin typeface="Constantia"/>
              </a:rPr>
              <a:t>Хатукае</a:t>
            </a:r>
            <a:r>
              <a:rPr lang="ru-RU" sz="2800" dirty="0">
                <a:solidFill>
                  <a:srgbClr val="000000"/>
                </a:solidFill>
                <a:latin typeface="Constantia"/>
              </a:rPr>
              <a:t>, </a:t>
            </a:r>
            <a:r>
              <a:rPr lang="ru-RU" sz="2800" dirty="0" err="1">
                <a:solidFill>
                  <a:srgbClr val="000000"/>
                </a:solidFill>
                <a:latin typeface="Constantia"/>
              </a:rPr>
              <a:t>Адамие</a:t>
            </a:r>
            <a:r>
              <a:rPr lang="ru-RU" sz="2800" dirty="0">
                <a:solidFill>
                  <a:srgbClr val="000000"/>
                </a:solidFill>
                <a:latin typeface="Constantia"/>
              </a:rPr>
              <a:t>. Затем окончил в Майкопе — Адыгейское педучилище, учительский, педагогический институты, в Тбилиси — аспирантуру при институте им. Шота Руставели АН Грузии. В Грузии защитил кандидатскую и докторскую диссертации. Он — академик Адыгской Международной академии наук, член Общества </a:t>
            </a:r>
            <a:r>
              <a:rPr lang="ru-RU" sz="2800" dirty="0" err="1">
                <a:solidFill>
                  <a:srgbClr val="000000"/>
                </a:solidFill>
                <a:latin typeface="Constantia"/>
              </a:rPr>
              <a:t>кавказологов</a:t>
            </a:r>
            <a:r>
              <a:rPr lang="ru-RU" sz="2800" dirty="0">
                <a:solidFill>
                  <a:srgbClr val="000000"/>
                </a:solidFill>
                <a:latin typeface="Constantia"/>
              </a:rPr>
              <a:t>  Европы, заслуженный деятель науки Республики Адыгея.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 txBox="1">
            <a:spLocks noGrp="1"/>
          </p:cNvSpPr>
          <p:nvPr>
            <p:ph type="body" idx="4294967295"/>
          </p:nvPr>
        </p:nvSpPr>
        <p:spPr>
          <a:xfrm>
            <a:off x="467544" y="1628800"/>
            <a:ext cx="8229600" cy="4389437"/>
          </a:xfrm>
        </p:spPr>
        <p:txBody>
          <a:bodyPr wrap="square" lIns="90000" tIns="45000" rIns="90000" bIns="45000"/>
          <a:lstStyle>
            <a:defPPr marL="504000" marR="0" lvl="0" indent="-432000" algn="l">
              <a:buClr>
                <a:srgbClr val="99284C"/>
              </a:buClr>
              <a:buSzPct val="75000"/>
              <a:buFont typeface="StarSymbol" pitchFamily="2"/>
              <a:buNone/>
              <a:defRPr lang="ru-RU" sz="32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defPPr>
            <a:lvl1pPr marL="504000" marR="0" lvl="0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32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1pPr>
            <a:lvl2pPr marL="792000" marR="0" lvl="1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8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2pPr>
            <a:lvl3pPr marL="1080000" marR="0" lvl="2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4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3pPr>
            <a:lvl4pPr marL="1368000" marR="0" lvl="3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4pPr>
            <a:lvl5pPr marL="1656000" marR="0" lvl="4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5pPr>
            <a:lvl6pPr marL="1944000" marR="0" lvl="5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6pPr>
            <a:lvl7pPr marL="2232000" marR="0" lvl="6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7pPr>
            <a:lvl8pPr marL="2520000" marR="0" lvl="7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8pPr>
            <a:lvl9pPr marL="2808000" marR="0" lvl="8" indent="-432000" algn="l">
              <a:buClr>
                <a:srgbClr val="99284C"/>
              </a:buClr>
              <a:buSzPct val="75000"/>
              <a:buFont typeface="StarSymbol" pitchFamily="2"/>
              <a:buChar char=""/>
              <a:defRPr lang="ru-RU" sz="2000" b="0" i="0" u="none" strike="noStrike">
                <a:ln>
                  <a:noFill/>
                </a:ln>
                <a:solidFill>
                  <a:srgbClr val="333333"/>
                </a:solidFill>
                <a:latin typeface="Albany" pitchFamily="34"/>
                <a:ea typeface="Lucida Sans Unicode" pitchFamily="2"/>
                <a:cs typeface="Tahoma" pitchFamily="2"/>
              </a:defRPr>
            </a:lvl9pPr>
          </a:lstStyle>
          <a:p>
            <a:pPr marL="0" lvl="0" indent="0" hangingPunct="1">
              <a:spcBef>
                <a:spcPts val="519"/>
              </a:spcBef>
              <a:spcAft>
                <a:spcPts val="1417"/>
              </a:spcAft>
              <a:buClr>
                <a:srgbClr val="0BD0D9"/>
              </a:buClr>
              <a:buSzPct val="95000"/>
              <a:buFont typeface="Wingdings 2"/>
              <a:buChar char=""/>
            </a:pPr>
            <a:r>
              <a:rPr lang="ru-RU" sz="2800" dirty="0">
                <a:solidFill>
                  <a:srgbClr val="000000"/>
                </a:solidFill>
                <a:latin typeface="Constantia"/>
              </a:rPr>
              <a:t>С 1946 г. работает в Адыгейском НИИ (ныне АРИГИ), непрерывно занимается изучением и изданием народного эпоса </a:t>
            </a:r>
            <a:r>
              <a:rPr lang="ru-RU" sz="2800" dirty="0" err="1">
                <a:solidFill>
                  <a:srgbClr val="000000"/>
                </a:solidFill>
                <a:latin typeface="Constantia"/>
              </a:rPr>
              <a:t>адыгов</a:t>
            </a:r>
            <a:r>
              <a:rPr lang="ru-RU" sz="2800" dirty="0">
                <a:solidFill>
                  <a:srgbClr val="000000"/>
                </a:solidFill>
                <a:latin typeface="Constantia"/>
              </a:rPr>
              <a:t>, лауреат Государственной премии РА.</a:t>
            </a:r>
          </a:p>
          <a:p>
            <a:pPr marL="0" lvl="0" indent="0" hangingPunct="1">
              <a:spcBef>
                <a:spcPts val="519"/>
              </a:spcBef>
              <a:spcAft>
                <a:spcPts val="1417"/>
              </a:spcAft>
              <a:buNone/>
            </a:pPr>
            <a:endParaRPr lang="ru-RU" sz="2800" dirty="0">
              <a:solidFill>
                <a:srgbClr val="000000"/>
              </a:solidFill>
              <a:latin typeface="Constanti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prs-novelty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577</Words>
  <Application>Microsoft Office PowerPoint</Application>
  <PresentationFormat>Экран (4:3)</PresentationFormat>
  <Paragraphs>90</Paragraphs>
  <Slides>24</Slides>
  <Notes>24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prs-novelty</vt:lpstr>
      <vt:lpstr>Слайд 1</vt:lpstr>
      <vt:lpstr>Вклад Аскера Гадагатля  в развитие адыгейской литературы</vt:lpstr>
      <vt:lpstr>Цель проекта:</vt:lpstr>
      <vt:lpstr>Задачи исследования:  </vt:lpstr>
      <vt:lpstr>Введение. </vt:lpstr>
      <vt:lpstr>Объектом моего исследования стало творчество писателя  Аскера Гадагатля  . </vt:lpstr>
      <vt:lpstr>           Предмет исследования: произведения Аскера Гадагатля. </vt:lpstr>
      <vt:lpstr>Слайд 8</vt:lpstr>
      <vt:lpstr>Слайд 9</vt:lpstr>
      <vt:lpstr>Слайд 10</vt:lpstr>
      <vt:lpstr>ВКЛАД  А. ГАДАГАТЛЯ В АДЫГЕЙСКУЮ ЛИТЕРАТУРУ (слайдовый альбом)</vt:lpstr>
      <vt:lpstr>МОЯ АДЫГЕЯ</vt:lpstr>
      <vt:lpstr>АДЫГЕЯ МОЯ</vt:lpstr>
      <vt:lpstr>Слайд 14</vt:lpstr>
      <vt:lpstr>ЭХО ВОЙНЫ</vt:lpstr>
      <vt:lpstr>Слайд 16</vt:lpstr>
      <vt:lpstr>              ПАМЯТЬ ЛЕТ </vt:lpstr>
      <vt:lpstr>Слайд 18</vt:lpstr>
      <vt:lpstr>Слайд 19</vt:lpstr>
      <vt:lpstr>Слайд 20</vt:lpstr>
      <vt:lpstr>Слайд 21</vt:lpstr>
      <vt:lpstr>БЕГУЩИЙ ОГОНЕК</vt:lpstr>
      <vt:lpstr>Слайд 23</vt:lpstr>
      <vt:lpstr>Дочь адыга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Вклад Аскера Гадагатля  в развитие адыгейской литературы</dc:title>
  <dc:creator>Asya</dc:creator>
  <cp:lastModifiedBy>pc</cp:lastModifiedBy>
  <cp:revision>18</cp:revision>
  <cp:lastPrinted>2012-05-05T08:48:19Z</cp:lastPrinted>
  <dcterms:modified xsi:type="dcterms:W3CDTF">2019-04-24T10:51:05Z</dcterms:modified>
</cp:coreProperties>
</file>