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78" r:id="rId3"/>
    <p:sldId id="257" r:id="rId4"/>
    <p:sldId id="258" r:id="rId5"/>
    <p:sldId id="260" r:id="rId6"/>
    <p:sldId id="261" r:id="rId7"/>
    <p:sldId id="281" r:id="rId8"/>
    <p:sldId id="263" r:id="rId9"/>
    <p:sldId id="287" r:id="rId10"/>
    <p:sldId id="288" r:id="rId11"/>
    <p:sldId id="264" r:id="rId12"/>
    <p:sldId id="289" r:id="rId13"/>
    <p:sldId id="282" r:id="rId14"/>
    <p:sldId id="285" r:id="rId15"/>
    <p:sldId id="266" r:id="rId16"/>
    <p:sldId id="268" r:id="rId17"/>
    <p:sldId id="269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06" autoAdjust="0"/>
    <p:restoredTop sz="74067" autoAdjust="0"/>
  </p:normalViewPr>
  <p:slideViewPr>
    <p:cSldViewPr>
      <p:cViewPr varScale="1">
        <p:scale>
          <a:sx n="78" d="100"/>
          <a:sy n="78" d="100"/>
        </p:scale>
        <p:origin x="119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E16DC-0433-4215-BA31-BE194112C067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89F68-4F14-4F07-A2C3-B5274EFF06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70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89F68-4F14-4F07-A2C3-B5274EFF068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340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89F68-4F14-4F07-A2C3-B5274EFF068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41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89F68-4F14-4F07-A2C3-B5274EFF0687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922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85728"/>
            <a:ext cx="6429420" cy="2500330"/>
          </a:xfrm>
        </p:spPr>
        <p:txBody>
          <a:bodyPr>
            <a:normAutofit fontScale="90000"/>
          </a:bodyPr>
          <a:lstStyle/>
          <a:p>
            <a:r>
              <a:rPr lang="ru-RU" sz="4800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Aharoni" pitchFamily="2" charset="-79"/>
              </a:rPr>
              <a:t>Возрастные нормы</a:t>
            </a:r>
            <a:br>
              <a:rPr lang="ru-RU" sz="4800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Aharoni" pitchFamily="2" charset="-79"/>
              </a:rPr>
            </a:br>
            <a:r>
              <a:rPr lang="ru-RU" sz="4800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Aharoni" pitchFamily="2" charset="-79"/>
              </a:rPr>
              <a:t/>
            </a:r>
            <a:br>
              <a:rPr lang="ru-RU" sz="4800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Aharoni" pitchFamily="2" charset="-79"/>
              </a:rPr>
            </a:br>
            <a:r>
              <a:rPr lang="ru-RU" sz="4800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Aharoni" pitchFamily="2" charset="-79"/>
              </a:rPr>
              <a:t> речевого развития</a:t>
            </a:r>
            <a:br>
              <a:rPr lang="ru-RU" sz="4800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Aharoni" pitchFamily="2" charset="-79"/>
              </a:rPr>
            </a:br>
            <a:endParaRPr lang="ru-RU" i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5429264"/>
            <a:ext cx="3533522" cy="10001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Aharoni" pitchFamily="2" charset="-79"/>
              </a:rPr>
              <a:t>Учитель - логопед: Осинцева И.А.</a:t>
            </a:r>
            <a:endParaRPr lang="ru-RU" sz="2800" dirty="0">
              <a:solidFill>
                <a:schemeClr val="bg2">
                  <a:lumMod val="40000"/>
                  <a:lumOff val="60000"/>
                </a:schemeClr>
              </a:solidFill>
              <a:latin typeface="Times New Roman" pitchFamily="18" charset="0"/>
              <a:cs typeface="Aharoni" pitchFamily="2" charset="-79"/>
            </a:endParaRPr>
          </a:p>
        </p:txBody>
      </p:sp>
      <p:pic>
        <p:nvPicPr>
          <p:cNvPr id="4" name="Picture 10" descr="Картинки по запросу картинки детей в садике с логопед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786058"/>
            <a:ext cx="4929222" cy="3500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7529264" cy="18582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C000"/>
                </a:solidFill>
              </a:rPr>
              <a:t>В </a:t>
            </a:r>
            <a:r>
              <a:rPr lang="ru-RU" dirty="0">
                <a:solidFill>
                  <a:srgbClr val="FFC000"/>
                </a:solidFill>
              </a:rPr>
              <a:t>норме пятилетние </a:t>
            </a:r>
            <a:r>
              <a:rPr lang="ru-RU" dirty="0" smtClean="0">
                <a:solidFill>
                  <a:srgbClr val="FFC000"/>
                </a:solidFill>
              </a:rPr>
              <a:t>дети должны </a:t>
            </a:r>
            <a:r>
              <a:rPr lang="ru-RU" dirty="0">
                <a:solidFill>
                  <a:srgbClr val="FFC000"/>
                </a:solidFill>
              </a:rPr>
              <a:t>научиться чётко произносить все звуки в составе слов и </a:t>
            </a:r>
            <a:r>
              <a:rPr lang="ru-RU" dirty="0" smtClean="0">
                <a:solidFill>
                  <a:srgbClr val="FFC000"/>
                </a:solidFill>
              </a:rPr>
              <a:t>предложений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20888"/>
            <a:ext cx="7539608" cy="4021907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3200" dirty="0" smtClean="0"/>
              <a:t>Совершенствуется речевой слух детей, появляется возможность узнавать звук в слове, а также подбирать слова с заданным звуком, т.е. развиваются простейшие формы звукового анализа.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242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Характеристика речи детей старшей группы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7385248" cy="4713387"/>
          </a:xfrm>
        </p:spPr>
        <p:txBody>
          <a:bodyPr>
            <a:normAutofit fontScale="92500" lnSpcReduction="20000"/>
          </a:bodyPr>
          <a:lstStyle/>
          <a:p>
            <a:r>
              <a:rPr lang="ru-RU" sz="4000" i="1" dirty="0" smtClean="0">
                <a:solidFill>
                  <a:srgbClr val="00B0F0"/>
                </a:solidFill>
              </a:rPr>
              <a:t>Звукопроизношение</a:t>
            </a:r>
            <a:r>
              <a:rPr lang="ru-RU" sz="4000" i="1" dirty="0" smtClean="0"/>
              <a:t> </a:t>
            </a:r>
            <a:r>
              <a:rPr lang="ru-RU" dirty="0" smtClean="0"/>
              <a:t> </a:t>
            </a:r>
            <a:r>
              <a:rPr lang="ru-RU" sz="3200" dirty="0" smtClean="0"/>
              <a:t>должно быть сформировано. </a:t>
            </a:r>
          </a:p>
          <a:p>
            <a:r>
              <a:rPr lang="ru-RU" sz="3200" dirty="0" smtClean="0"/>
              <a:t> Причина недостатков: недостаточное развитие артикуляторной моторики, фонематических процессов. Родителям необходимо обратиться к специалистам.</a:t>
            </a:r>
            <a:endParaRPr lang="ru-RU" sz="3200" i="1" dirty="0" smtClean="0"/>
          </a:p>
          <a:p>
            <a:r>
              <a:rPr lang="ru-RU" sz="4000" b="1" i="1" dirty="0" smtClean="0">
                <a:solidFill>
                  <a:srgbClr val="00B0F0"/>
                </a:solidFill>
              </a:rPr>
              <a:t>Словарь</a:t>
            </a:r>
            <a:r>
              <a:rPr lang="ru-RU" i="1" dirty="0" smtClean="0"/>
              <a:t>  </a:t>
            </a:r>
            <a:r>
              <a:rPr lang="ru-RU" sz="3500" dirty="0" smtClean="0"/>
              <a:t>растёт стремительно, развита непроизвольная память(основа пополнения словаря)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41"/>
            <a:ext cx="7467600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00B0F0"/>
                </a:solidFill>
                <a:latin typeface="+mn-lt"/>
              </a:rPr>
              <a:t>Связная речь</a:t>
            </a:r>
            <a:endParaRPr lang="ru-RU" i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071546"/>
            <a:ext cx="7467600" cy="492941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3200" dirty="0" smtClean="0"/>
              <a:t>   Ребёнок имеет достаточно развитую активную речь, пользуется развёрнутыми фразами, используя при этом все части речи.</a:t>
            </a:r>
          </a:p>
          <a:p>
            <a:r>
              <a:rPr lang="ru-RU" sz="3200" dirty="0" smtClean="0"/>
              <a:t>    Могут оставаться ошибки в         употреблении грамматических форм с чередованиями звуков, множественного числа в </a:t>
            </a:r>
            <a:r>
              <a:rPr lang="ru-RU" sz="3200" dirty="0" err="1" smtClean="0"/>
              <a:t>И.п</a:t>
            </a:r>
            <a:r>
              <a:rPr lang="ru-RU" sz="3200" dirty="0" smtClean="0"/>
              <a:t> и Р.п.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8130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500174"/>
            <a:ext cx="8572560" cy="2714644"/>
          </a:xfrm>
        </p:spPr>
        <p:txBody>
          <a:bodyPr>
            <a:normAutofit fontScale="90000"/>
          </a:bodyPr>
          <a:lstStyle/>
          <a:p>
            <a:r>
              <a:rPr lang="ru-RU" sz="4400" i="1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ru-RU" sz="4400" i="1" dirty="0" smtClean="0">
                <a:solidFill>
                  <a:srgbClr val="00B0F0"/>
                </a:solidFill>
                <a:latin typeface="+mn-lt"/>
              </a:rPr>
            </a:br>
            <a:r>
              <a:rPr lang="ru-RU" sz="4400" i="1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ru-RU" sz="4400" i="1" dirty="0" smtClean="0">
                <a:solidFill>
                  <a:srgbClr val="00B0F0"/>
                </a:solidFill>
                <a:latin typeface="+mn-lt"/>
              </a:rPr>
            </a:br>
            <a:r>
              <a:rPr lang="ru-RU" sz="4400" i="1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ru-RU" sz="4400" i="1" dirty="0" smtClean="0">
                <a:solidFill>
                  <a:srgbClr val="00B0F0"/>
                </a:solidFill>
                <a:latin typeface="+mn-lt"/>
              </a:rPr>
            </a:br>
            <a:r>
              <a:rPr lang="ru-RU" sz="4400" i="1" dirty="0" smtClean="0">
                <a:solidFill>
                  <a:srgbClr val="00B0F0"/>
                </a:solidFill>
                <a:latin typeface="+mn-lt"/>
              </a:rPr>
              <a:t>Звукопроизношение</a:t>
            </a:r>
            <a:br>
              <a:rPr lang="ru-RU" sz="4400" i="1" dirty="0" smtClean="0">
                <a:solidFill>
                  <a:srgbClr val="00B0F0"/>
                </a:solidFill>
                <a:latin typeface="+mn-lt"/>
              </a:rPr>
            </a:br>
            <a:r>
              <a:rPr lang="ru-RU" sz="4400" i="1" dirty="0" smtClean="0">
                <a:solidFill>
                  <a:srgbClr val="00B0F0"/>
                </a:solidFill>
                <a:latin typeface="+mn-lt"/>
              </a:rPr>
              <a:t> </a:t>
            </a:r>
            <a:r>
              <a:rPr lang="ru-RU" sz="3600" dirty="0" smtClean="0">
                <a:latin typeface="+mn-lt"/>
              </a:rPr>
              <a:t>вполне нормализовалось, идет работа по 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улучшению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 дикции, т.е умения 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правильно 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пользоваться 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звуками в потоке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 речи.</a:t>
            </a:r>
            <a:endParaRPr lang="ru-RU" sz="3600" dirty="0">
              <a:latin typeface="+mn-lt"/>
            </a:endParaRPr>
          </a:p>
        </p:txBody>
      </p:sp>
      <p:pic>
        <p:nvPicPr>
          <p:cNvPr id="4" name="Picture 18" descr="Картинки по запросу обучение грамоте дошкольников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1960" y="3071810"/>
            <a:ext cx="4752528" cy="3429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6408" y="404664"/>
            <a:ext cx="86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u="sng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</a:rPr>
              <a:t>Характеристика речи детей подготовительной группы</a:t>
            </a:r>
            <a:endParaRPr lang="ru-RU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7467600" cy="492941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3200" dirty="0" smtClean="0"/>
              <a:t>Особенности:</a:t>
            </a:r>
          </a:p>
          <a:p>
            <a:pPr marL="36576" indent="0">
              <a:buNone/>
            </a:pPr>
            <a:r>
              <a:rPr lang="ru-RU" sz="3200" dirty="0" smtClean="0"/>
              <a:t>расхождение между</a:t>
            </a:r>
          </a:p>
          <a:p>
            <a:pPr marL="36576" indent="0">
              <a:buNone/>
            </a:pPr>
            <a:r>
              <a:rPr lang="ru-RU" sz="3200" dirty="0" smtClean="0"/>
              <a:t>активным и</a:t>
            </a:r>
          </a:p>
          <a:p>
            <a:pPr marL="36576" indent="0">
              <a:buNone/>
            </a:pPr>
            <a:r>
              <a:rPr lang="ru-RU" sz="3200" dirty="0" smtClean="0"/>
              <a:t> пассивным </a:t>
            </a:r>
          </a:p>
          <a:p>
            <a:pPr marL="36576" indent="0">
              <a:buNone/>
            </a:pPr>
            <a:r>
              <a:rPr lang="ru-RU" sz="3200" dirty="0" smtClean="0"/>
              <a:t>словарём,</a:t>
            </a:r>
          </a:p>
          <a:p>
            <a:pPr marL="36576" indent="0">
              <a:buNone/>
            </a:pPr>
            <a:r>
              <a:rPr lang="ru-RU" sz="3200" dirty="0" smtClean="0"/>
              <a:t>неточное</a:t>
            </a:r>
          </a:p>
          <a:p>
            <a:pPr marL="36576" indent="0">
              <a:buNone/>
            </a:pPr>
            <a:r>
              <a:rPr lang="ru-RU" sz="3200" dirty="0" smtClean="0"/>
              <a:t>употребление</a:t>
            </a:r>
          </a:p>
          <a:p>
            <a:pPr marL="36576" indent="0">
              <a:buNone/>
            </a:pPr>
            <a:r>
              <a:rPr lang="ru-RU" sz="3200" dirty="0" smtClean="0"/>
              <a:t>слов.</a:t>
            </a:r>
            <a:endParaRPr lang="ru-RU" sz="3200" i="1" dirty="0"/>
          </a:p>
        </p:txBody>
      </p:sp>
      <p:pic>
        <p:nvPicPr>
          <p:cNvPr id="9218" name="Picture 2" descr="Картинки по запросу развитие словаря у детей дошкольного возрас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276872"/>
            <a:ext cx="4714876" cy="408108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B0F0"/>
                </a:solidFill>
                <a:latin typeface="+mn-lt"/>
              </a:rPr>
              <a:t>Словарь</a:t>
            </a:r>
            <a:r>
              <a:rPr lang="ru-RU" i="1" dirty="0"/>
              <a:t> </a:t>
            </a:r>
            <a:r>
              <a:rPr lang="ru-RU" i="1" dirty="0" smtClean="0"/>
              <a:t> </a:t>
            </a:r>
            <a:r>
              <a:rPr lang="ru-RU" dirty="0" smtClean="0"/>
              <a:t>достаточно </a:t>
            </a:r>
            <a:r>
              <a:rPr lang="ru-RU" dirty="0"/>
              <a:t>велик.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85729"/>
            <a:ext cx="7745288" cy="4071966"/>
          </a:xfrm>
        </p:spPr>
        <p:txBody>
          <a:bodyPr>
            <a:normAutofit fontScale="25000" lnSpcReduction="20000"/>
          </a:bodyPr>
          <a:lstStyle/>
          <a:p>
            <a:r>
              <a:rPr lang="ru-RU" sz="16000" b="1" i="1" dirty="0" smtClean="0">
                <a:solidFill>
                  <a:srgbClr val="00B0F0"/>
                </a:solidFill>
              </a:rPr>
              <a:t>Связная речь</a:t>
            </a:r>
          </a:p>
          <a:p>
            <a:pPr marL="36576" indent="0">
              <a:buNone/>
            </a:pPr>
            <a:endParaRPr lang="ru-RU" sz="9800" dirty="0" smtClean="0"/>
          </a:p>
          <a:p>
            <a:pPr marL="36576" indent="0">
              <a:lnSpc>
                <a:spcPct val="120000"/>
              </a:lnSpc>
              <a:buNone/>
            </a:pPr>
            <a:r>
              <a:rPr lang="ru-RU" sz="11200" dirty="0" smtClean="0"/>
              <a:t>Дети усвоили основные закономерности изменения слов и построения предложений, овладели практической грамматикой.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ru-RU" sz="11200" dirty="0"/>
              <a:t>И</a:t>
            </a:r>
            <a:r>
              <a:rPr lang="ru-RU" sz="11200" dirty="0" smtClean="0"/>
              <a:t>зредка могут встречаться ошибки в   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ru-RU" sz="11200" dirty="0"/>
              <a:t>г</a:t>
            </a:r>
            <a:r>
              <a:rPr lang="ru-RU" sz="11200" dirty="0" smtClean="0"/>
              <a:t>лагольных формах спряжений,</a:t>
            </a:r>
            <a:r>
              <a:rPr lang="ru-RU" sz="11200" i="1" dirty="0" smtClean="0"/>
              <a:t> 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ru-RU" sz="11200" dirty="0"/>
              <a:t>н</a:t>
            </a:r>
            <a:r>
              <a:rPr lang="ru-RU" sz="11200" dirty="0" smtClean="0"/>
              <a:t>есклоняемых 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ru-RU" sz="11200" dirty="0"/>
              <a:t>с</a:t>
            </a:r>
            <a:r>
              <a:rPr lang="ru-RU" sz="11200" dirty="0" smtClean="0"/>
              <a:t>уществительных и 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ru-RU" sz="11200" dirty="0"/>
              <a:t>д</a:t>
            </a:r>
            <a:r>
              <a:rPr lang="ru-RU" sz="11200" dirty="0" smtClean="0"/>
              <a:t>ругих, трудных для 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ru-RU" sz="11200" dirty="0"/>
              <a:t>у</a:t>
            </a:r>
            <a:r>
              <a:rPr lang="ru-RU" sz="11200" dirty="0" smtClean="0"/>
              <a:t>своения формах, 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ru-RU" sz="11200" dirty="0" smtClean="0"/>
              <a:t>встречающихся и в речи 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ru-RU" sz="11200" dirty="0" smtClean="0"/>
              <a:t>взрослых людей.</a:t>
            </a:r>
            <a:endParaRPr lang="ru-RU" sz="11200" dirty="0"/>
          </a:p>
        </p:txBody>
      </p:sp>
      <p:pic>
        <p:nvPicPr>
          <p:cNvPr id="8196" name="Picture 4" descr="Картинки по запросу развитие словаря у детей дошкольного возрас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2120" y="3314674"/>
            <a:ext cx="3491880" cy="3210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467600" cy="541180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При обследовании  логопед  может дать следующие заключения: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B0F0"/>
                </a:solidFill>
              </a:rPr>
              <a:t>- ФФН;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B0F0"/>
                </a:solidFill>
              </a:rPr>
              <a:t>- ФНР;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B0F0"/>
                </a:solidFill>
              </a:rPr>
              <a:t>- ОНР.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467600" cy="5768997"/>
          </a:xfrm>
        </p:spPr>
        <p:txBody>
          <a:bodyPr/>
          <a:lstStyle/>
          <a:p>
            <a:pPr algn="ctr">
              <a:buNone/>
            </a:pPr>
            <a:r>
              <a:rPr lang="ru-RU" sz="4000" b="1" u="sng" dirty="0" smtClean="0">
                <a:solidFill>
                  <a:srgbClr val="00B0F0"/>
                </a:solidFill>
              </a:rPr>
              <a:t>ФФН</a:t>
            </a:r>
            <a:r>
              <a:rPr lang="ru-RU" sz="4000" dirty="0" smtClean="0"/>
              <a:t> </a:t>
            </a:r>
          </a:p>
          <a:p>
            <a:pPr algn="ctr">
              <a:buNone/>
            </a:pPr>
            <a:r>
              <a:rPr lang="ru-RU" sz="3600" dirty="0" smtClean="0"/>
              <a:t>(</a:t>
            </a:r>
            <a:r>
              <a:rPr lang="ru-RU" sz="3600" dirty="0" err="1" smtClean="0"/>
              <a:t>фонетико</a:t>
            </a:r>
            <a:r>
              <a:rPr lang="ru-RU" sz="3600" dirty="0" smtClean="0"/>
              <a:t> – фонематическое недоразвитие)</a:t>
            </a:r>
          </a:p>
          <a:p>
            <a:pPr algn="just">
              <a:buNone/>
            </a:pPr>
            <a:r>
              <a:rPr lang="ru-RU" sz="3600" dirty="0" smtClean="0"/>
              <a:t>		</a:t>
            </a:r>
          </a:p>
          <a:p>
            <a:pPr algn="just">
              <a:buNone/>
            </a:pPr>
            <a:r>
              <a:rPr lang="ru-RU" sz="3200" dirty="0" smtClean="0"/>
              <a:t>       У ребёнка нарушены как фонематические функции (ребёнок не различает звук на слух), так и звукопроизношение.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00B0F0"/>
                </a:solidFill>
              </a:rPr>
              <a:t/>
            </a:r>
            <a:br>
              <a:rPr lang="ru-RU" b="1" u="sng" dirty="0" smtClean="0">
                <a:solidFill>
                  <a:srgbClr val="00B0F0"/>
                </a:solidFill>
              </a:rPr>
            </a:br>
            <a:r>
              <a:rPr lang="ru-RU" b="1" u="sng" dirty="0" smtClean="0">
                <a:solidFill>
                  <a:srgbClr val="00B0F0"/>
                </a:solidFill>
              </a:rPr>
              <a:t>ФНР</a:t>
            </a:r>
            <a:br>
              <a:rPr lang="ru-RU" b="1" u="sng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 smtClean="0">
                <a:solidFill>
                  <a:schemeClr val="tx1">
                    <a:lumMod val="95000"/>
                  </a:schemeClr>
                </a:solidFill>
                <a:latin typeface="+mn-lt"/>
                <a:cs typeface="Times New Roman" pitchFamily="18" charset="0"/>
              </a:rPr>
              <a:t>фонетическое</a:t>
            </a:r>
            <a:r>
              <a:rPr lang="ru-RU" sz="40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>
                    <a:lumMod val="95000"/>
                  </a:schemeClr>
                </a:solidFill>
                <a:latin typeface="+mn-lt"/>
                <a:cs typeface="Times New Roman" pitchFamily="18" charset="0"/>
              </a:rPr>
              <a:t>недоразвитие речи</a:t>
            </a:r>
            <a:r>
              <a:rPr lang="ru-RU" sz="40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</a:p>
          <a:p>
            <a:pPr algn="just">
              <a:buNone/>
            </a:pPr>
            <a:r>
              <a:rPr lang="ru-RU" sz="3200" dirty="0" smtClean="0"/>
              <a:t>     </a:t>
            </a:r>
          </a:p>
          <a:p>
            <a:pPr algn="just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У ребёнка нарушено только звукопроизношение. Звуки на слух ребёнок дифференцирует без ошибок.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00B0F0"/>
                </a:solidFill>
              </a:rPr>
              <a:t>ОНР 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4000" dirty="0" smtClean="0">
                <a:latin typeface="+mn-lt"/>
              </a:rPr>
              <a:t> (общее недоразвитие речи)</a:t>
            </a:r>
            <a:endParaRPr lang="ru-RU" sz="40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7467600" cy="4697427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sz="3500" smtClean="0"/>
              <a:t>       У </a:t>
            </a:r>
            <a:r>
              <a:rPr lang="ru-RU" sz="3500" dirty="0" smtClean="0"/>
              <a:t>ребёнка </a:t>
            </a:r>
            <a:r>
              <a:rPr lang="ru-RU" sz="3500" smtClean="0"/>
              <a:t>нарушены или недостаточно </a:t>
            </a:r>
            <a:r>
              <a:rPr lang="ru-RU" sz="3500" dirty="0" smtClean="0"/>
              <a:t>развиты все стороны речи:</a:t>
            </a:r>
          </a:p>
          <a:p>
            <a:pPr>
              <a:buFontTx/>
              <a:buChar char="-"/>
            </a:pPr>
            <a:r>
              <a:rPr lang="ru-RU" sz="3500" dirty="0" smtClean="0"/>
              <a:t>- звукопроизношение</a:t>
            </a:r>
          </a:p>
          <a:p>
            <a:pPr>
              <a:buFontTx/>
              <a:buChar char="-"/>
            </a:pPr>
            <a:r>
              <a:rPr lang="ru-RU" sz="3500" dirty="0" smtClean="0"/>
              <a:t>- фонематические функции</a:t>
            </a:r>
          </a:p>
          <a:p>
            <a:pPr>
              <a:buFontTx/>
              <a:buChar char="-"/>
            </a:pPr>
            <a:r>
              <a:rPr lang="ru-RU" sz="3500" dirty="0" smtClean="0"/>
              <a:t>- </a:t>
            </a:r>
            <a:r>
              <a:rPr lang="ru-RU" sz="3500" dirty="0" err="1" smtClean="0"/>
              <a:t>звуко-слоговая</a:t>
            </a:r>
            <a:r>
              <a:rPr lang="ru-RU" sz="3500" dirty="0" smtClean="0"/>
              <a:t> структура слова</a:t>
            </a:r>
          </a:p>
          <a:p>
            <a:pPr>
              <a:buFontTx/>
              <a:buChar char="-"/>
            </a:pPr>
            <a:r>
              <a:rPr lang="ru-RU" sz="3500" dirty="0" smtClean="0"/>
              <a:t>- словарный запас</a:t>
            </a:r>
          </a:p>
          <a:p>
            <a:pPr>
              <a:buFontTx/>
              <a:buChar char="-"/>
            </a:pPr>
            <a:r>
              <a:rPr lang="ru-RU" sz="3500" dirty="0" smtClean="0"/>
              <a:t>- грамматический строй речи</a:t>
            </a:r>
          </a:p>
          <a:p>
            <a:pPr marL="36576" indent="0">
              <a:buNone/>
            </a:pPr>
            <a:r>
              <a:rPr lang="ru-RU" sz="3500" dirty="0" smtClean="0"/>
              <a:t>    - связная речь</a:t>
            </a:r>
          </a:p>
          <a:p>
            <a:pPr>
              <a:buFontTx/>
              <a:buChar char="-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Характеристика речи детей </a:t>
            </a:r>
            <a:br>
              <a:rPr lang="ru-RU" i="1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i="1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первой младшей группы</a:t>
            </a: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rgbClr val="00B0F0"/>
                </a:solidFill>
              </a:rPr>
              <a:t>Звукопроизношение</a:t>
            </a:r>
          </a:p>
          <a:p>
            <a:r>
              <a:rPr lang="ru-RU" dirty="0" smtClean="0"/>
              <a:t>К 2-3 годам у ребёнка появляются гласные звуки, а также согласные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[</a:t>
            </a:r>
            <a:r>
              <a:rPr lang="ru-RU" dirty="0" smtClean="0"/>
              <a:t>М</a:t>
            </a:r>
            <a:r>
              <a:rPr lang="en-US" dirty="0" smtClean="0"/>
              <a:t>]</a:t>
            </a:r>
            <a:r>
              <a:rPr lang="ru-RU" dirty="0" smtClean="0"/>
              <a:t>, </a:t>
            </a:r>
            <a:r>
              <a:rPr lang="en-US" dirty="0" smtClean="0"/>
              <a:t>[</a:t>
            </a:r>
            <a:r>
              <a:rPr lang="ru-RU" dirty="0" smtClean="0"/>
              <a:t>Н</a:t>
            </a:r>
            <a:r>
              <a:rPr lang="en-US" dirty="0" smtClean="0"/>
              <a:t>]</a:t>
            </a:r>
            <a:r>
              <a:rPr lang="ru-RU" dirty="0" smtClean="0"/>
              <a:t>, </a:t>
            </a:r>
            <a:r>
              <a:rPr lang="en-US" dirty="0" smtClean="0"/>
              <a:t>[</a:t>
            </a:r>
            <a:r>
              <a:rPr lang="ru-RU" dirty="0" smtClean="0"/>
              <a:t>П</a:t>
            </a:r>
            <a:r>
              <a:rPr lang="en-US" dirty="0" smtClean="0"/>
              <a:t>]</a:t>
            </a:r>
            <a:r>
              <a:rPr lang="ru-RU" dirty="0" smtClean="0"/>
              <a:t>, </a:t>
            </a:r>
            <a:r>
              <a:rPr lang="en-US" dirty="0" smtClean="0"/>
              <a:t>[</a:t>
            </a:r>
            <a:r>
              <a:rPr lang="ru-RU" dirty="0" smtClean="0"/>
              <a:t>Б</a:t>
            </a:r>
            <a:r>
              <a:rPr lang="en-US" dirty="0" smtClean="0"/>
              <a:t>]</a:t>
            </a:r>
            <a:r>
              <a:rPr lang="ru-RU" dirty="0" smtClean="0"/>
              <a:t>;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[</a:t>
            </a:r>
            <a:r>
              <a:rPr lang="ru-RU" dirty="0" smtClean="0"/>
              <a:t>Ф</a:t>
            </a:r>
            <a:r>
              <a:rPr lang="en-US" dirty="0" smtClean="0"/>
              <a:t>]</a:t>
            </a:r>
            <a:r>
              <a:rPr lang="ru-RU" dirty="0" smtClean="0"/>
              <a:t>,</a:t>
            </a:r>
            <a:r>
              <a:rPr lang="en-US" dirty="0" smtClean="0"/>
              <a:t>[</a:t>
            </a:r>
            <a:r>
              <a:rPr lang="ru-RU" dirty="0" smtClean="0"/>
              <a:t>В</a:t>
            </a:r>
            <a:r>
              <a:rPr lang="en-US" dirty="0" smtClean="0"/>
              <a:t>]</a:t>
            </a:r>
            <a:r>
              <a:rPr lang="ru-RU" dirty="0" smtClean="0"/>
              <a:t>;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en-US" dirty="0" smtClean="0"/>
              <a:t>[</a:t>
            </a:r>
            <a:r>
              <a:rPr lang="ru-RU" dirty="0" smtClean="0"/>
              <a:t>Т</a:t>
            </a:r>
            <a:r>
              <a:rPr lang="en-US" dirty="0" smtClean="0"/>
              <a:t>]</a:t>
            </a:r>
            <a:r>
              <a:rPr lang="ru-RU" dirty="0" smtClean="0"/>
              <a:t>, </a:t>
            </a:r>
            <a:r>
              <a:rPr lang="en-US" dirty="0" smtClean="0"/>
              <a:t>[</a:t>
            </a:r>
            <a:r>
              <a:rPr lang="ru-RU" dirty="0" smtClean="0"/>
              <a:t>Д</a:t>
            </a:r>
            <a:r>
              <a:rPr lang="en-US" dirty="0" smtClean="0"/>
              <a:t>]</a:t>
            </a:r>
            <a:r>
              <a:rPr lang="ru-RU" dirty="0" smtClean="0"/>
              <a:t>,</a:t>
            </a:r>
            <a:r>
              <a:rPr lang="en-US" dirty="0" smtClean="0"/>
              <a:t>[</a:t>
            </a:r>
            <a:r>
              <a:rPr lang="ru-RU" dirty="0" smtClean="0"/>
              <a:t>Н</a:t>
            </a:r>
            <a:r>
              <a:rPr lang="en-US" dirty="0" smtClean="0"/>
              <a:t>]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[</a:t>
            </a:r>
            <a:r>
              <a:rPr lang="ru-RU" dirty="0" smtClean="0"/>
              <a:t>Г</a:t>
            </a:r>
            <a:r>
              <a:rPr lang="en-US" dirty="0" smtClean="0"/>
              <a:t>]</a:t>
            </a:r>
            <a:r>
              <a:rPr lang="ru-RU" dirty="0" smtClean="0"/>
              <a:t>,</a:t>
            </a:r>
            <a:r>
              <a:rPr lang="en-US" dirty="0" smtClean="0"/>
              <a:t>[</a:t>
            </a:r>
            <a:r>
              <a:rPr lang="ru-RU" dirty="0" smtClean="0"/>
              <a:t>К</a:t>
            </a:r>
            <a:r>
              <a:rPr lang="en-US" dirty="0" smtClean="0"/>
              <a:t>]</a:t>
            </a:r>
            <a:r>
              <a:rPr lang="ru-RU" dirty="0" smtClean="0"/>
              <a:t>,</a:t>
            </a:r>
            <a:r>
              <a:rPr lang="en-US" dirty="0" smtClean="0"/>
              <a:t>[</a:t>
            </a:r>
            <a:r>
              <a:rPr lang="ru-RU" dirty="0" smtClean="0"/>
              <a:t>Х</a:t>
            </a:r>
            <a:r>
              <a:rPr lang="en-US" dirty="0" smtClean="0"/>
              <a:t>]</a:t>
            </a:r>
            <a:r>
              <a:rPr lang="ru-RU" dirty="0" smtClean="0"/>
              <a:t>;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[</a:t>
            </a:r>
            <a:r>
              <a:rPr lang="ru-RU" dirty="0" err="1" smtClean="0"/>
              <a:t>Сь</a:t>
            </a:r>
            <a:r>
              <a:rPr lang="en-US" dirty="0" smtClean="0"/>
              <a:t>]</a:t>
            </a:r>
            <a:r>
              <a:rPr lang="ru-RU" dirty="0" smtClean="0"/>
              <a:t>,</a:t>
            </a:r>
            <a:r>
              <a:rPr lang="en-US" dirty="0" smtClean="0"/>
              <a:t>[</a:t>
            </a:r>
            <a:r>
              <a:rPr lang="ru-RU" dirty="0" smtClean="0"/>
              <a:t>Ль</a:t>
            </a:r>
            <a:r>
              <a:rPr lang="en-US" dirty="0" smtClean="0"/>
              <a:t>]</a:t>
            </a:r>
            <a:r>
              <a:rPr lang="ru-RU" dirty="0" smtClean="0"/>
              <a:t>,</a:t>
            </a:r>
            <a:r>
              <a:rPr lang="en-US" dirty="0" smtClean="0"/>
              <a:t>[</a:t>
            </a:r>
            <a:r>
              <a:rPr lang="ru-RU" dirty="0" smtClean="0"/>
              <a:t>Й</a:t>
            </a:r>
            <a:r>
              <a:rPr lang="en-US" dirty="0" smtClean="0"/>
              <a:t>]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2" descr="Картинки по запросу ребёнок занимается с логопед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8024" y="3356992"/>
            <a:ext cx="4032448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428868"/>
            <a:ext cx="8286776" cy="36972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tx2">
                    <a:lumMod val="25000"/>
                  </a:schemeClr>
                </a:solidFill>
              </a:rPr>
              <a:t>Спасибо за внимание!</a:t>
            </a:r>
            <a:endParaRPr lang="ru-RU" sz="5400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5820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00B0F0"/>
                </a:solidFill>
                <a:latin typeface="+mn-lt"/>
                <a:ea typeface="Batang" panose="02030600000101010101" pitchFamily="18" charset="-127"/>
                <a:cs typeface="Times New Roman" panose="02020603050405020304" pitchFamily="18" charset="0"/>
              </a:rPr>
              <a:t>Словарь </a:t>
            </a:r>
            <a:r>
              <a:rPr lang="ru-RU" b="1" i="1" dirty="0" smtClean="0">
                <a:solidFill>
                  <a:srgbClr val="00B0F0"/>
                </a:solidFill>
                <a:latin typeface="+mn-lt"/>
                <a:ea typeface="Batang" panose="02030600000101010101" pitchFamily="18" charset="-127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00B0F0"/>
                </a:solidFill>
                <a:latin typeface="+mn-lt"/>
                <a:ea typeface="Batang" panose="02030600000101010101" pitchFamily="18" charset="-127"/>
                <a:cs typeface="Times New Roman" panose="02020603050405020304" pitchFamily="18" charset="0"/>
              </a:rPr>
            </a:br>
            <a:r>
              <a:rPr lang="ru-RU" i="1" dirty="0" smtClean="0">
                <a:latin typeface="+mn-lt"/>
                <a:ea typeface="Batang" panose="02030600000101010101" pitchFamily="18" charset="-127"/>
                <a:cs typeface="Times New Roman" panose="02020603050405020304" pitchFamily="18" charset="0"/>
              </a:rPr>
              <a:t>составляет </a:t>
            </a:r>
            <a:r>
              <a:rPr lang="ru-RU" i="1" dirty="0">
                <a:latin typeface="+mn-lt"/>
                <a:ea typeface="Batang" panose="02030600000101010101" pitchFamily="18" charset="-127"/>
                <a:cs typeface="Times New Roman" panose="02020603050405020304" pitchFamily="18" charset="0"/>
              </a:rPr>
              <a:t>около 1000 </a:t>
            </a:r>
            <a:r>
              <a:rPr lang="ru-RU" i="1" dirty="0" smtClean="0">
                <a:latin typeface="+mn-lt"/>
                <a:ea typeface="Batang" panose="02030600000101010101" pitchFamily="18" charset="-127"/>
                <a:cs typeface="Times New Roman" panose="02020603050405020304" pitchFamily="18" charset="0"/>
              </a:rPr>
              <a:t>слов</a:t>
            </a:r>
            <a:r>
              <a:rPr lang="ru-RU" dirty="0" smtClean="0"/>
              <a:t>   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7467600" cy="4569371"/>
          </a:xfrm>
        </p:spPr>
        <p:txBody>
          <a:bodyPr/>
          <a:lstStyle/>
          <a:p>
            <a:r>
              <a:rPr lang="ru-RU" dirty="0" smtClean="0"/>
              <a:t> Быстрое увеличение словарного запаса.  Упрощённое произношение слов – укорачивание или называние слога, чаще ударного</a:t>
            </a:r>
          </a:p>
          <a:p>
            <a:r>
              <a:rPr lang="ru-RU" dirty="0" smtClean="0"/>
              <a:t>(«ко», «</a:t>
            </a:r>
            <a:r>
              <a:rPr lang="ru-RU" dirty="0" err="1" smtClean="0"/>
              <a:t>моко</a:t>
            </a:r>
            <a:r>
              <a:rPr lang="ru-RU" dirty="0" smtClean="0"/>
              <a:t>» – молоко; </a:t>
            </a:r>
          </a:p>
          <a:p>
            <a:r>
              <a:rPr lang="ru-RU" dirty="0" smtClean="0"/>
              <a:t>«кой» – открой).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8680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429000"/>
            <a:ext cx="3744416" cy="2918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58204" cy="5911873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B0F0"/>
                </a:solidFill>
              </a:rPr>
              <a:t>Связная речь </a:t>
            </a:r>
            <a:r>
              <a:rPr lang="ru-RU" sz="2800" dirty="0" smtClean="0"/>
              <a:t>(односложные предложение, предложения из нескольких слов)</a:t>
            </a:r>
          </a:p>
          <a:p>
            <a:pPr>
              <a:buNone/>
            </a:pPr>
            <a:r>
              <a:rPr lang="ru-RU" sz="2800" u="sng" dirty="0" smtClean="0"/>
              <a:t>Ошибки: </a:t>
            </a:r>
            <a:r>
              <a:rPr lang="ru-RU" sz="2800" dirty="0" smtClean="0"/>
              <a:t>«Куда папа посола?» — «Куда папа пошел?», «Вот </a:t>
            </a:r>
            <a:r>
              <a:rPr lang="ru-RU" sz="2800" dirty="0" err="1" smtClean="0"/>
              <a:t>лубасек</a:t>
            </a:r>
            <a:r>
              <a:rPr lang="ru-RU" sz="2800" dirty="0" smtClean="0"/>
              <a:t>» — «Вот рубашка», «</a:t>
            </a:r>
            <a:r>
              <a:rPr lang="ru-RU" sz="2800" dirty="0" err="1" smtClean="0"/>
              <a:t>Миса</a:t>
            </a:r>
            <a:r>
              <a:rPr lang="ru-RU" sz="2800" dirty="0" smtClean="0"/>
              <a:t> сидит </a:t>
            </a:r>
            <a:r>
              <a:rPr lang="ru-RU" sz="2800" dirty="0" err="1" smtClean="0"/>
              <a:t>кусит</a:t>
            </a:r>
            <a:r>
              <a:rPr lang="ru-RU" sz="2800" dirty="0" smtClean="0"/>
              <a:t>» — «Миша сидит и кушает»</a:t>
            </a:r>
            <a:endParaRPr lang="ru-RU" sz="2800" u="sng" dirty="0"/>
          </a:p>
        </p:txBody>
      </p:sp>
      <p:pic>
        <p:nvPicPr>
          <p:cNvPr id="27650" name="Picture 2" descr="Картинки по запросу ребёнок занимается складывает слоги кубики зайце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760" y="3143248"/>
            <a:ext cx="5017720" cy="34289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215370" cy="27146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i="1" dirty="0" smtClean="0"/>
              <a:t>Основная задача для детей этого возраста </a:t>
            </a:r>
            <a:r>
              <a:rPr lang="ru-RU" sz="3600" b="1" dirty="0" smtClean="0"/>
              <a:t>– развивать артикуляционный аппарат и привлекать внимание </a:t>
            </a:r>
          </a:p>
          <a:p>
            <a:pPr>
              <a:buNone/>
            </a:pPr>
            <a:r>
              <a:rPr lang="ru-RU" sz="3600" b="1" dirty="0" smtClean="0"/>
              <a:t>   к звучащему слову.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25602" name="Picture 2" descr="Картинки по запросу ребёнок занимается с логопедом интересные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357562"/>
            <a:ext cx="4071966" cy="3214710"/>
          </a:xfrm>
          <a:prstGeom prst="rect">
            <a:avLst/>
          </a:prstGeom>
          <a:noFill/>
        </p:spPr>
      </p:pic>
      <p:pic>
        <p:nvPicPr>
          <p:cNvPr id="25604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357562"/>
            <a:ext cx="4000528" cy="321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29642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ru-RU" i="1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i="1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Характеристика речи  детей</a:t>
            </a:r>
            <a:br>
              <a:rPr lang="ru-RU" i="1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i="1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второй младшей группы</a:t>
            </a:r>
            <a:br>
              <a:rPr lang="ru-RU" i="1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ru-RU" i="1" u="sng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Picture 2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643314"/>
            <a:ext cx="4786346" cy="321468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004" y="1484784"/>
            <a:ext cx="883727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00B0F0"/>
                </a:solidFill>
              </a:rPr>
              <a:t>Звукопроизношение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 правильно произносит свистящие, шипящие  заменяет доступными звуками(«</a:t>
            </a:r>
            <a:r>
              <a:rPr lang="ru-RU" sz="3200" dirty="0" err="1" smtClean="0"/>
              <a:t>зюк</a:t>
            </a:r>
            <a:r>
              <a:rPr lang="ru-RU" sz="3200" dirty="0" smtClean="0"/>
              <a:t>» - жук,  «</a:t>
            </a:r>
            <a:r>
              <a:rPr lang="ru-RU" sz="3200" dirty="0" err="1" smtClean="0"/>
              <a:t>тветок</a:t>
            </a:r>
            <a:r>
              <a:rPr lang="ru-RU" sz="3200" dirty="0" smtClean="0"/>
              <a:t>» - цветок, «сапка» или  </a:t>
            </a:r>
          </a:p>
          <a:p>
            <a:r>
              <a:rPr lang="ru-RU" sz="3200" dirty="0" smtClean="0"/>
              <a:t>«</a:t>
            </a:r>
            <a:r>
              <a:rPr lang="ru-RU" sz="3200" dirty="0" err="1" smtClean="0"/>
              <a:t>фапка</a:t>
            </a:r>
            <a:r>
              <a:rPr lang="ru-RU" sz="3200" dirty="0" smtClean="0"/>
              <a:t>» - шапка, </a:t>
            </a:r>
            <a:endParaRPr lang="ru-RU" sz="3200" dirty="0"/>
          </a:p>
          <a:p>
            <a:r>
              <a:rPr lang="ru-RU" sz="3200" dirty="0" smtClean="0"/>
              <a:t>«</a:t>
            </a:r>
            <a:r>
              <a:rPr lang="ru-RU" sz="3200" i="1" dirty="0" err="1" smtClean="0"/>
              <a:t>лямпа</a:t>
            </a:r>
            <a:r>
              <a:rPr lang="ru-RU" sz="3200" i="1" dirty="0" smtClean="0"/>
              <a:t>» или </a:t>
            </a:r>
          </a:p>
          <a:p>
            <a:r>
              <a:rPr lang="ru-RU" sz="3200" i="1" dirty="0" smtClean="0"/>
              <a:t>«</a:t>
            </a:r>
            <a:r>
              <a:rPr lang="ru-RU" sz="3200" i="1" dirty="0" err="1" smtClean="0"/>
              <a:t>ямпа</a:t>
            </a:r>
            <a:r>
              <a:rPr lang="ru-RU" sz="3200" i="1" dirty="0" smtClean="0"/>
              <a:t>»</a:t>
            </a:r>
          </a:p>
          <a:p>
            <a:r>
              <a:rPr lang="ru-RU" sz="3200" i="1" dirty="0" smtClean="0"/>
              <a:t> – лампа). 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B0F0"/>
                </a:solidFill>
                <a:latin typeface="+mn-lt"/>
              </a:rPr>
              <a:t>Словарь</a:t>
            </a:r>
            <a:r>
              <a:rPr lang="ru-RU" b="1" i="1" dirty="0">
                <a:latin typeface="+mn-lt"/>
              </a:rPr>
              <a:t> </a:t>
            </a:r>
            <a:r>
              <a:rPr lang="ru-RU" dirty="0"/>
              <a:t>(словарный запас - около </a:t>
            </a:r>
            <a:r>
              <a:rPr lang="ru-RU" dirty="0" smtClean="0"/>
              <a:t>1900-2000  слов)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12776"/>
            <a:ext cx="7632848" cy="4525963"/>
          </a:xfrm>
        </p:spPr>
        <p:txBody>
          <a:bodyPr/>
          <a:lstStyle/>
          <a:p>
            <a:pPr marL="36576" indent="0">
              <a:buNone/>
            </a:pPr>
            <a:r>
              <a:rPr lang="ru-RU" dirty="0" smtClean="0">
                <a:cs typeface="Times New Roman" panose="02020603050405020304" pitchFamily="18" charset="0"/>
              </a:rPr>
              <a:t>Кроме существительных и глаголов всё чаще встречаются местоимения, наречия, появляются числительные, прилагательные.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Дети используют </a:t>
            </a:r>
            <a:r>
              <a:rPr lang="ru-RU" dirty="0" smtClean="0"/>
              <a:t>грамматические формы  числа существительных, изменяют форму глагола.</a:t>
            </a:r>
          </a:p>
          <a:p>
            <a:r>
              <a:rPr lang="ru-RU" dirty="0" smtClean="0"/>
              <a:t>Появляется «словотворчество».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715304" cy="151128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ru-RU" i="1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i="1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Характеристика речи детей средней группы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215370" cy="4525963"/>
          </a:xfrm>
        </p:spPr>
        <p:txBody>
          <a:bodyPr>
            <a:normAutofit lnSpcReduction="10000"/>
          </a:bodyPr>
          <a:lstStyle/>
          <a:p>
            <a:r>
              <a:rPr lang="ru-RU" sz="4000" i="1" dirty="0" smtClean="0">
                <a:solidFill>
                  <a:srgbClr val="00B0F0"/>
                </a:solidFill>
              </a:rPr>
              <a:t>Звукопроизношение</a:t>
            </a:r>
            <a:r>
              <a:rPr lang="ru-RU" sz="4000" i="1" dirty="0" smtClean="0"/>
              <a:t> </a:t>
            </a:r>
            <a:endParaRPr lang="ru-RU" sz="4000" i="1" dirty="0"/>
          </a:p>
          <a:p>
            <a:r>
              <a:rPr lang="ru-RU" sz="3200" dirty="0" smtClean="0"/>
              <a:t>Дети овладевают произношением шипящих звуков, многие начинают произносить сонорные, но не всегда умеют правильно употреблять их в речи. Произношение звуков неустойчиво. Часты затруднения в словах, где смешиваемые звуки встречаются одновременно</a:t>
            </a:r>
            <a:r>
              <a:rPr lang="ru-RU" sz="3200" dirty="0"/>
              <a:t>.</a:t>
            </a:r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B0F0"/>
                </a:solidFill>
                <a:latin typeface="+mn-lt"/>
              </a:rPr>
              <a:t>Словарь</a:t>
            </a:r>
            <a:r>
              <a:rPr lang="ru-RU" i="1" dirty="0" smtClean="0">
                <a:latin typeface="+mn-lt"/>
              </a:rPr>
              <a:t> </a:t>
            </a:r>
            <a:r>
              <a:rPr lang="ru-RU" dirty="0" smtClean="0"/>
              <a:t>насчитывает около 3000 слов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19256" cy="485740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3200" dirty="0" smtClean="0"/>
              <a:t>Проявляется </a:t>
            </a:r>
            <a:r>
              <a:rPr lang="ru-RU" sz="3200" dirty="0"/>
              <a:t>интерес к звуковому оформлению слова, дети </a:t>
            </a:r>
            <a:r>
              <a:rPr lang="ru-RU" sz="3200" dirty="0" smtClean="0"/>
              <a:t>начинают подбирать созвучные пары слов.</a:t>
            </a:r>
          </a:p>
          <a:p>
            <a:r>
              <a:rPr lang="ru-RU" sz="4000" i="1" dirty="0" smtClean="0">
                <a:solidFill>
                  <a:srgbClr val="00B0F0"/>
                </a:solidFill>
              </a:rPr>
              <a:t>Связная речь</a:t>
            </a:r>
          </a:p>
          <a:p>
            <a:pPr lvl="6"/>
            <a:r>
              <a:rPr lang="ru-RU" sz="3200" dirty="0" smtClean="0"/>
              <a:t>Ребёнок строит ответы из 2-3 –х и более фраз, включая сложносочинённые и сложноподчинённые предложения.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3874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847</TotalTime>
  <Words>579</Words>
  <Application>Microsoft Office PowerPoint</Application>
  <PresentationFormat>Экран (4:3)</PresentationFormat>
  <Paragraphs>93</Paragraphs>
  <Slides>20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Aharoni</vt:lpstr>
      <vt:lpstr>Arial</vt:lpstr>
      <vt:lpstr>Batang</vt:lpstr>
      <vt:lpstr>Calibri</vt:lpstr>
      <vt:lpstr>Franklin Gothic Book</vt:lpstr>
      <vt:lpstr>Times New Roman</vt:lpstr>
      <vt:lpstr>Wingdings 2</vt:lpstr>
      <vt:lpstr>Техническая</vt:lpstr>
      <vt:lpstr>Возрастные нормы   речевого развития </vt:lpstr>
      <vt:lpstr>Характеристика речи детей  первой младшей группы</vt:lpstr>
      <vt:lpstr>Словарь  составляет около 1000 слов   </vt:lpstr>
      <vt:lpstr>Презентация PowerPoint</vt:lpstr>
      <vt:lpstr>Презентация PowerPoint</vt:lpstr>
      <vt:lpstr> Характеристика речи  детей второй младшей группы </vt:lpstr>
      <vt:lpstr>Словарь (словарный запас - около 1900-2000  слов)</vt:lpstr>
      <vt:lpstr> Характеристика речи детей средней группы </vt:lpstr>
      <vt:lpstr>Словарь насчитывает около 3000 слов</vt:lpstr>
      <vt:lpstr> В норме пятилетние дети должны научиться чётко произносить все звуки в составе слов и предложений. </vt:lpstr>
      <vt:lpstr>Характеристика речи детей старшей группы </vt:lpstr>
      <vt:lpstr>Связная речь</vt:lpstr>
      <vt:lpstr>   Звукопроизношение  вполне нормализовалось, идет работа по  улучшению  дикции, т.е умения  правильно  пользоваться  звуками в потоке  речи.</vt:lpstr>
      <vt:lpstr>Словарь  достаточно велик. </vt:lpstr>
      <vt:lpstr>Презентация PowerPoint</vt:lpstr>
      <vt:lpstr>Презентация PowerPoint</vt:lpstr>
      <vt:lpstr>Презентация PowerPoint</vt:lpstr>
      <vt:lpstr> ФНР  (фонетическое недоразвитие речи)</vt:lpstr>
      <vt:lpstr>ОНР    (общее недоразвитие речи)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Возрастные нормы   речевого развития</dc:title>
  <dc:creator>1</dc:creator>
  <cp:lastModifiedBy>Пользователь Windows</cp:lastModifiedBy>
  <cp:revision>97</cp:revision>
  <dcterms:created xsi:type="dcterms:W3CDTF">2018-03-12T09:45:51Z</dcterms:created>
  <dcterms:modified xsi:type="dcterms:W3CDTF">2019-04-22T18:17:48Z</dcterms:modified>
</cp:coreProperties>
</file>