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6" r:id="rId1"/>
    <p:sldMasterId id="2147483941" r:id="rId2"/>
    <p:sldMasterId id="2147483972" r:id="rId3"/>
  </p:sldMasterIdLst>
  <p:sldIdLst>
    <p:sldId id="256" r:id="rId4"/>
    <p:sldId id="283" r:id="rId5"/>
    <p:sldId id="261" r:id="rId6"/>
    <p:sldId id="264" r:id="rId7"/>
    <p:sldId id="257" r:id="rId8"/>
    <p:sldId id="258" r:id="rId9"/>
    <p:sldId id="259" r:id="rId10"/>
    <p:sldId id="260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2" r:id="rId19"/>
    <p:sldId id="275" r:id="rId20"/>
    <p:sldId id="266" r:id="rId21"/>
    <p:sldId id="282" r:id="rId2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8" d="100"/>
          <a:sy n="108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3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6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50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28617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08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78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58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58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8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0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8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20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64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9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7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35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3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1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5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74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7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3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8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2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76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98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91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5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2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05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66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02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96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064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20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57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8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16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38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6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50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889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6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4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9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C3EA8E4-D87B-4331-B763-F96A883E1875}" type="slidenum">
              <a:rPr lang="ru-RU" smtClean="0">
                <a:solidFill>
                  <a:srgbClr val="000000"/>
                </a:solidFill>
                <a:latin typeface="Georgia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3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46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813BE62B-2824-4F3D-968D-ED1B75E3D8AF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104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3955" r:id="rId14"/>
    <p:sldLayoutId id="2147483956" r:id="rId15"/>
    <p:sldLayoutId id="2147483957" r:id="rId16"/>
    <p:sldLayoutId id="2147483958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mtClean="0">
                <a:solidFill>
                  <a:srgbClr val="FFFFFF"/>
                </a:solidFill>
                <a:latin typeface="Georgia"/>
              </a:rPr>
              <a:t>5.4.17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58035C1A-A9AC-4DAC-A788-176F8D8F48E4}" type="slidenum">
              <a:rPr lang="ru-RU" smtClean="0">
                <a:solidFill>
                  <a:srgbClr val="FFFFFF"/>
                </a:solidFill>
                <a:latin typeface="Georgia"/>
              </a:rPr>
              <a:pPr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860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  <p:sldLayoutId id="2147483990" r:id="rId18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457200" y="631066"/>
            <a:ext cx="8457840" cy="1639592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инновационных технологий в работе педагога</a:t>
            </a:r>
            <a:endParaRPr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457200" y="4559122"/>
            <a:ext cx="4952520" cy="1584102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jobs.abrikos.us/wp-content/uploads/sites/10/2017/03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68" y="2726381"/>
            <a:ext cx="5804703" cy="3872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467640" y="360609"/>
            <a:ext cx="8457840" cy="1433022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игр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-игровой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TextShape 2"/>
          <p:cNvSpPr txBox="1"/>
          <p:nvPr/>
        </p:nvSpPr>
        <p:spPr>
          <a:xfrm>
            <a:off x="457200" y="4077000"/>
            <a:ext cx="8002800" cy="2016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endParaRPr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131" y="2127738"/>
            <a:ext cx="6778869" cy="41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457200" y="244700"/>
            <a:ext cx="8229240" cy="927278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рабочего настроя</a:t>
            </a:r>
            <a:endParaRPr sz="36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457200" y="1171978"/>
            <a:ext cx="8229240" cy="3322749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800" b="1" dirty="0">
                <a:solidFill>
                  <a:srgbClr val="FFFFFF"/>
                </a:solidFill>
                <a:latin typeface="Georgia"/>
              </a:rPr>
              <a:t>  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пробудить интерес детей друг к другу, поставить участников игры в какие-то зависимости друг от друга. В процессе таких игр детям легче будет преодолеть страх, враждебную настороженность, решить скандальный спор и </a:t>
            </a: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нежелание </a:t>
            </a:r>
          </a:p>
          <a:p>
            <a:pPr algn="just">
              <a:lnSpc>
                <a:spcPct val="100000"/>
              </a:lnSpc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</a:t>
            </a: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решать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поставленные</a:t>
            </a:r>
          </a:p>
          <a:p>
            <a:pPr algn="just">
              <a:lnSpc>
                <a:spcPct val="100000"/>
              </a:lnSpc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kind-land.ru/upload/img/2013/image/detskij-sad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820" y="3922158"/>
            <a:ext cx="4410654" cy="29358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457200" y="270456"/>
            <a:ext cx="8229240" cy="1532586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</a:t>
            </a:r>
            <a:r>
              <a:rPr lang="ru-RU" sz="3600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-игрового </a:t>
            </a:r>
            <a:endParaRPr lang="ru-RU" sz="3600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6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приобщения </a:t>
            </a: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делу</a:t>
            </a:r>
            <a:endParaRPr sz="36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457200" y="1906072"/>
            <a:ext cx="8229240" cy="2485623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800" b="1" dirty="0">
                <a:solidFill>
                  <a:srgbClr val="FFFFFF"/>
                </a:solidFill>
                <a:latin typeface="Georgia"/>
              </a:rPr>
              <a:t>  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развивать познавательную мотивацию, умение сотрудничать, принимать решение самостоятельно; формировать стремление достижения успеха; повышать </a:t>
            </a:r>
            <a:endParaRPr lang="ru-RU" sz="3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себе</a:t>
            </a:r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100500igr.ru/image/cache/data/Banners/Educational-Games-For-Kids-980x4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562" y="4413105"/>
            <a:ext cx="4879438" cy="2444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302654" y="408904"/>
            <a:ext cx="8229240" cy="1123682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Игры-разминки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endParaRPr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" name="TextShape 2"/>
          <p:cNvSpPr txBox="1"/>
          <p:nvPr/>
        </p:nvSpPr>
        <p:spPr>
          <a:xfrm>
            <a:off x="457200" y="1197736"/>
            <a:ext cx="8229240" cy="1796506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800" b="1" dirty="0">
                <a:solidFill>
                  <a:srgbClr val="FFFFFF"/>
                </a:solidFill>
                <a:latin typeface="Georgia"/>
              </a:rPr>
              <a:t>  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снять напряжение у ребенка; поднять настроение, дать возможность размяться, развивать координацию движений</a:t>
            </a:r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http://mzdom.com/assets/images/2015/03/detskiye-mity-01-1506231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504" y="3197222"/>
            <a:ext cx="5881441" cy="3358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57200" y="131885"/>
            <a:ext cx="8229240" cy="1195753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творческого самоутверждения</a:t>
            </a:r>
            <a:endParaRPr sz="28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457200" y="1195754"/>
            <a:ext cx="8229240" cy="2271129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800" b="1" dirty="0">
                <a:solidFill>
                  <a:srgbClr val="FFFFFF"/>
                </a:solidFill>
                <a:latin typeface="Georgia"/>
              </a:rPr>
              <a:t>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развивать умение выражать свои чувства и способности, используя разные средства: пластику, мимику, жесты; умение владеть своим телом. Учить понимать внутренний мир окружающих людей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insight-psy.ru/images/istock_000021682412x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969" y="3466883"/>
            <a:ext cx="4356167" cy="3057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412124"/>
            <a:ext cx="8229240" cy="785611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вольные</a:t>
            </a:r>
            <a:endParaRPr sz="28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457200" y="1197735"/>
            <a:ext cx="8229240" cy="2601533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FFFFFF"/>
                </a:solidFill>
                <a:latin typeface="Georgia"/>
              </a:rPr>
              <a:t>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развивать интерес к подвижным народным играм, хороводам; способствовать развитию внимания, воображения, активности, уверенности в себе. Формировать чувство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группового </a:t>
            </a:r>
          </a:p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единства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alzov.ru/img/blog/11-fotosessiya/04-ilya/009_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437792"/>
            <a:ext cx="4551919" cy="3330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457200" y="283336"/>
            <a:ext cx="8229240" cy="991672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ru-RU" sz="3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endParaRPr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354168" y="1390918"/>
            <a:ext cx="8519375" cy="4609932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D:\Марина\РАБОТА\Фотографии мероприятий\мы играем\image (10)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623">
            <a:off x="2764903" y="3518503"/>
            <a:ext cx="2287617" cy="3046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Марина\РАБОТА\Фотографии мероприятий\Чтение худ литературы\image (2)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749">
            <a:off x="4776246" y="2376503"/>
            <a:ext cx="2189271" cy="3110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167" y="280779"/>
            <a:ext cx="84293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терапия средой, особой сказочной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обстановкой.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процесс переноса сказочного смысла в реальность, образование связи между сказочными событиями и поведением в реальной жизни. Метод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развитию навыка налаживания дружеских отношений со сверстниками, коррекции поведения детей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5" name="Picture 5" descr="D:\Марина\РАБОТА\Фотографии мероприятий\Открытое занятие КАК у нашего кота\IMG_4333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415" y="4281854"/>
            <a:ext cx="3176128" cy="2331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Марина\РАБОТА\Фотографии мероприятий\занятие\P1040464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6974">
            <a:off x="568267" y="2526110"/>
            <a:ext cx="3301231" cy="2339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/>
          </a:p>
        </p:txBody>
      </p:sp>
      <p:sp>
        <p:nvSpPr>
          <p:cNvPr id="209" name="TextShape 2"/>
          <p:cNvSpPr txBox="1"/>
          <p:nvPr/>
        </p:nvSpPr>
        <p:spPr>
          <a:xfrm>
            <a:off x="457200" y="360608"/>
            <a:ext cx="8229240" cy="5512158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D:\Марина\РАБОТА\Фотографии мероприятий\рисование солью\image (9)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1131">
            <a:off x="1271475" y="2491415"/>
            <a:ext cx="3382522" cy="2031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199" y="218603"/>
            <a:ext cx="848457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Арт-терапия. 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арт-терапии – самовыражение, самопознание, расширение личного опыта, гармонизация личности. Арт-терапия помогает развивать у ребенка творческое и образное мышление, речь, мелкую моторику рук, помогает снять эмоциональное напряжение</a:t>
            </a:r>
          </a:p>
        </p:txBody>
      </p:sp>
      <p:pic>
        <p:nvPicPr>
          <p:cNvPr id="6149" name="Picture 5" descr="D:\Марина\РАБОТА\Фотографии мероприятий\кружок\image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63" y="4545164"/>
            <a:ext cx="3857227" cy="2109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1\Desktop\image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7662">
            <a:off x="6053296" y="2325556"/>
            <a:ext cx="2592094" cy="2653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:\Марина\РАБОТА\Фотографии мероприятий\пейзаж из осенних листьев\image (1)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23" y="4353949"/>
            <a:ext cx="3667917" cy="2300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-515155" y="5417031"/>
            <a:ext cx="4773602" cy="580695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pic>
        <p:nvPicPr>
          <p:cNvPr id="1026" name="Picture 2" descr="https://weekend.rambler.ru/imgs/2016/10/08/13/202273/b799ab580d594430112e19cd07e321c995facf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338" y="3332285"/>
            <a:ext cx="5117122" cy="314764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89" name="TextShape 2"/>
          <p:cNvSpPr txBox="1"/>
          <p:nvPr/>
        </p:nvSpPr>
        <p:spPr>
          <a:xfrm>
            <a:off x="302529" y="352592"/>
            <a:ext cx="8762340" cy="17521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9615" y="352592"/>
            <a:ext cx="845819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 в работе инновационных образовательных технологий позволяет повысить уровень физического, интеллектуального и эмоционально – личностного развития детей, адаптировать их в обществе, воспитать у них привычку к здоровому образу жизни.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1\Desktop\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338" y="1793631"/>
            <a:ext cx="6497516" cy="415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bolshoyvopros.ru/files/users/images/0d/da/0dda194d94a5efdfca92e1f763e6f53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096" y="1068946"/>
            <a:ext cx="3528811" cy="5009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5003" y="534230"/>
            <a:ext cx="49841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«Можно много видеть, читать, 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кое-что вообразить, 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чтобы сделать – 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уметь, а умение дается 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изучением техники»</a:t>
            </a:r>
            <a:b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М. Горький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281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/>
          </a:p>
        </p:txBody>
      </p:sp>
      <p:sp>
        <p:nvSpPr>
          <p:cNvPr id="179" name="TextShape 2"/>
          <p:cNvSpPr txBox="1"/>
          <p:nvPr/>
        </p:nvSpPr>
        <p:spPr>
          <a:xfrm>
            <a:off x="457200" y="553792"/>
            <a:ext cx="8229240" cy="5409126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совокупность приемов, применяемых в каком-либо деле, мастерстве, искусстве (толковый словарь) </a:t>
            </a: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-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совокупность психолого-педагогических установок, определяющих специальный набор и компоновку форм, методов, способов, приемов обучения, воспитательных средств; она есть организационно - методический инструментарий педагогического процесса </a:t>
            </a:r>
          </a:p>
          <a:p>
            <a:pPr>
              <a:lnSpc>
                <a:spcPct val="100000"/>
              </a:lnSpc>
            </a:pPr>
            <a:r>
              <a:rPr lang="ru-RU" sz="3600" dirty="0" smtClean="0">
                <a:solidFill>
                  <a:srgbClr val="FFFFFF"/>
                </a:solidFill>
                <a:latin typeface="Georgia"/>
              </a:rPr>
              <a:t> </a:t>
            </a:r>
            <a:endParaRPr lang="ru-RU" sz="3600" dirty="0" smtClean="0"/>
          </a:p>
          <a:p>
            <a:pPr>
              <a:lnSpc>
                <a:spcPct val="100000"/>
              </a:lnSpc>
            </a:pPr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483137" y="283336"/>
            <a:ext cx="8229240" cy="9144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основных инновационных </a:t>
            </a:r>
            <a:r>
              <a:rPr lang="ru-RU" sz="36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технологий:</a:t>
            </a:r>
            <a:endParaRPr sz="36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TextShape 2"/>
          <p:cNvSpPr txBox="1"/>
          <p:nvPr/>
        </p:nvSpPr>
        <p:spPr>
          <a:xfrm>
            <a:off x="231820" y="1326524"/>
            <a:ext cx="8912179" cy="5247437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 технологии 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Диалоговые технологии 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технологии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обучения в сотрудничестве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 </a:t>
            </a: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технология </a:t>
            </a:r>
          </a:p>
          <a:p>
            <a:pPr>
              <a:lnSpc>
                <a:spcPct val="100000"/>
              </a:lnSpc>
              <a:buFont typeface="Georgia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Проблемно-развивающие технологии </a:t>
            </a:r>
          </a:p>
          <a:p>
            <a:pPr>
              <a:lnSpc>
                <a:spcPct val="100000"/>
              </a:lnSpc>
            </a:pPr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2125014" y="257578"/>
            <a:ext cx="4533363" cy="9144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endParaRPr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5353560" y="2010600"/>
            <a:ext cx="3382920" cy="4617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pic>
        <p:nvPicPr>
          <p:cNvPr id="1026" name="Picture 2" descr="D:\Марина\РАБОТА\Фотографии мероприятий\Прогулка\4444e -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27" y="2812122"/>
            <a:ext cx="2818955" cy="3911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Марина\РАБОТА\Фотографии мероприятий\Физ. воспитание\image (4)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9" y="2734455"/>
            <a:ext cx="2971799" cy="3786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Марина\РАБОТА\Фотографии мероприятий\Прогулка\DSCN1141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897">
            <a:off x="2811968" y="1377165"/>
            <a:ext cx="3619256" cy="2567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968" y="248832"/>
            <a:ext cx="79394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.Здоровьесберегающие технологии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на укрепление здоровья ребёнка,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 ему навыков здорового образа жизни.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1" name="Picture 7" descr="D:\Марина\РАБОТА\Фотографии мероприятий\КГН\image (15)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0034">
            <a:off x="3186415" y="3851031"/>
            <a:ext cx="321945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467640" y="692639"/>
            <a:ext cx="7955391" cy="1290707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dirty="0"/>
          </a:p>
        </p:txBody>
      </p:sp>
      <p:sp>
        <p:nvSpPr>
          <p:cNvPr id="169" name="TextShape 2"/>
          <p:cNvSpPr txBox="1"/>
          <p:nvPr/>
        </p:nvSpPr>
        <p:spPr>
          <a:xfrm>
            <a:off x="467640" y="218942"/>
            <a:ext cx="8161205" cy="1764404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1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162" y="1682302"/>
            <a:ext cx="2876733" cy="27695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Безымян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5454">
            <a:off x="2991034" y="4441615"/>
            <a:ext cx="3575538" cy="2394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\Desktop\Безымянн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0621">
            <a:off x="5701992" y="4051601"/>
            <a:ext cx="3238654" cy="2092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Марина\РАБОТА\НОВЫЕ ГРАМОТЫ\Соцальная сеть образования\svidetelstvo-3262190-083829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5379">
            <a:off x="541120" y="2006274"/>
            <a:ext cx="2149693" cy="2739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640" y="381598"/>
            <a:ext cx="84125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коммуникативные технологии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обогатить и качественно обновить  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 повысить его эффективность.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C:\Users\1\Desktop\Безымянный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9" y="4451879"/>
            <a:ext cx="3051242" cy="2274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Марина\РАБОТА\Фотографии мероприятий\Наша армия Оригами пилотка\занятия по программе 024 - копия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801" y="2197480"/>
            <a:ext cx="3291278" cy="2357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539640" y="1143000"/>
            <a:ext cx="8146800" cy="53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/>
          </a:p>
        </p:txBody>
      </p:sp>
      <p:sp>
        <p:nvSpPr>
          <p:cNvPr id="173" name="TextShape 2"/>
          <p:cNvSpPr txBox="1"/>
          <p:nvPr/>
        </p:nvSpPr>
        <p:spPr>
          <a:xfrm>
            <a:off x="467640" y="620640"/>
            <a:ext cx="8218800" cy="4824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/>
            <a:endParaRPr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640" y="290271"/>
            <a:ext cx="8456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 технологии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условия для развития индивидуальности, ребёнка, комфортных, безопасных условий на основе уважения к личности ребёнка.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Марина\РАБОТА\Фотографии мероприятий\коллективная аппликация улица нашего города\image (2)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3162">
            <a:off x="158199" y="2140220"/>
            <a:ext cx="4267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арина\РАБОТА\Фотографии мероприятий\Конкурс стихов 9 мая 2017\image (3)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33" y="2006870"/>
            <a:ext cx="4267200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Марина\РАБОТА\Фотографии мероприятий\Игры с конструктором\image (11)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799" y="3868615"/>
            <a:ext cx="3495958" cy="2901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611640" y="360608"/>
            <a:ext cx="8074800" cy="2228046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F4E7ED"/>
                </a:solidFill>
                <a:latin typeface="Trebuchet MS"/>
              </a:rPr>
              <a:t>
</a:t>
            </a:r>
            <a:endParaRPr dirty="0"/>
          </a:p>
        </p:txBody>
      </p:sp>
      <p:sp>
        <p:nvSpPr>
          <p:cNvPr id="176" name="TextShape 2"/>
          <p:cNvSpPr txBox="1"/>
          <p:nvPr/>
        </p:nvSpPr>
        <p:spPr>
          <a:xfrm>
            <a:off x="467640" y="4221000"/>
            <a:ext cx="8218800" cy="108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FFFFFF"/>
                </a:solidFill>
                <a:latin typeface="Georgia"/>
              </a:rPr>
              <a:t>                                                                                                          </a:t>
            </a:r>
            <a:endParaRPr/>
          </a:p>
        </p:txBody>
      </p:sp>
      <p:pic>
        <p:nvPicPr>
          <p:cNvPr id="4098" name="Picture 2" descr="D:\Марина\РАБОТА\Фотографии мероприятий\мы играем\image (3)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94086">
            <a:off x="169984" y="2369983"/>
            <a:ext cx="4267200" cy="3019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Марина\РАБОТА\Фотографии мероприятий\мы играем\image (6)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890" y="2131454"/>
            <a:ext cx="4038600" cy="278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640" y="272684"/>
            <a:ext cx="85005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педагогического процесса в форме различных педагогических игр. Это понятие отличается от игр тем, что они имеют четко поставленную цель и соответствующий ей педагогический результат. </a:t>
            </a:r>
          </a:p>
        </p:txBody>
      </p:sp>
      <p:pic>
        <p:nvPicPr>
          <p:cNvPr id="4101" name="Picture 5" descr="C:\Users\1\Desktop\slide_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5501">
            <a:off x="169986" y="4487057"/>
            <a:ext cx="2749062" cy="2012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K:\игра\image (18)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556" y="4912754"/>
            <a:ext cx="3093584" cy="1909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1\Desktop\Chto-izmenilo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0516">
            <a:off x="5542576" y="4903978"/>
            <a:ext cx="3413125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457200" y="347729"/>
            <a:ext cx="8229240" cy="3670479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-игровая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технология, основанная на взаимодействии детей в малых группах, смене лидера, интеграции видов деятельности (социализация, коммуникация, продуктивная, поисковая), а также взаимодействии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между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irmam.pro/userfiles/images/eto_interesno/davay_druzh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452" y="3103685"/>
            <a:ext cx="4952988" cy="3490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ppt/theme/theme3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384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HDOfficeLightV0</vt:lpstr>
      <vt:lpstr>1_Контур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kirill</dc:creator>
  <cp:lastModifiedBy>1</cp:lastModifiedBy>
  <cp:revision>75</cp:revision>
  <dcterms:modified xsi:type="dcterms:W3CDTF">2019-04-25T12:11:45Z</dcterms:modified>
</cp:coreProperties>
</file>