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2A164A-5B68-4540-8FA6-8499194F10E4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0F1DF3-10C1-4074-9DA1-D852E1E5479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raznik.ru/com/3611.html" TargetMode="External"/><Relationship Id="rId2" Type="http://schemas.openxmlformats.org/officeDocument/2006/relationships/hyperlink" Target="http://fraznik.ru/com/20751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fraznik.ru/com/15797.html" TargetMode="External"/><Relationship Id="rId5" Type="http://schemas.openxmlformats.org/officeDocument/2006/relationships/hyperlink" Target="http://fraznik.ru/com/15338.html" TargetMode="External"/><Relationship Id="rId4" Type="http://schemas.openxmlformats.org/officeDocument/2006/relationships/hyperlink" Target="http://fraznik.ru/com/23626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</a:t>
            </a:r>
            <a:br>
              <a:rPr lang="ru-RU" dirty="0" smtClean="0"/>
            </a:br>
            <a:r>
              <a:rPr lang="ru-RU" dirty="0" err="1" smtClean="0"/>
              <a:t>Дымбрылова</a:t>
            </a:r>
            <a:r>
              <a:rPr lang="ru-RU" dirty="0" smtClean="0"/>
              <a:t> </a:t>
            </a:r>
            <a:r>
              <a:rPr lang="ru-RU" dirty="0" err="1" smtClean="0"/>
              <a:t>Намсалма</a:t>
            </a:r>
            <a:r>
              <a:rPr lang="ru-RU" dirty="0" smtClean="0"/>
              <a:t> </a:t>
            </a:r>
            <a:r>
              <a:rPr lang="ru-RU" dirty="0" err="1" smtClean="0"/>
              <a:t>Шойдоновна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МАОУ «Цаган-Моринская СОШ»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5400600"/>
          </a:xfrm>
        </p:spPr>
        <p:txBody>
          <a:bodyPr/>
          <a:lstStyle/>
          <a:p>
            <a:r>
              <a:rPr lang="ru-RU" dirty="0" smtClean="0"/>
              <a:t>С.Есенин «Черемуха»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836712"/>
            <a:ext cx="7854696" cy="532859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Чер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мух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душ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 весн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ю р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сцвел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в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тки з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лот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сты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к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дри, з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вил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522575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Ритмическая формула стихотворения С.Есенина «Черемуха»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dirty="0" err="1" smtClean="0"/>
              <a:t>аАаАаАаА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err="1" smtClean="0"/>
              <a:t>аАаАаАаА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err="1" smtClean="0"/>
              <a:t>аАаАаАаА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err="1" smtClean="0"/>
              <a:t>аАаАаАаА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Одобрение, признание творческих результатов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Проблема творчества-</a:t>
            </a:r>
            <a:br>
              <a:rPr lang="ru-RU" dirty="0" smtClean="0"/>
            </a:br>
            <a:r>
              <a:rPr lang="ru-RU" dirty="0" smtClean="0"/>
              <a:t>«проблема века»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845496" cy="52565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cs typeface="Times New Roman" pitchFamily="18" charset="0"/>
                <a:hlinkClick r:id="rId2"/>
              </a:rPr>
              <a:t>... Едва есть ли высшее из наслаждений, как наслаждение творить.</a:t>
            </a:r>
            <a:r>
              <a:rPr lang="ru-RU" sz="2400" dirty="0" smtClean="0">
                <a:cs typeface="Times New Roman" pitchFamily="18" charset="0"/>
              </a:rPr>
              <a:t> Н.В.Гоголь</a:t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Batang" pitchFamily="18" charset="-127"/>
                <a:ea typeface="Batang" pitchFamily="18" charset="-127"/>
                <a:cs typeface="Times New Roman" pitchFamily="18" charset="0"/>
                <a:hlinkClick r:id="rId3"/>
              </a:rPr>
              <a:t>...Кто испытал наслаждение творчества, для того все другие наслаждения уже не существуют.</a:t>
            </a:r>
            <a:r>
              <a:rPr lang="ru-RU" sz="2400" dirty="0" smtClean="0">
                <a:latin typeface="Batang" pitchFamily="18" charset="-127"/>
                <a:ea typeface="Batang" pitchFamily="18" charset="-127"/>
                <a:cs typeface="Times New Roman" pitchFamily="18" charset="0"/>
              </a:rPr>
              <a:t> А.П.Чехов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Courier New" pitchFamily="49" charset="0"/>
                <a:cs typeface="Courier New" pitchFamily="49" charset="0"/>
                <a:hlinkClick r:id="rId4"/>
              </a:rPr>
              <a:t>Вся радость жизни в </a:t>
            </a:r>
            <a:r>
              <a:rPr lang="ru-RU" sz="2400" b="0" dirty="0" err="1" smtClean="0">
                <a:effectLst/>
                <a:latin typeface="Courier New" pitchFamily="49" charset="0"/>
                <a:cs typeface="Courier New" pitchFamily="49" charset="0"/>
                <a:hlinkClick r:id="rId4"/>
              </a:rPr>
              <a:t>творчестве.Творить</a:t>
            </a:r>
            <a:r>
              <a:rPr lang="ru-RU" sz="2400" b="0" dirty="0" smtClean="0">
                <a:effectLst/>
                <a:latin typeface="Courier New" pitchFamily="49" charset="0"/>
                <a:cs typeface="Courier New" pitchFamily="49" charset="0"/>
                <a:hlinkClick r:id="rId4"/>
              </a:rPr>
              <a:t> - значит убивать смерть.</a:t>
            </a:r>
            <a:r>
              <a:rPr lang="ru-RU" sz="2400" b="0" dirty="0" smtClean="0">
                <a:effectLst/>
                <a:latin typeface="Courier New" pitchFamily="49" charset="0"/>
                <a:cs typeface="Courier New" pitchFamily="49" charset="0"/>
              </a:rPr>
              <a:t> Роллан </a:t>
            </a:r>
            <a:r>
              <a:rPr lang="ru-RU" sz="2400" b="0" dirty="0" err="1" smtClean="0">
                <a:effectLst/>
                <a:latin typeface="Courier New" pitchFamily="49" charset="0"/>
                <a:cs typeface="Courier New" pitchFamily="49" charset="0"/>
              </a:rPr>
              <a:t>Ромен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Monotype Corsiva" pitchFamily="66" charset="0"/>
                <a:cs typeface="Times New Roman" pitchFamily="18" charset="0"/>
                <a:hlinkClick r:id="rId5"/>
              </a:rPr>
              <a:t>Всякий в праве творить по-своему….</a:t>
            </a:r>
            <a:r>
              <a:rPr lang="ru-RU" sz="2400" dirty="0" smtClean="0">
                <a:effectLst/>
                <a:latin typeface="Monotype Corsiva" pitchFamily="66" charset="0"/>
                <a:cs typeface="Times New Roman" pitchFamily="18" charset="0"/>
              </a:rPr>
              <a:t>Гораций</a:t>
            </a:r>
            <a:br>
              <a:rPr lang="ru-RU" sz="2400" dirty="0" smtClean="0">
                <a:effectLst/>
                <a:latin typeface="Monotype Corsiva" pitchFamily="66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Monotype Corsiva" pitchFamily="66" charset="0"/>
                <a:cs typeface="Mangal" pitchFamily="18" charset="0"/>
                <a:hlinkClick r:id="rId6"/>
              </a:rPr>
              <a:t>Муза окрыляет опереньем творчества. Суть творческих </a:t>
            </a:r>
            <a:r>
              <a:rPr lang="ru-RU" sz="2400" dirty="0" smtClean="0">
                <a:latin typeface="Times New Roman" pitchFamily="18" charset="0"/>
                <a:cs typeface="Mangal" pitchFamily="18" charset="0"/>
                <a:hlinkClick r:id="rId6"/>
              </a:rPr>
              <a:t>свершений: </a:t>
            </a:r>
            <a:r>
              <a:rPr lang="ru-RU" sz="2400" dirty="0" err="1" smtClean="0">
                <a:latin typeface="Times New Roman" pitchFamily="18" charset="0"/>
                <a:cs typeface="Mangal" pitchFamily="18" charset="0"/>
                <a:hlinkClick r:id="rId6"/>
              </a:rPr>
              <a:t>сотворчество.</a:t>
            </a:r>
            <a:r>
              <a:rPr lang="ru-RU" sz="2400" dirty="0" err="1" smtClean="0">
                <a:latin typeface="Times New Roman" pitchFamily="18" charset="0"/>
                <a:cs typeface="Mangal" pitchFamily="18" charset="0"/>
              </a:rPr>
              <a:t>Константин</a:t>
            </a:r>
            <a:r>
              <a:rPr lang="ru-RU" sz="2400" dirty="0" smtClean="0">
                <a:latin typeface="Times New Roman" pitchFamily="18" charset="0"/>
                <a:cs typeface="Mangal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Mangal" pitchFamily="18" charset="0"/>
              </a:rPr>
              <a:t>Мадей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«Творчество заразительно. Передай другому!» – </a:t>
            </a:r>
            <a:r>
              <a:rPr lang="ru-RU" sz="2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Альберт Эйнштейн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165304"/>
            <a:ext cx="7854696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Мастер-класс </a:t>
            </a:r>
            <a:br>
              <a:rPr lang="ru-RU" dirty="0" smtClean="0"/>
            </a:br>
            <a:r>
              <a:rPr lang="ru-RU" dirty="0" smtClean="0"/>
              <a:t>«Стихам все возрасты покорны, или Творчество без границ»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3488" cy="5085184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ИНСАЙТ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от англ. </a:t>
            </a:r>
            <a:r>
              <a:rPr lang="ru-RU" sz="3200" dirty="0" err="1" smtClean="0">
                <a:effectLst/>
                <a:latin typeface="Times New Roman" pitchFamily="18" charset="0"/>
                <a:cs typeface="Times New Roman" pitchFamily="18" charset="0"/>
              </a:rPr>
              <a:t>insight</a:t>
            </a:r>
            <a: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  <a:t> - проницательность, проникновение в суть) - внезапное понимание, "схватывание" отношений и структуры проблемной ситуации, нахождение решения задачи. </a:t>
            </a:r>
            <a:br>
              <a:rPr lang="ru-RU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33400" y="4981135"/>
            <a:ext cx="785469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20688"/>
            <a:ext cx="7851648" cy="1728192"/>
          </a:xfrm>
        </p:spPr>
        <p:txBody>
          <a:bodyPr/>
          <a:lstStyle/>
          <a:p>
            <a:r>
              <a:rPr lang="ru-RU" dirty="0" smtClean="0"/>
              <a:t>Прием «Творческий многогранник»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780928"/>
            <a:ext cx="7854696" cy="2200208"/>
          </a:xfrm>
        </p:spPr>
        <p:txBody>
          <a:bodyPr/>
          <a:lstStyle/>
          <a:p>
            <a:pPr algn="ctr"/>
            <a:r>
              <a:rPr lang="ru-RU" dirty="0" smtClean="0"/>
              <a:t>Тема </a:t>
            </a:r>
          </a:p>
          <a:p>
            <a:pPr algn="ctr"/>
            <a:r>
              <a:rPr lang="ru-RU" dirty="0" smtClean="0"/>
              <a:t>«Весна, весна как мы ей рады»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2051720" y="3717032"/>
            <a:ext cx="4896544" cy="2736304"/>
          </a:xfrm>
          <a:custGeom>
            <a:avLst/>
            <a:gdLst>
              <a:gd name="connsiteX0" fmla="*/ 0 w 4896544"/>
              <a:gd name="connsiteY0" fmla="*/ 2736304 h 2736304"/>
              <a:gd name="connsiteX1" fmla="*/ 2372327 w 4896544"/>
              <a:gd name="connsiteY1" fmla="*/ 0 h 2736304"/>
              <a:gd name="connsiteX2" fmla="*/ 4896544 w 4896544"/>
              <a:gd name="connsiteY2" fmla="*/ 2736304 h 2736304"/>
              <a:gd name="connsiteX3" fmla="*/ 0 w 4896544"/>
              <a:gd name="connsiteY3" fmla="*/ 2736304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6544" h="2736304">
                <a:moveTo>
                  <a:pt x="0" y="2736304"/>
                </a:moveTo>
                <a:lnTo>
                  <a:pt x="2372327" y="0"/>
                </a:lnTo>
                <a:lnTo>
                  <a:pt x="4896544" y="2736304"/>
                </a:lnTo>
                <a:lnTo>
                  <a:pt x="0" y="2736304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Какая ?</a:t>
            </a:r>
          </a:p>
          <a:p>
            <a:pPr algn="ctr"/>
            <a:r>
              <a:rPr lang="ru-RU" dirty="0" smtClean="0"/>
              <a:t>Вопрос об этом?</a:t>
            </a:r>
          </a:p>
          <a:p>
            <a:pPr algn="ctr"/>
            <a:r>
              <a:rPr lang="ru-RU" dirty="0" smtClean="0"/>
              <a:t>Связать это с чем-то.</a:t>
            </a:r>
          </a:p>
          <a:p>
            <a:pPr algn="ctr"/>
            <a:r>
              <a:rPr lang="ru-RU" dirty="0" smtClean="0"/>
              <a:t>Какое это имеет значение?</a:t>
            </a:r>
          </a:p>
          <a:p>
            <a:pPr algn="ctr"/>
            <a:r>
              <a:rPr lang="ru-RU" dirty="0" smtClean="0"/>
              <a:t>Описать это.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«Вынашивание» идеи стихотворения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633670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Секреты лирического жанра</a:t>
            </a:r>
            <a:br>
              <a:rPr lang="ru-RU" sz="3600" dirty="0" smtClean="0"/>
            </a:br>
            <a:r>
              <a:rPr lang="ru-RU" sz="3600" dirty="0" smtClean="0"/>
              <a:t>1. прием «устное словесное рисование»</a:t>
            </a:r>
            <a:br>
              <a:rPr lang="ru-RU" sz="3600" dirty="0" smtClean="0"/>
            </a:br>
            <a:r>
              <a:rPr lang="ru-RU" sz="3600" dirty="0" smtClean="0"/>
              <a:t>2.буриме –рифмованные концовки</a:t>
            </a:r>
            <a:br>
              <a:rPr lang="ru-RU" sz="3600" dirty="0" smtClean="0"/>
            </a:br>
            <a:r>
              <a:rPr lang="ru-RU" sz="3600" dirty="0" smtClean="0"/>
              <a:t>3.прием «фантазии в строчке»</a:t>
            </a:r>
            <a:br>
              <a:rPr lang="ru-RU" sz="3600" dirty="0" smtClean="0"/>
            </a:br>
            <a:r>
              <a:rPr lang="ru-RU" sz="3600" dirty="0" smtClean="0"/>
              <a:t>4.прием ассоциаций</a:t>
            </a:r>
            <a:br>
              <a:rPr lang="ru-RU" sz="3600" dirty="0" smtClean="0"/>
            </a:br>
            <a:r>
              <a:rPr lang="ru-RU" sz="3600" dirty="0" smtClean="0"/>
              <a:t>5.ритмика стихотворения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Зима -….; весна-….;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лето-….;пчела-….</a:t>
            </a: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107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Мастер-класс Дымбрылова Намсалма Шойдоновна </vt:lpstr>
      <vt:lpstr>Проблема творчества- «проблема века»</vt:lpstr>
      <vt:lpstr>... Едва есть ли высшее из наслаждений, как наслаждение творить. Н.В.Гоголь  ...Кто испытал наслаждение творчества, для того все другие наслаждения уже не существуют. А.П.Чехов Вся радость жизни в творчестве.Творить - значит убивать смерть. Роллан Ромен Всякий в праве творить по-своему….Гораций Муза окрыляет опереньем творчества. Суть творческих свершений: сотворчество.Константин Мадей «Творчество заразительно. Передай другому!» – Альберт Эйнштейн. </vt:lpstr>
      <vt:lpstr>Мастер-класс  «Стихам все возрасты покорны, или Творчество без границ»</vt:lpstr>
      <vt:lpstr> ИНСАЙТ от англ. insight - проницательность, проникновение в суть) - внезапное понимание, "схватывание" отношений и структуры проблемной ситуации, нахождение решения задачи.  </vt:lpstr>
      <vt:lpstr>Прием «Творческий многогранник»</vt:lpstr>
      <vt:lpstr>«Вынашивание» идеи стихотворения</vt:lpstr>
      <vt:lpstr>Секреты лирического жанра 1. прием «устное словесное рисование» 2.буриме –рифмованные концовки 3.прием «фантазии в строчке» 4.прием ассоциаций 5.ритмика стихотворения  </vt:lpstr>
      <vt:lpstr>Зима -….; весна-….;  лето-….;пчела-….</vt:lpstr>
      <vt:lpstr>С.Есенин «Черемуха» </vt:lpstr>
      <vt:lpstr>Ритмическая формула стихотворения С.Есенина «Черемуха» аАаАаАаА аАаАаАаА аАаАаАаА аАаАаАаА </vt:lpstr>
      <vt:lpstr>Одобрение, признание творческих результатов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Дымбрылова Намсалма Шойдоновна </dc:title>
  <dc:creator>15</dc:creator>
  <cp:lastModifiedBy>15</cp:lastModifiedBy>
  <cp:revision>2</cp:revision>
  <dcterms:created xsi:type="dcterms:W3CDTF">2017-03-27T03:31:19Z</dcterms:created>
  <dcterms:modified xsi:type="dcterms:W3CDTF">2017-03-27T05:09:25Z</dcterms:modified>
</cp:coreProperties>
</file>