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1"/>
  </p:notesMasterIdLst>
  <p:sldIdLst>
    <p:sldId id="256" r:id="rId2"/>
    <p:sldId id="258" r:id="rId3"/>
    <p:sldId id="259" r:id="rId4"/>
    <p:sldId id="27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80" r:id="rId14"/>
    <p:sldId id="281" r:id="rId15"/>
    <p:sldId id="271" r:id="rId16"/>
    <p:sldId id="272" r:id="rId17"/>
    <p:sldId id="274" r:id="rId18"/>
    <p:sldId id="275" r:id="rId19"/>
    <p:sldId id="276" r:id="rId20"/>
  </p:sldIdLst>
  <p:sldSz cx="9144000" cy="6858000" type="screen4x3"/>
  <p:notesSz cx="6735763" cy="9799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38" autoAdjust="0"/>
  </p:normalViewPr>
  <p:slideViewPr>
    <p:cSldViewPr>
      <p:cViewPr>
        <p:scale>
          <a:sx n="81" d="100"/>
          <a:sy n="81" d="100"/>
        </p:scale>
        <p:origin x="-1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1968" y="-102"/>
      </p:cViewPr>
      <p:guideLst>
        <p:guide orient="horz" pos="3087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11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12D8A90-8783-42E6-B1A0-046C70A63275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6513C5-4B2C-4063-B7B3-A4B34AB9DC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9088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3038E1-C0C7-4E36-8545-F7C5B54E2D0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029718-34E8-413A-A3B8-F3351B25E532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4ED8DF-61E5-40FC-BEE6-14009C977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4655-33EA-4085-9301-3861F4D71426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C4E3C-F210-44D3-8BAA-712C3DAEC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540F-2377-4F4F-9651-08959F61E9B4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C814-CC72-4149-878D-2CDBBEAE9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8677A-F9B6-43C0-BDDD-FA2CF2AD961D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C6CDD-A6C8-44CC-9FA8-D5F9D10BC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50C269-F634-4707-8575-59753E373D73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A35697-1D27-41E9-B8E0-44804D687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26C54-196D-44A4-92F5-6C40E380EABF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9A92E-8A04-4382-A66D-C3E73F78F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0A7E29-3FB3-44A4-A9B2-A842CA24ED6C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231B35-3FAE-4777-A54C-E74D0AA3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AEC6E-2183-4748-91F1-20BE562ABEE4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CEEA7-801A-4650-A6E1-2A4CC46169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63C7D0-E9AE-484A-AC93-7F411BC184DB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00451E-B122-4B66-8352-9FF9D7C79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30F350-24C1-4503-886A-FA0337C49BE7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2FFE47-48FE-416F-A78C-AE4F424FB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A86B5C-7484-4A5E-A8AD-652994679734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1FBDD1-CCA1-47B9-A6BB-A9676AF8B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C453DB6-62ED-490D-A69B-9EFA1509B319}" type="datetimeFigureOut">
              <a:rPr lang="ru-RU"/>
              <a:pPr>
                <a:defRPr/>
              </a:pPr>
              <a:t>18.06.2014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46500B-F1B3-435A-8B8C-350E04512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2" r:id="rId2"/>
    <p:sldLayoutId id="2147483838" r:id="rId3"/>
    <p:sldLayoutId id="2147483833" r:id="rId4"/>
    <p:sldLayoutId id="2147483839" r:id="rId5"/>
    <p:sldLayoutId id="2147483834" r:id="rId6"/>
    <p:sldLayoutId id="2147483840" r:id="rId7"/>
    <p:sldLayoutId id="2147483841" r:id="rId8"/>
    <p:sldLayoutId id="2147483842" r:id="rId9"/>
    <p:sldLayoutId id="2147483835" r:id="rId10"/>
    <p:sldLayoutId id="21474838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oleObject" Target="../embeddings/oleObject11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Relationship Id="rId1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9.bin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oleObject" Target="../embeddings/oleObject50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3.bin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2.bin"/><Relationship Id="rId10" Type="http://schemas.openxmlformats.org/officeDocument/2006/relationships/oleObject" Target="../embeddings/oleObject47.bin"/><Relationship Id="rId4" Type="http://schemas.openxmlformats.org/officeDocument/2006/relationships/oleObject" Target="../embeddings/oleObject41.bin"/><Relationship Id="rId9" Type="http://schemas.openxmlformats.org/officeDocument/2006/relationships/oleObject" Target="../embeddings/oleObject46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9100" y="642938"/>
            <a:ext cx="8305800" cy="107156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/>
                <a:solidFill>
                  <a:schemeClr val="accent3"/>
                </a:solidFill>
                <a:effectLst/>
              </a:rPr>
              <a:t>Тема  урока</a:t>
            </a:r>
            <a:endParaRPr lang="ru-RU" b="1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857364"/>
            <a:ext cx="7742664" cy="107556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26988" algn="ctr" eaLnBrk="1" hangingPunct="1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Метод  интервалов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8794" y="3143248"/>
            <a:ext cx="642940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 класс . Лицейский  уровень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Государственное общеобразовательное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учреждение  лицей №265.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Вербицкий  Сергей  Николаеви</a:t>
            </a:r>
            <a:r>
              <a:rPr lang="ru-RU" sz="2400" dirty="0" smtClean="0">
                <a:latin typeface="Corbel" pitchFamily="34" charset="0"/>
              </a:rPr>
              <a:t>ч</a:t>
            </a:r>
            <a:endParaRPr lang="ru-RU" sz="2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497762" cy="11557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Вопрос: Когда происходит смена знака функции?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2924944"/>
            <a:ext cx="7497763" cy="1657350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Ответ: Если функция пересечет ось ОХ и перейдет из одной полуплоскости в другую.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089650" cy="706437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II.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Стадия осмысления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187624" y="692696"/>
            <a:ext cx="66246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3200" b="1" dirty="0" smtClean="0">
                <a:ln/>
                <a:solidFill>
                  <a:schemeClr val="accent3"/>
                </a:solidFill>
                <a:latin typeface="Corbel" pitchFamily="34" charset="0"/>
              </a:rPr>
              <a:t> </a:t>
            </a:r>
            <a:r>
              <a:rPr lang="ru-RU" sz="32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«Линии сравнения»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412776"/>
          <a:ext cx="8964488" cy="452596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72208"/>
                <a:gridCol w="7092280"/>
              </a:tblGrid>
              <a:tr h="21744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Нули 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функции: </a:t>
                      </a:r>
                      <a:r>
                        <a:rPr lang="ru-RU" sz="18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(решение </a:t>
                      </a:r>
                      <a:r>
                        <a:rPr lang="ru-RU" sz="1800" b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уравнения)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)=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корней</a:t>
                      </a:r>
                      <a:endParaRPr lang="ru-RU" sz="18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Примеры                                                        Промежутки      Неравенство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f(x)&gt;0 </a:t>
                      </a:r>
                      <a:endParaRPr lang="ru-RU" sz="20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5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x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)=0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 корней</a:t>
                      </a:r>
                      <a:endParaRPr lang="ru-RU" sz="1800" b="1" dirty="0" smtClean="0">
                        <a:solidFill>
                          <a:schemeClr val="accent3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f(x)&lt;0 </a:t>
                      </a:r>
                      <a:endParaRPr lang="ru-RU" sz="2000" b="1" baseline="-250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              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14" name="Прямая со стрелкой 13"/>
          <p:cNvCxnSpPr/>
          <p:nvPr/>
        </p:nvCxnSpPr>
        <p:spPr>
          <a:xfrm>
            <a:off x="6300192" y="2708920"/>
            <a:ext cx="1008112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444208" y="4437112"/>
            <a:ext cx="117678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6444208" y="4005064"/>
          <a:ext cx="1728192" cy="288032"/>
        </p:xfrm>
        <a:graphic>
          <a:graphicData uri="http://schemas.openxmlformats.org/presentationml/2006/ole">
            <p:oleObj spid="_x0000_s19526" name="Формула" r:id="rId3" imgW="126670" imgH="76002" progId="Equation.3">
              <p:embed/>
            </p:oleObj>
          </a:graphicData>
        </a:graphic>
      </p:graphicFrame>
      <p:cxnSp>
        <p:nvCxnSpPr>
          <p:cNvPr id="18" name="Прямая со стрелкой 17"/>
          <p:cNvCxnSpPr/>
          <p:nvPr/>
        </p:nvCxnSpPr>
        <p:spPr>
          <a:xfrm flipV="1">
            <a:off x="2627784" y="2060848"/>
            <a:ext cx="0" cy="136842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123728" y="2780928"/>
            <a:ext cx="1296987" cy="317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лилиния 19"/>
          <p:cNvSpPr/>
          <p:nvPr/>
        </p:nvSpPr>
        <p:spPr>
          <a:xfrm>
            <a:off x="2301252" y="2132856"/>
            <a:ext cx="666750" cy="452437"/>
          </a:xfrm>
          <a:custGeom>
            <a:avLst/>
            <a:gdLst>
              <a:gd name="connsiteX0" fmla="*/ 0 w 666044"/>
              <a:gd name="connsiteY0" fmla="*/ 0 h 451555"/>
              <a:gd name="connsiteX1" fmla="*/ 327378 w 666044"/>
              <a:gd name="connsiteY1" fmla="*/ 451555 h 451555"/>
              <a:gd name="connsiteX2" fmla="*/ 666044 w 666044"/>
              <a:gd name="connsiteY2" fmla="*/ 0 h 451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6044" h="451555">
                <a:moveTo>
                  <a:pt x="0" y="0"/>
                </a:moveTo>
                <a:cubicBezTo>
                  <a:pt x="108185" y="225777"/>
                  <a:pt x="216371" y="451555"/>
                  <a:pt x="327378" y="451555"/>
                </a:cubicBezTo>
                <a:cubicBezTo>
                  <a:pt x="438385" y="451555"/>
                  <a:pt x="552214" y="225777"/>
                  <a:pt x="666044" y="0"/>
                </a:cubicBezTo>
              </a:path>
            </a:pathLst>
          </a:cu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411760" y="2060848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1840" y="2708921"/>
            <a:ext cx="2880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2123728" y="4437112"/>
            <a:ext cx="1296987" cy="317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699792" y="3933056"/>
            <a:ext cx="0" cy="1366837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2320502" y="4581128"/>
            <a:ext cx="688975" cy="552450"/>
          </a:xfrm>
          <a:custGeom>
            <a:avLst/>
            <a:gdLst>
              <a:gd name="connsiteX0" fmla="*/ 0 w 688622"/>
              <a:gd name="connsiteY0" fmla="*/ 553201 h 553201"/>
              <a:gd name="connsiteX1" fmla="*/ 361245 w 688622"/>
              <a:gd name="connsiteY1" fmla="*/ 45 h 553201"/>
              <a:gd name="connsiteX2" fmla="*/ 688622 w 688622"/>
              <a:gd name="connsiteY2" fmla="*/ 519334 h 553201"/>
              <a:gd name="connsiteX3" fmla="*/ 688622 w 688622"/>
              <a:gd name="connsiteY3" fmla="*/ 519334 h 553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622" h="553201">
                <a:moveTo>
                  <a:pt x="0" y="553201"/>
                </a:moveTo>
                <a:cubicBezTo>
                  <a:pt x="123237" y="279445"/>
                  <a:pt x="246475" y="5690"/>
                  <a:pt x="361245" y="45"/>
                </a:cubicBezTo>
                <a:cubicBezTo>
                  <a:pt x="476015" y="-5600"/>
                  <a:pt x="688622" y="519334"/>
                  <a:pt x="688622" y="519334"/>
                </a:cubicBezTo>
                <a:lnTo>
                  <a:pt x="688622" y="519334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/>
        </p:nvGraphicFramePr>
        <p:xfrm>
          <a:off x="2123728" y="1772816"/>
          <a:ext cx="980109" cy="360040"/>
        </p:xfrm>
        <a:graphic>
          <a:graphicData uri="http://schemas.openxmlformats.org/presentationml/2006/ole">
            <p:oleObj spid="_x0000_s19527" name="Формула" r:id="rId4" imgW="622030" imgH="228501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123728" y="3645024"/>
          <a:ext cx="1228136" cy="401936"/>
        </p:xfrm>
        <a:graphic>
          <a:graphicData uri="http://schemas.openxmlformats.org/presentationml/2006/ole">
            <p:oleObj spid="_x0000_s19528" name="Формула" r:id="rId5" imgW="698500" imgH="228600" progId="Equation.3">
              <p:embed/>
            </p:oleObj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411760" y="3861048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31840" y="4437112"/>
            <a:ext cx="28803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5220072" y="1988840"/>
            <a:ext cx="0" cy="1368152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V="1">
            <a:off x="4067944" y="1988840"/>
            <a:ext cx="0" cy="1368152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563888" y="4437112"/>
            <a:ext cx="1008112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3995936" y="4005064"/>
            <a:ext cx="0" cy="1368152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5292080" y="3861048"/>
            <a:ext cx="0" cy="1368152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3563888" y="2780928"/>
            <a:ext cx="1008112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4860032" y="4437112"/>
            <a:ext cx="1008112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4716016" y="2780928"/>
            <a:ext cx="1008112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Объект 27"/>
          <p:cNvGraphicFramePr>
            <a:graphicFrameLocks noChangeAspect="1"/>
          </p:cNvGraphicFramePr>
          <p:nvPr/>
        </p:nvGraphicFramePr>
        <p:xfrm>
          <a:off x="3203848" y="1700808"/>
          <a:ext cx="1152128" cy="377746"/>
        </p:xfrm>
        <a:graphic>
          <a:graphicData uri="http://schemas.openxmlformats.org/presentationml/2006/ole">
            <p:oleObj spid="_x0000_s19529" name="Формула" r:id="rId6" imgW="774364" imgH="253890" progId="Equation.3">
              <p:embed/>
            </p:oleObj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3563888" y="3573016"/>
          <a:ext cx="1340529" cy="648841"/>
        </p:xfrm>
        <a:graphic>
          <a:graphicData uri="http://schemas.openxmlformats.org/presentationml/2006/ole">
            <p:oleObj spid="_x0000_s19530" name="Формула" r:id="rId7" imgW="812447" imgH="393529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211960" y="2780928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04048" y="3861048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07904" y="3933056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60032" y="1916832"/>
            <a:ext cx="288032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79912" y="1988840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80112" y="4437112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36096" y="2780928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55976" y="4365104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3635896" y="2132856"/>
            <a:ext cx="576064" cy="504056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V="1">
            <a:off x="4211960" y="2132856"/>
            <a:ext cx="576064" cy="504056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4788024" y="2348880"/>
            <a:ext cx="864096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H="1">
            <a:off x="3347864" y="4581128"/>
            <a:ext cx="648072" cy="36004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995936" y="4581128"/>
            <a:ext cx="720080" cy="36004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4788024" y="4797152"/>
            <a:ext cx="1187624" cy="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Объект 65"/>
          <p:cNvGraphicFramePr>
            <a:graphicFrameLocks noChangeAspect="1"/>
          </p:cNvGraphicFramePr>
          <p:nvPr/>
        </p:nvGraphicFramePr>
        <p:xfrm>
          <a:off x="4644008" y="1700808"/>
          <a:ext cx="963228" cy="275208"/>
        </p:xfrm>
        <a:graphic>
          <a:graphicData uri="http://schemas.openxmlformats.org/presentationml/2006/ole">
            <p:oleObj spid="_x0000_s19531" name="Формула" r:id="rId8" imgW="710891" imgH="203112" progId="Equation.3">
              <p:embed/>
            </p:oleObj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4860032" y="3573016"/>
          <a:ext cx="1286157" cy="360040"/>
        </p:xfrm>
        <a:graphic>
          <a:graphicData uri="http://schemas.openxmlformats.org/presentationml/2006/ole">
            <p:oleObj spid="_x0000_s19532" name="Формула" r:id="rId9" imgW="723586" imgH="203112" progId="Equation.3">
              <p:embed/>
            </p:oleObj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6444208" y="213285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6156176" y="1412776"/>
            <a:ext cx="0" cy="4464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7668344" y="1412776"/>
            <a:ext cx="0" cy="4536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Объект 5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533" name="Формула" r:id="rId10" imgW="114151" imgH="215619" progId="Equation.3">
              <p:embed/>
            </p:oleObj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7092280" y="2708920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308304" y="4509120"/>
            <a:ext cx="288032" cy="352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16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956376" y="1844824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7956376" y="3861048"/>
            <a:ext cx="100811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7740352" y="177281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740352" y="3645024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740352" y="263691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f(x)&lt;0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740352" y="4797152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f(x)&lt;0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" name="Объект 71"/>
          <p:cNvGraphicFramePr>
            <a:graphicFrameLocks noChangeAspect="1"/>
          </p:cNvGraphicFramePr>
          <p:nvPr/>
        </p:nvGraphicFramePr>
        <p:xfrm>
          <a:off x="7812360" y="2204864"/>
          <a:ext cx="1182114" cy="436868"/>
        </p:xfrm>
        <a:graphic>
          <a:graphicData uri="http://schemas.openxmlformats.org/presentationml/2006/ole">
            <p:oleObj spid="_x0000_s19534" name="Формула" r:id="rId11" imgW="583693" imgH="215713" progId="Equation.3">
              <p:embed/>
            </p:oleObj>
          </a:graphicData>
        </a:graphic>
      </p:graphicFrame>
      <p:graphicFrame>
        <p:nvGraphicFramePr>
          <p:cNvPr id="19469" name="Object 13"/>
          <p:cNvGraphicFramePr>
            <a:graphicFrameLocks noChangeAspect="1"/>
          </p:cNvGraphicFramePr>
          <p:nvPr/>
        </p:nvGraphicFramePr>
        <p:xfrm>
          <a:off x="7766237" y="5229200"/>
          <a:ext cx="1377763" cy="508570"/>
        </p:xfrm>
        <a:graphic>
          <a:graphicData uri="http://schemas.openxmlformats.org/presentationml/2006/ole">
            <p:oleObj spid="_x0000_s19535" name="Формула" r:id="rId12" imgW="583693" imgH="215713" progId="Equation.3">
              <p:embed/>
            </p:oleObj>
          </a:graphicData>
        </a:graphic>
      </p:graphicFrame>
      <p:graphicFrame>
        <p:nvGraphicFramePr>
          <p:cNvPr id="73" name="Объект 7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536" name="Формула" r:id="rId13" imgW="114151" imgH="215619" progId="Equation.3">
              <p:embed/>
            </p:oleObj>
          </a:graphicData>
        </a:graphic>
      </p:graphicFrame>
      <p:sp>
        <p:nvSpPr>
          <p:cNvPr id="81" name="TextBox 80"/>
          <p:cNvSpPr txBox="1"/>
          <p:nvPr/>
        </p:nvSpPr>
        <p:spPr>
          <a:xfrm>
            <a:off x="7740352" y="299695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740352" y="40050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Нет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56" grpId="0"/>
      <p:bldP spid="61" grpId="0"/>
      <p:bldP spid="62" grpId="0"/>
      <p:bldP spid="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>
          <a:xfrm>
            <a:off x="0" y="0"/>
            <a:ext cx="1907704" cy="4437063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Нули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функции: (решение уравнения) 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x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)=0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eaLnBrk="1" hangingPunct="1"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корень</a:t>
            </a:r>
          </a:p>
          <a:p>
            <a:pPr marL="80963" indent="0" eaLnBrk="1" hangingPunct="1"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Х=Х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491880" y="0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Объект 3"/>
          <p:cNvSpPr>
            <a:spLocks noGrp="1"/>
          </p:cNvSpPr>
          <p:nvPr>
            <p:ph sz="half" idx="2"/>
          </p:nvPr>
        </p:nvSpPr>
        <p:spPr>
          <a:xfrm>
            <a:off x="9540552" y="1772816"/>
            <a:ext cx="2160587" cy="6769100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en-US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91680" y="188913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508104" y="0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Объект 3"/>
          <p:cNvSpPr txBox="1">
            <a:spLocks/>
          </p:cNvSpPr>
          <p:nvPr/>
        </p:nvSpPr>
        <p:spPr bwMode="auto">
          <a:xfrm>
            <a:off x="7199313" y="88900"/>
            <a:ext cx="1944687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800" dirty="0">
              <a:latin typeface="Corbel" pitchFamily="34" charset="0"/>
            </a:endParaRPr>
          </a:p>
        </p:txBody>
      </p: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2915816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652120" y="2636912"/>
            <a:ext cx="1320800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6" name="TextBox 14"/>
          <p:cNvSpPr txBox="1">
            <a:spLocks noChangeArrowheads="1"/>
          </p:cNvSpPr>
          <p:nvPr/>
        </p:nvSpPr>
        <p:spPr bwMode="auto">
          <a:xfrm>
            <a:off x="2555776" y="27089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21519" name="TextBox 17"/>
          <p:cNvSpPr txBox="1">
            <a:spLocks noChangeArrowheads="1"/>
          </p:cNvSpPr>
          <p:nvPr/>
        </p:nvSpPr>
        <p:spPr bwMode="auto">
          <a:xfrm>
            <a:off x="4427984" y="1052736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21520" name="Объект 3"/>
          <p:cNvSpPr txBox="1">
            <a:spLocks/>
          </p:cNvSpPr>
          <p:nvPr/>
        </p:nvSpPr>
        <p:spPr bwMode="auto">
          <a:xfrm>
            <a:off x="4222360" y="44450"/>
            <a:ext cx="4895850" cy="676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800" dirty="0">
              <a:latin typeface="Corbel" pitchFamily="34" charset="0"/>
            </a:endParaRPr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800" dirty="0"/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800" dirty="0">
              <a:latin typeface="Corbel" pitchFamily="34" charset="0"/>
            </a:endParaRPr>
          </a:p>
          <a:p>
            <a:pPr marL="80963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2800" dirty="0">
              <a:latin typeface="Corbe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835696" y="908720"/>
            <a:ext cx="1296144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563888" y="908720"/>
            <a:ext cx="1800200" cy="15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508104" y="908720"/>
            <a:ext cx="1800200" cy="15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596336" y="908720"/>
            <a:ext cx="1547664" cy="0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339752" y="260648"/>
            <a:ext cx="0" cy="136842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4355976" y="332657"/>
            <a:ext cx="0" cy="158417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6228184" y="188640"/>
            <a:ext cx="0" cy="1368152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8172400" y="260648"/>
            <a:ext cx="0" cy="1368425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2699792" y="476672"/>
            <a:ext cx="648072" cy="43204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олилиния 35"/>
          <p:cNvSpPr/>
          <p:nvPr/>
        </p:nvSpPr>
        <p:spPr>
          <a:xfrm>
            <a:off x="7596336" y="0"/>
            <a:ext cx="864120" cy="862211"/>
          </a:xfrm>
          <a:custGeom>
            <a:avLst/>
            <a:gdLst>
              <a:gd name="connsiteX0" fmla="*/ 0 w 925689"/>
              <a:gd name="connsiteY0" fmla="*/ 0 h 1411111"/>
              <a:gd name="connsiteX1" fmla="*/ 180622 w 925689"/>
              <a:gd name="connsiteY1" fmla="*/ 508000 h 1411111"/>
              <a:gd name="connsiteX2" fmla="*/ 733778 w 925689"/>
              <a:gd name="connsiteY2" fmla="*/ 767644 h 1411111"/>
              <a:gd name="connsiteX3" fmla="*/ 914400 w 925689"/>
              <a:gd name="connsiteY3" fmla="*/ 1377244 h 1411111"/>
              <a:gd name="connsiteX4" fmla="*/ 914400 w 925689"/>
              <a:gd name="connsiteY4" fmla="*/ 1377244 h 1411111"/>
              <a:gd name="connsiteX5" fmla="*/ 925689 w 925689"/>
              <a:gd name="connsiteY5" fmla="*/ 1411111 h 1411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689" h="1411111">
                <a:moveTo>
                  <a:pt x="0" y="0"/>
                </a:moveTo>
                <a:cubicBezTo>
                  <a:pt x="29163" y="190029"/>
                  <a:pt x="58326" y="380059"/>
                  <a:pt x="180622" y="508000"/>
                </a:cubicBezTo>
                <a:cubicBezTo>
                  <a:pt x="302918" y="635941"/>
                  <a:pt x="611482" y="622770"/>
                  <a:pt x="733778" y="767644"/>
                </a:cubicBezTo>
                <a:cubicBezTo>
                  <a:pt x="856074" y="912518"/>
                  <a:pt x="914400" y="1377244"/>
                  <a:pt x="914400" y="1377244"/>
                </a:cubicBezTo>
                <a:lnTo>
                  <a:pt x="914400" y="1377244"/>
                </a:lnTo>
                <a:lnTo>
                  <a:pt x="925689" y="1411111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1835696" y="2636912"/>
            <a:ext cx="1584176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олилиния 64"/>
          <p:cNvSpPr/>
          <p:nvPr/>
        </p:nvSpPr>
        <p:spPr>
          <a:xfrm>
            <a:off x="8460432" y="908720"/>
            <a:ext cx="504056" cy="582241"/>
          </a:xfrm>
          <a:custGeom>
            <a:avLst/>
            <a:gdLst>
              <a:gd name="connsiteX0" fmla="*/ 0 w 925689"/>
              <a:gd name="connsiteY0" fmla="*/ 0 h 1411111"/>
              <a:gd name="connsiteX1" fmla="*/ 180622 w 925689"/>
              <a:gd name="connsiteY1" fmla="*/ 508000 h 1411111"/>
              <a:gd name="connsiteX2" fmla="*/ 733778 w 925689"/>
              <a:gd name="connsiteY2" fmla="*/ 767644 h 1411111"/>
              <a:gd name="connsiteX3" fmla="*/ 914400 w 925689"/>
              <a:gd name="connsiteY3" fmla="*/ 1377244 h 1411111"/>
              <a:gd name="connsiteX4" fmla="*/ 914400 w 925689"/>
              <a:gd name="connsiteY4" fmla="*/ 1377244 h 1411111"/>
              <a:gd name="connsiteX5" fmla="*/ 925689 w 925689"/>
              <a:gd name="connsiteY5" fmla="*/ 1411111 h 1411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5689" h="1411111">
                <a:moveTo>
                  <a:pt x="0" y="0"/>
                </a:moveTo>
                <a:cubicBezTo>
                  <a:pt x="29163" y="190029"/>
                  <a:pt x="58326" y="380059"/>
                  <a:pt x="180622" y="508000"/>
                </a:cubicBezTo>
                <a:cubicBezTo>
                  <a:pt x="302918" y="635941"/>
                  <a:pt x="611482" y="622770"/>
                  <a:pt x="733778" y="767644"/>
                </a:cubicBezTo>
                <a:cubicBezTo>
                  <a:pt x="856074" y="912518"/>
                  <a:pt x="914400" y="1377244"/>
                  <a:pt x="914400" y="1377244"/>
                </a:cubicBezTo>
                <a:lnTo>
                  <a:pt x="914400" y="1377244"/>
                </a:lnTo>
                <a:lnTo>
                  <a:pt x="925689" y="1411111"/>
                </a:lnTo>
              </a:path>
            </a:pathLst>
          </a:cu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61" name="TextBox 66"/>
          <p:cNvSpPr txBox="1">
            <a:spLocks noChangeArrowheads="1"/>
          </p:cNvSpPr>
          <p:nvPr/>
        </p:nvSpPr>
        <p:spPr bwMode="auto">
          <a:xfrm>
            <a:off x="2843808" y="9087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flipV="1">
            <a:off x="2051720" y="908720"/>
            <a:ext cx="648072" cy="432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79"/>
          <p:cNvSpPr txBox="1">
            <a:spLocks noChangeArrowheads="1"/>
          </p:cNvSpPr>
          <p:nvPr/>
        </p:nvSpPr>
        <p:spPr bwMode="auto">
          <a:xfrm>
            <a:off x="1979712" y="1886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79"/>
          <p:cNvSpPr txBox="1">
            <a:spLocks noChangeArrowheads="1"/>
          </p:cNvSpPr>
          <p:nvPr/>
        </p:nvSpPr>
        <p:spPr bwMode="auto">
          <a:xfrm>
            <a:off x="3923928" y="1886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79"/>
          <p:cNvSpPr txBox="1">
            <a:spLocks noChangeArrowheads="1"/>
          </p:cNvSpPr>
          <p:nvPr/>
        </p:nvSpPr>
        <p:spPr bwMode="auto">
          <a:xfrm>
            <a:off x="8135561" y="1886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79"/>
          <p:cNvSpPr txBox="1">
            <a:spLocks noChangeArrowheads="1"/>
          </p:cNvSpPr>
          <p:nvPr/>
        </p:nvSpPr>
        <p:spPr bwMode="auto">
          <a:xfrm>
            <a:off x="5868144" y="1886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66"/>
          <p:cNvSpPr txBox="1">
            <a:spLocks noChangeArrowheads="1"/>
          </p:cNvSpPr>
          <p:nvPr/>
        </p:nvSpPr>
        <p:spPr bwMode="auto">
          <a:xfrm>
            <a:off x="3131840" y="27089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66"/>
          <p:cNvSpPr txBox="1">
            <a:spLocks noChangeArrowheads="1"/>
          </p:cNvSpPr>
          <p:nvPr/>
        </p:nvSpPr>
        <p:spPr bwMode="auto">
          <a:xfrm>
            <a:off x="5004048" y="980728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TextBox 66"/>
          <p:cNvSpPr txBox="1">
            <a:spLocks noChangeArrowheads="1"/>
          </p:cNvSpPr>
          <p:nvPr/>
        </p:nvSpPr>
        <p:spPr bwMode="auto">
          <a:xfrm>
            <a:off x="8771547" y="885274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 flipH="1" flipV="1">
            <a:off x="3995936" y="260648"/>
            <a:ext cx="739824" cy="64807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 flipV="1">
            <a:off x="4764578" y="932166"/>
            <a:ext cx="504056" cy="43204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олилиния 96"/>
          <p:cNvSpPr/>
          <p:nvPr/>
        </p:nvSpPr>
        <p:spPr>
          <a:xfrm>
            <a:off x="5747574" y="895327"/>
            <a:ext cx="844062" cy="703384"/>
          </a:xfrm>
          <a:custGeom>
            <a:avLst/>
            <a:gdLst>
              <a:gd name="connsiteX0" fmla="*/ 0 w 844062"/>
              <a:gd name="connsiteY0" fmla="*/ 703384 h 703384"/>
              <a:gd name="connsiteX1" fmla="*/ 117231 w 844062"/>
              <a:gd name="connsiteY1" fmla="*/ 351692 h 703384"/>
              <a:gd name="connsiteX2" fmla="*/ 668215 w 844062"/>
              <a:gd name="connsiteY2" fmla="*/ 164123 h 703384"/>
              <a:gd name="connsiteX3" fmla="*/ 844062 w 844062"/>
              <a:gd name="connsiteY3" fmla="*/ 0 h 703384"/>
              <a:gd name="connsiteX4" fmla="*/ 844062 w 844062"/>
              <a:gd name="connsiteY4" fmla="*/ 0 h 7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4062" h="703384">
                <a:moveTo>
                  <a:pt x="0" y="703384"/>
                </a:moveTo>
                <a:cubicBezTo>
                  <a:pt x="2931" y="572476"/>
                  <a:pt x="5862" y="441569"/>
                  <a:pt x="117231" y="351692"/>
                </a:cubicBezTo>
                <a:cubicBezTo>
                  <a:pt x="228600" y="261815"/>
                  <a:pt x="547076" y="222738"/>
                  <a:pt x="668215" y="164123"/>
                </a:cubicBezTo>
                <a:cubicBezTo>
                  <a:pt x="789354" y="105508"/>
                  <a:pt x="844062" y="0"/>
                  <a:pt x="844062" y="0"/>
                </a:cubicBezTo>
                <a:lnTo>
                  <a:pt x="844062" y="0"/>
                </a:lnTo>
              </a:path>
            </a:pathLst>
          </a:cu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олилиния 99"/>
          <p:cNvSpPr/>
          <p:nvPr/>
        </p:nvSpPr>
        <p:spPr>
          <a:xfrm>
            <a:off x="6588224" y="282424"/>
            <a:ext cx="164123" cy="609600"/>
          </a:xfrm>
          <a:custGeom>
            <a:avLst/>
            <a:gdLst>
              <a:gd name="connsiteX0" fmla="*/ 0 w 164123"/>
              <a:gd name="connsiteY0" fmla="*/ 609600 h 609600"/>
              <a:gd name="connsiteX1" fmla="*/ 164123 w 164123"/>
              <a:gd name="connsiteY1" fmla="*/ 0 h 609600"/>
              <a:gd name="connsiteX2" fmla="*/ 164123 w 164123"/>
              <a:gd name="connsiteY2" fmla="*/ 0 h 609600"/>
              <a:gd name="connsiteX3" fmla="*/ 164123 w 164123"/>
              <a:gd name="connsiteY3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123" h="609600">
                <a:moveTo>
                  <a:pt x="0" y="609600"/>
                </a:moveTo>
                <a:lnTo>
                  <a:pt x="164123" y="0"/>
                </a:lnTo>
                <a:lnTo>
                  <a:pt x="164123" y="0"/>
                </a:lnTo>
                <a:lnTo>
                  <a:pt x="164123" y="0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2688069" y="896997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4860032" y="2600073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2771800" y="258835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6564778" y="885274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4741132" y="885274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4"/>
          <p:cNvSpPr txBox="1">
            <a:spLocks noChangeArrowheads="1"/>
          </p:cNvSpPr>
          <p:nvPr/>
        </p:nvSpPr>
        <p:spPr bwMode="auto">
          <a:xfrm>
            <a:off x="2636168" y="1133128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108" name="Объект 107"/>
          <p:cNvGraphicFramePr>
            <a:graphicFrameLocks noChangeAspect="1"/>
          </p:cNvGraphicFramePr>
          <p:nvPr/>
        </p:nvGraphicFramePr>
        <p:xfrm>
          <a:off x="1979712" y="2348880"/>
          <a:ext cx="602878" cy="254124"/>
        </p:xfrm>
        <a:graphic>
          <a:graphicData uri="http://schemas.openxmlformats.org/presentationml/2006/ole">
            <p:oleObj spid="_x0000_s50249" name="Формула" r:id="rId3" imgW="126670" imgH="76002" progId="Equation.3">
              <p:embed/>
            </p:oleObj>
          </a:graphicData>
        </a:graphic>
      </p:graphicFrame>
      <p:cxnSp>
        <p:nvCxnSpPr>
          <p:cNvPr id="109" name="Прямая со стрелкой 108"/>
          <p:cNvCxnSpPr/>
          <p:nvPr/>
        </p:nvCxnSpPr>
        <p:spPr>
          <a:xfrm>
            <a:off x="3779912" y="2636912"/>
            <a:ext cx="1584176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4"/>
          <p:cNvSpPr txBox="1">
            <a:spLocks noChangeArrowheads="1"/>
          </p:cNvSpPr>
          <p:nvPr/>
        </p:nvSpPr>
        <p:spPr bwMode="auto">
          <a:xfrm>
            <a:off x="6372200" y="980728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111" name="TextBox 14"/>
          <p:cNvSpPr txBox="1">
            <a:spLocks noChangeArrowheads="1"/>
          </p:cNvSpPr>
          <p:nvPr/>
        </p:nvSpPr>
        <p:spPr bwMode="auto">
          <a:xfrm>
            <a:off x="8244408" y="9087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112" name="TextBox 14"/>
          <p:cNvSpPr txBox="1">
            <a:spLocks noChangeArrowheads="1"/>
          </p:cNvSpPr>
          <p:nvPr/>
        </p:nvSpPr>
        <p:spPr bwMode="auto">
          <a:xfrm>
            <a:off x="4644008" y="27089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5796136" y="2348880"/>
          <a:ext cx="603250" cy="254000"/>
        </p:xfrm>
        <a:graphic>
          <a:graphicData uri="http://schemas.openxmlformats.org/presentationml/2006/ole">
            <p:oleObj spid="_x0000_s50250" name="Формула" r:id="rId4" imgW="126670" imgH="76002" progId="Equation.3">
              <p:embed/>
            </p:oleObj>
          </a:graphicData>
        </a:graphic>
      </p:graphicFrame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5004048" y="2348880"/>
          <a:ext cx="603250" cy="254000"/>
        </p:xfrm>
        <a:graphic>
          <a:graphicData uri="http://schemas.openxmlformats.org/presentationml/2006/ole">
            <p:oleObj spid="_x0000_s50251" name="Формула" r:id="rId5" imgW="126670" imgH="76002" progId="Equation.3">
              <p:embed/>
            </p:oleObj>
          </a:graphicData>
        </a:graphic>
      </p:graphicFrame>
      <p:sp>
        <p:nvSpPr>
          <p:cNvPr id="115" name="TextBox 10"/>
          <p:cNvSpPr txBox="1">
            <a:spLocks noChangeArrowheads="1"/>
          </p:cNvSpPr>
          <p:nvPr/>
        </p:nvSpPr>
        <p:spPr bwMode="auto">
          <a:xfrm>
            <a:off x="4211960" y="2276872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6" name="TextBox 10"/>
          <p:cNvSpPr txBox="1">
            <a:spLocks noChangeArrowheads="1"/>
          </p:cNvSpPr>
          <p:nvPr/>
        </p:nvSpPr>
        <p:spPr bwMode="auto">
          <a:xfrm>
            <a:off x="7884368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8" name="TextBox 10"/>
          <p:cNvSpPr txBox="1">
            <a:spLocks noChangeArrowheads="1"/>
          </p:cNvSpPr>
          <p:nvPr/>
        </p:nvSpPr>
        <p:spPr bwMode="auto">
          <a:xfrm>
            <a:off x="6516216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95536" y="378904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Овал 124"/>
          <p:cNvSpPr/>
          <p:nvPr/>
        </p:nvSpPr>
        <p:spPr>
          <a:xfrm>
            <a:off x="8436986" y="871881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6444208" y="258835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8532440" y="2613466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9" name="Прямая со стрелкой 128"/>
          <p:cNvCxnSpPr/>
          <p:nvPr/>
        </p:nvCxnSpPr>
        <p:spPr>
          <a:xfrm>
            <a:off x="7823200" y="2636912"/>
            <a:ext cx="1320800" cy="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8540750" y="2348880"/>
          <a:ext cx="603250" cy="254000"/>
        </p:xfrm>
        <a:graphic>
          <a:graphicData uri="http://schemas.openxmlformats.org/presentationml/2006/ole">
            <p:oleObj spid="_x0000_s50252" name="Формула" r:id="rId6" imgW="126670" imgH="76002" progId="Equation.3">
              <p:embed/>
            </p:oleObj>
          </a:graphicData>
        </a:graphic>
      </p:graphicFrame>
      <p:cxnSp>
        <p:nvCxnSpPr>
          <p:cNvPr id="132" name="Прямая соединительная линия 131"/>
          <p:cNvCxnSpPr/>
          <p:nvPr/>
        </p:nvCxnSpPr>
        <p:spPr>
          <a:xfrm>
            <a:off x="0" y="3573016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7380312" y="0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23528" y="486916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f(x)&lt;0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>
            <a:off x="0" y="458112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9" name="Объект 138"/>
          <p:cNvGraphicFramePr>
            <a:graphicFrameLocks noChangeAspect="1"/>
          </p:cNvGraphicFramePr>
          <p:nvPr/>
        </p:nvGraphicFramePr>
        <p:xfrm>
          <a:off x="3677947" y="3756341"/>
          <a:ext cx="1326101" cy="536755"/>
        </p:xfrm>
        <a:graphic>
          <a:graphicData uri="http://schemas.openxmlformats.org/presentationml/2006/ole">
            <p:oleObj spid="_x0000_s50253" name="Формула" r:id="rId7" imgW="532937" imgH="215713" progId="Equation.3">
              <p:embed/>
            </p:oleObj>
          </a:graphicData>
        </a:graphic>
      </p:graphicFrame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1835696" y="4941168"/>
          <a:ext cx="1325562" cy="536575"/>
        </p:xfrm>
        <a:graphic>
          <a:graphicData uri="http://schemas.openxmlformats.org/presentationml/2006/ole">
            <p:oleObj spid="_x0000_s50254" name="Формула" r:id="rId8" imgW="532937" imgH="215713" progId="Equation.3">
              <p:embed/>
            </p:oleObj>
          </a:graphicData>
        </a:graphic>
      </p:graphicFrame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5724128" y="4869160"/>
          <a:ext cx="1325562" cy="536575"/>
        </p:xfrm>
        <a:graphic>
          <a:graphicData uri="http://schemas.openxmlformats.org/presentationml/2006/ole">
            <p:oleObj spid="_x0000_s50255" name="Формула" r:id="rId9" imgW="532937" imgH="215713" progId="Equation.3">
              <p:embed/>
            </p:oleObj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7596336" y="3789040"/>
          <a:ext cx="1325562" cy="536575"/>
        </p:xfrm>
        <a:graphic>
          <a:graphicData uri="http://schemas.openxmlformats.org/presentationml/2006/ole">
            <p:oleObj spid="_x0000_s50256" name="Формула" r:id="rId10" imgW="532937" imgH="215713" progId="Equation.3">
              <p:embed/>
            </p:oleObj>
          </a:graphicData>
        </a:graphic>
      </p:graphicFrame>
      <p:graphicFrame>
        <p:nvGraphicFramePr>
          <p:cNvPr id="143" name="Объект 142"/>
          <p:cNvGraphicFramePr>
            <a:graphicFrameLocks noChangeAspect="1"/>
          </p:cNvGraphicFramePr>
          <p:nvPr/>
        </p:nvGraphicFramePr>
        <p:xfrm>
          <a:off x="1814517" y="3789040"/>
          <a:ext cx="1173307" cy="511441"/>
        </p:xfrm>
        <a:graphic>
          <a:graphicData uri="http://schemas.openxmlformats.org/presentationml/2006/ole">
            <p:oleObj spid="_x0000_s50257" name="Формула" r:id="rId11" imgW="494870" imgH="215713" progId="Equation.3">
              <p:embed/>
            </p:oleObj>
          </a:graphicData>
        </a:graphic>
      </p:graphicFrame>
      <p:graphicFrame>
        <p:nvGraphicFramePr>
          <p:cNvPr id="5018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77122689"/>
              </p:ext>
            </p:extLst>
          </p:nvPr>
        </p:nvGraphicFramePr>
        <p:xfrm>
          <a:off x="7668344" y="4936323"/>
          <a:ext cx="1173134" cy="511746"/>
        </p:xfrm>
        <a:graphic>
          <a:graphicData uri="http://schemas.openxmlformats.org/presentationml/2006/ole">
            <p:oleObj spid="_x0000_s50258" name="Формула" r:id="rId12" imgW="494870" imgH="215713" progId="Equation.3">
              <p:embed/>
            </p:oleObj>
          </a:graphicData>
        </a:graphic>
      </p:graphicFrame>
      <p:graphicFrame>
        <p:nvGraphicFramePr>
          <p:cNvPr id="50187" name="Object 11"/>
          <p:cNvGraphicFramePr>
            <a:graphicFrameLocks noChangeAspect="1"/>
          </p:cNvGraphicFramePr>
          <p:nvPr/>
        </p:nvGraphicFramePr>
        <p:xfrm>
          <a:off x="3923928" y="4824686"/>
          <a:ext cx="1440160" cy="628228"/>
        </p:xfrm>
        <a:graphic>
          <a:graphicData uri="http://schemas.openxmlformats.org/presentationml/2006/ole">
            <p:oleObj spid="_x0000_s50259" name="Формула" r:id="rId13" imgW="494870" imgH="215713" progId="Equation.3">
              <p:embed/>
            </p:oleObj>
          </a:graphicData>
        </a:graphic>
      </p:graphicFrame>
      <p:graphicFrame>
        <p:nvGraphicFramePr>
          <p:cNvPr id="50188" name="Object 12"/>
          <p:cNvGraphicFramePr>
            <a:graphicFrameLocks noChangeAspect="1"/>
          </p:cNvGraphicFramePr>
          <p:nvPr/>
        </p:nvGraphicFramePr>
        <p:xfrm>
          <a:off x="5868144" y="3798203"/>
          <a:ext cx="1152128" cy="502583"/>
        </p:xfrm>
        <a:graphic>
          <a:graphicData uri="http://schemas.openxmlformats.org/presentationml/2006/ole">
            <p:oleObj spid="_x0000_s50260" name="Формула" r:id="rId14" imgW="494870" imgH="215713" progId="Equation.3">
              <p:embed/>
            </p:oleObj>
          </a:graphicData>
        </a:graphic>
      </p:graphicFrame>
      <p:sp>
        <p:nvSpPr>
          <p:cNvPr id="73" name="TextBox 14"/>
          <p:cNvSpPr txBox="1">
            <a:spLocks noChangeArrowheads="1"/>
          </p:cNvSpPr>
          <p:nvPr/>
        </p:nvSpPr>
        <p:spPr bwMode="auto">
          <a:xfrm>
            <a:off x="6159822" y="2709476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74" name="TextBox 14"/>
          <p:cNvSpPr txBox="1">
            <a:spLocks noChangeArrowheads="1"/>
          </p:cNvSpPr>
          <p:nvPr/>
        </p:nvSpPr>
        <p:spPr bwMode="auto">
          <a:xfrm>
            <a:off x="8460432" y="27089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75" name="TextBox 66"/>
          <p:cNvSpPr txBox="1">
            <a:spLocks noChangeArrowheads="1"/>
          </p:cNvSpPr>
          <p:nvPr/>
        </p:nvSpPr>
        <p:spPr bwMode="auto">
          <a:xfrm>
            <a:off x="7020272" y="9087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500"/>
                            </p:stCondLst>
                            <p:childTnLst>
                              <p:par>
                                <p:cTn id="1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0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500"/>
                            </p:stCondLst>
                            <p:childTnLst>
                              <p:par>
                                <p:cTn id="1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20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20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2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/>
      <p:bldP spid="36" grpId="0" animBg="1"/>
      <p:bldP spid="65" grpId="0" animBg="1"/>
      <p:bldP spid="85" grpId="0"/>
      <p:bldP spid="97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10" grpId="0"/>
      <p:bldP spid="111" grpId="0"/>
      <p:bldP spid="116" grpId="0"/>
      <p:bldP spid="118" grpId="0"/>
      <p:bldP spid="125" grpId="0" animBg="1"/>
      <p:bldP spid="126" grpId="0" animBg="1"/>
      <p:bldP spid="127" grpId="0" animBg="1"/>
      <p:bldP spid="73" grpId="0"/>
      <p:bldP spid="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>
          <a:xfrm>
            <a:off x="60841" y="-13668"/>
            <a:ext cx="1907704" cy="4437063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Нули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функции: (решение уравнения) 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x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)=0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eaLnBrk="1" hangingPunct="1"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Два корня</a:t>
            </a:r>
          </a:p>
          <a:p>
            <a:pPr marL="80963" indent="0" eaLnBrk="1" hangingPunct="1"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Х=Х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marL="80963" indent="0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Х= Х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28499" y="-256292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8" name="Объект 3"/>
          <p:cNvSpPr>
            <a:spLocks noGrp="1"/>
          </p:cNvSpPr>
          <p:nvPr>
            <p:ph sz="half" idx="2"/>
          </p:nvPr>
        </p:nvSpPr>
        <p:spPr>
          <a:xfrm>
            <a:off x="9540552" y="1772816"/>
            <a:ext cx="2160587" cy="6769100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en-US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5569" y="215115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3275856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1516" name="TextBox 14"/>
          <p:cNvSpPr txBox="1">
            <a:spLocks noChangeArrowheads="1"/>
          </p:cNvSpPr>
          <p:nvPr/>
        </p:nvSpPr>
        <p:spPr bwMode="auto">
          <a:xfrm>
            <a:off x="1945565" y="2622932"/>
            <a:ext cx="1330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21519" name="TextBox 17"/>
          <p:cNvSpPr txBox="1">
            <a:spLocks noChangeArrowheads="1"/>
          </p:cNvSpPr>
          <p:nvPr/>
        </p:nvSpPr>
        <p:spPr bwMode="auto">
          <a:xfrm>
            <a:off x="4935378" y="1093108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835696" y="908720"/>
            <a:ext cx="1296144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644008" y="966130"/>
            <a:ext cx="1800200" cy="1588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339752" y="260648"/>
            <a:ext cx="0" cy="136842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544108" y="245299"/>
            <a:ext cx="0" cy="1584175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835696" y="2636912"/>
            <a:ext cx="2160240" cy="10943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61" name="TextBox 66"/>
          <p:cNvSpPr txBox="1">
            <a:spLocks noChangeArrowheads="1"/>
          </p:cNvSpPr>
          <p:nvPr/>
        </p:nvSpPr>
        <p:spPr bwMode="auto">
          <a:xfrm>
            <a:off x="2843808" y="9087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79"/>
          <p:cNvSpPr txBox="1">
            <a:spLocks noChangeArrowheads="1"/>
          </p:cNvSpPr>
          <p:nvPr/>
        </p:nvSpPr>
        <p:spPr bwMode="auto">
          <a:xfrm>
            <a:off x="2060104" y="3410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79"/>
          <p:cNvSpPr txBox="1">
            <a:spLocks noChangeArrowheads="1"/>
          </p:cNvSpPr>
          <p:nvPr/>
        </p:nvSpPr>
        <p:spPr bwMode="auto">
          <a:xfrm>
            <a:off x="5004047" y="260648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66"/>
          <p:cNvSpPr txBox="1">
            <a:spLocks noChangeArrowheads="1"/>
          </p:cNvSpPr>
          <p:nvPr/>
        </p:nvSpPr>
        <p:spPr bwMode="auto">
          <a:xfrm>
            <a:off x="7139847" y="2726131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66"/>
          <p:cNvSpPr txBox="1">
            <a:spLocks noChangeArrowheads="1"/>
          </p:cNvSpPr>
          <p:nvPr/>
        </p:nvSpPr>
        <p:spPr bwMode="auto">
          <a:xfrm>
            <a:off x="6044232" y="1063624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2792051" y="885631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5649589" y="2634462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2889030" y="258835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5308677" y="933723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5959140" y="944859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4"/>
          <p:cNvSpPr txBox="1">
            <a:spLocks noChangeArrowheads="1"/>
          </p:cNvSpPr>
          <p:nvPr/>
        </p:nvSpPr>
        <p:spPr bwMode="auto">
          <a:xfrm>
            <a:off x="1835696" y="1010342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108" name="Объект 10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65300133"/>
              </p:ext>
            </p:extLst>
          </p:nvPr>
        </p:nvGraphicFramePr>
        <p:xfrm>
          <a:off x="2411760" y="2348880"/>
          <a:ext cx="602878" cy="254124"/>
        </p:xfrm>
        <a:graphic>
          <a:graphicData uri="http://schemas.openxmlformats.org/presentationml/2006/ole">
            <p:oleObj spid="_x0000_s51256" name="Формула" r:id="rId3" imgW="126670" imgH="76002" progId="Equation.3">
              <p:embed/>
            </p:oleObj>
          </a:graphicData>
        </a:graphic>
      </p:graphicFrame>
      <p:cxnSp>
        <p:nvCxnSpPr>
          <p:cNvPr id="109" name="Прямая со стрелкой 108"/>
          <p:cNvCxnSpPr/>
          <p:nvPr/>
        </p:nvCxnSpPr>
        <p:spPr>
          <a:xfrm>
            <a:off x="4716016" y="2636912"/>
            <a:ext cx="2810018" cy="3232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4"/>
          <p:cNvSpPr txBox="1">
            <a:spLocks noChangeArrowheads="1"/>
          </p:cNvSpPr>
          <p:nvPr/>
        </p:nvSpPr>
        <p:spPr bwMode="auto">
          <a:xfrm>
            <a:off x="5392777" y="2712736"/>
            <a:ext cx="513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0131939"/>
              </p:ext>
            </p:extLst>
          </p:nvPr>
        </p:nvGraphicFramePr>
        <p:xfrm>
          <a:off x="5796136" y="2276872"/>
          <a:ext cx="603250" cy="254000"/>
        </p:xfrm>
        <a:graphic>
          <a:graphicData uri="http://schemas.openxmlformats.org/presentationml/2006/ole">
            <p:oleObj spid="_x0000_s51257" name="Формула" r:id="rId4" imgW="126670" imgH="76002" progId="Equation.3">
              <p:embed/>
            </p:oleObj>
          </a:graphicData>
        </a:graphic>
      </p:graphicFrame>
      <p:sp>
        <p:nvSpPr>
          <p:cNvPr id="115" name="TextBox 10"/>
          <p:cNvSpPr txBox="1">
            <a:spLocks noChangeArrowheads="1"/>
          </p:cNvSpPr>
          <p:nvPr/>
        </p:nvSpPr>
        <p:spPr bwMode="auto">
          <a:xfrm>
            <a:off x="4823866" y="2245325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95536" y="378904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6593449" y="2646964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2" name="Прямая соединительная линия 131"/>
          <p:cNvCxnSpPr/>
          <p:nvPr/>
        </p:nvCxnSpPr>
        <p:spPr>
          <a:xfrm>
            <a:off x="-116396" y="3763071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9152892" y="215115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23528" y="486916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f(x)&lt;0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>
            <a:off x="0" y="458112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31477652"/>
              </p:ext>
            </p:extLst>
          </p:nvPr>
        </p:nvGraphicFramePr>
        <p:xfrm>
          <a:off x="1983238" y="5018384"/>
          <a:ext cx="1104900" cy="536575"/>
        </p:xfrm>
        <a:graphic>
          <a:graphicData uri="http://schemas.openxmlformats.org/presentationml/2006/ole">
            <p:oleObj spid="_x0000_s51258" name="Формула" r:id="rId5" imgW="444240" imgH="215640" progId="Equation.3">
              <p:embed/>
            </p:oleObj>
          </a:graphicData>
        </a:graphic>
      </p:graphicFrame>
      <p:graphicFrame>
        <p:nvGraphicFramePr>
          <p:cNvPr id="143" name="Объект 14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19820611"/>
              </p:ext>
            </p:extLst>
          </p:nvPr>
        </p:nvGraphicFramePr>
        <p:xfrm>
          <a:off x="1979712" y="3861048"/>
          <a:ext cx="2588919" cy="483546"/>
        </p:xfrm>
        <a:graphic>
          <a:graphicData uri="http://schemas.openxmlformats.org/presentationml/2006/ole">
            <p:oleObj spid="_x0000_s51259" name="Формула" r:id="rId6" imgW="1155600" imgH="215640" progId="Equation.3">
              <p:embed/>
            </p:oleObj>
          </a:graphicData>
        </a:graphic>
      </p:graphicFrame>
      <p:sp>
        <p:nvSpPr>
          <p:cNvPr id="73" name="Полилиния 72"/>
          <p:cNvSpPr/>
          <p:nvPr/>
        </p:nvSpPr>
        <p:spPr>
          <a:xfrm>
            <a:off x="2072683" y="555761"/>
            <a:ext cx="903287" cy="823913"/>
          </a:xfrm>
          <a:custGeom>
            <a:avLst/>
            <a:gdLst>
              <a:gd name="connsiteX0" fmla="*/ 0 w 903111"/>
              <a:gd name="connsiteY0" fmla="*/ 0 h 824092"/>
              <a:gd name="connsiteX1" fmla="*/ 440267 w 903111"/>
              <a:gd name="connsiteY1" fmla="*/ 824089 h 824092"/>
              <a:gd name="connsiteX2" fmla="*/ 903111 w 903111"/>
              <a:gd name="connsiteY2" fmla="*/ 11289 h 824092"/>
              <a:gd name="connsiteX3" fmla="*/ 903111 w 903111"/>
              <a:gd name="connsiteY3" fmla="*/ 11289 h 82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3111" h="824092">
                <a:moveTo>
                  <a:pt x="0" y="0"/>
                </a:moveTo>
                <a:cubicBezTo>
                  <a:pt x="144874" y="411104"/>
                  <a:pt x="289749" y="822208"/>
                  <a:pt x="440267" y="824089"/>
                </a:cubicBezTo>
                <a:cubicBezTo>
                  <a:pt x="590785" y="825970"/>
                  <a:pt x="903111" y="11289"/>
                  <a:pt x="903111" y="11289"/>
                </a:cubicBezTo>
                <a:lnTo>
                  <a:pt x="903111" y="1128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178707" y="885631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2282672" y="259890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35696" y="2230741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36652" y="2645012"/>
            <a:ext cx="458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93" name="TextBox 14"/>
          <p:cNvSpPr txBox="1">
            <a:spLocks noChangeArrowheads="1"/>
          </p:cNvSpPr>
          <p:nvPr/>
        </p:nvSpPr>
        <p:spPr bwMode="auto">
          <a:xfrm flipH="1">
            <a:off x="6432906" y="2743830"/>
            <a:ext cx="76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95" name="TextBox 66"/>
          <p:cNvSpPr txBox="1">
            <a:spLocks noChangeArrowheads="1"/>
          </p:cNvSpPr>
          <p:nvPr/>
        </p:nvSpPr>
        <p:spPr bwMode="auto">
          <a:xfrm>
            <a:off x="3827785" y="2843911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06736" y="2251251"/>
            <a:ext cx="516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Полилиния 105"/>
          <p:cNvSpPr/>
          <p:nvPr/>
        </p:nvSpPr>
        <p:spPr>
          <a:xfrm flipV="1">
            <a:off x="5220804" y="523106"/>
            <a:ext cx="903287" cy="788987"/>
          </a:xfrm>
          <a:custGeom>
            <a:avLst/>
            <a:gdLst>
              <a:gd name="connsiteX0" fmla="*/ 0 w 903111"/>
              <a:gd name="connsiteY0" fmla="*/ 0 h 824092"/>
              <a:gd name="connsiteX1" fmla="*/ 440267 w 903111"/>
              <a:gd name="connsiteY1" fmla="*/ 824089 h 824092"/>
              <a:gd name="connsiteX2" fmla="*/ 903111 w 903111"/>
              <a:gd name="connsiteY2" fmla="*/ 11289 h 824092"/>
              <a:gd name="connsiteX3" fmla="*/ 903111 w 903111"/>
              <a:gd name="connsiteY3" fmla="*/ 11289 h 82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3111" h="824092">
                <a:moveTo>
                  <a:pt x="0" y="0"/>
                </a:moveTo>
                <a:cubicBezTo>
                  <a:pt x="144874" y="411104"/>
                  <a:pt x="289749" y="822208"/>
                  <a:pt x="440267" y="824089"/>
                </a:cubicBezTo>
                <a:cubicBezTo>
                  <a:pt x="590785" y="825970"/>
                  <a:pt x="903111" y="11289"/>
                  <a:pt x="903111" y="11289"/>
                </a:cubicBezTo>
                <a:lnTo>
                  <a:pt x="903111" y="1128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-43665" y="1849589"/>
            <a:ext cx="1879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(Х-Х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)(Х-Х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0176" name="Объект 5017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54346103"/>
              </p:ext>
            </p:extLst>
          </p:nvPr>
        </p:nvGraphicFramePr>
        <p:xfrm>
          <a:off x="5471953" y="4830143"/>
          <a:ext cx="2589213" cy="484187"/>
        </p:xfrm>
        <a:graphic>
          <a:graphicData uri="http://schemas.openxmlformats.org/presentationml/2006/ole">
            <p:oleObj spid="_x0000_s51260" name="Формула" r:id="rId7" imgW="1155600" imgH="215640" progId="Equation.3">
              <p:embed/>
            </p:oleObj>
          </a:graphicData>
        </a:graphic>
      </p:graphicFrame>
      <p:graphicFrame>
        <p:nvGraphicFramePr>
          <p:cNvPr id="50177" name="Объект 5017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76322378"/>
              </p:ext>
            </p:extLst>
          </p:nvPr>
        </p:nvGraphicFramePr>
        <p:xfrm>
          <a:off x="6156228" y="3859378"/>
          <a:ext cx="1209258" cy="536575"/>
        </p:xfrm>
        <a:graphic>
          <a:graphicData uri="http://schemas.openxmlformats.org/presentationml/2006/ole">
            <p:oleObj spid="_x0000_s51261" name="Формула" r:id="rId8" imgW="444240" imgH="215640" progId="Equation.3">
              <p:embed/>
            </p:oleObj>
          </a:graphicData>
        </a:graphic>
      </p:graphicFrame>
      <p:sp>
        <p:nvSpPr>
          <p:cNvPr id="114" name="TextBox 14"/>
          <p:cNvSpPr txBox="1">
            <a:spLocks noChangeArrowheads="1"/>
          </p:cNvSpPr>
          <p:nvPr/>
        </p:nvSpPr>
        <p:spPr bwMode="auto">
          <a:xfrm>
            <a:off x="2596679" y="1063624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52" name="Полилиния 51"/>
          <p:cNvSpPr/>
          <p:nvPr/>
        </p:nvSpPr>
        <p:spPr>
          <a:xfrm>
            <a:off x="2074985" y="597877"/>
            <a:ext cx="150445" cy="357554"/>
          </a:xfrm>
          <a:custGeom>
            <a:avLst/>
            <a:gdLst>
              <a:gd name="connsiteX0" fmla="*/ 0 w 150445"/>
              <a:gd name="connsiteY0" fmla="*/ 0 h 357554"/>
              <a:gd name="connsiteX1" fmla="*/ 128953 w 150445"/>
              <a:gd name="connsiteY1" fmla="*/ 304800 h 357554"/>
              <a:gd name="connsiteX2" fmla="*/ 128953 w 150445"/>
              <a:gd name="connsiteY2" fmla="*/ 316523 h 357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0445" h="357554">
                <a:moveTo>
                  <a:pt x="0" y="0"/>
                </a:moveTo>
                <a:cubicBezTo>
                  <a:pt x="53730" y="127000"/>
                  <a:pt x="107461" y="252046"/>
                  <a:pt x="128953" y="304800"/>
                </a:cubicBezTo>
                <a:cubicBezTo>
                  <a:pt x="150445" y="357554"/>
                  <a:pt x="139699" y="337038"/>
                  <a:pt x="128953" y="316523"/>
                </a:cubicBez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олилиния 52"/>
          <p:cNvSpPr/>
          <p:nvPr/>
        </p:nvSpPr>
        <p:spPr>
          <a:xfrm>
            <a:off x="2813538" y="527538"/>
            <a:ext cx="164124" cy="422031"/>
          </a:xfrm>
          <a:custGeom>
            <a:avLst/>
            <a:gdLst>
              <a:gd name="connsiteX0" fmla="*/ 164124 w 164124"/>
              <a:gd name="connsiteY0" fmla="*/ 0 h 422031"/>
              <a:gd name="connsiteX1" fmla="*/ 0 w 164124"/>
              <a:gd name="connsiteY1" fmla="*/ 422031 h 422031"/>
              <a:gd name="connsiteX2" fmla="*/ 0 w 164124"/>
              <a:gd name="connsiteY2" fmla="*/ 422031 h 422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4124" h="422031">
                <a:moveTo>
                  <a:pt x="164124" y="0"/>
                </a:moveTo>
                <a:lnTo>
                  <a:pt x="0" y="422031"/>
                </a:lnTo>
                <a:lnTo>
                  <a:pt x="0" y="422031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14"/>
          <p:cNvSpPr txBox="1">
            <a:spLocks noChangeArrowheads="1"/>
          </p:cNvSpPr>
          <p:nvPr/>
        </p:nvSpPr>
        <p:spPr bwMode="auto">
          <a:xfrm>
            <a:off x="5652120" y="1052736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57" name="Полилиния 56"/>
          <p:cNvSpPr/>
          <p:nvPr/>
        </p:nvSpPr>
        <p:spPr>
          <a:xfrm>
            <a:off x="5334000" y="513861"/>
            <a:ext cx="656492" cy="447431"/>
          </a:xfrm>
          <a:custGeom>
            <a:avLst/>
            <a:gdLst>
              <a:gd name="connsiteX0" fmla="*/ 0 w 656492"/>
              <a:gd name="connsiteY0" fmla="*/ 435708 h 447431"/>
              <a:gd name="connsiteX1" fmla="*/ 293077 w 656492"/>
              <a:gd name="connsiteY1" fmla="*/ 1954 h 447431"/>
              <a:gd name="connsiteX2" fmla="*/ 656492 w 656492"/>
              <a:gd name="connsiteY2" fmla="*/ 447431 h 447431"/>
              <a:gd name="connsiteX3" fmla="*/ 656492 w 656492"/>
              <a:gd name="connsiteY3" fmla="*/ 447431 h 447431"/>
              <a:gd name="connsiteX4" fmla="*/ 656492 w 656492"/>
              <a:gd name="connsiteY4" fmla="*/ 447431 h 447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6492" h="447431">
                <a:moveTo>
                  <a:pt x="0" y="435708"/>
                </a:moveTo>
                <a:cubicBezTo>
                  <a:pt x="91831" y="217854"/>
                  <a:pt x="183662" y="0"/>
                  <a:pt x="293077" y="1954"/>
                </a:cubicBezTo>
                <a:cubicBezTo>
                  <a:pt x="402492" y="3908"/>
                  <a:pt x="656492" y="447431"/>
                  <a:pt x="656492" y="447431"/>
                </a:cubicBezTo>
                <a:lnTo>
                  <a:pt x="656492" y="447431"/>
                </a:lnTo>
                <a:lnTo>
                  <a:pt x="656492" y="447431"/>
                </a:ln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953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5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50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/>
      <p:bldP spid="85" grpId="0"/>
      <p:bldP spid="101" grpId="0" animBg="1"/>
      <p:bldP spid="102" grpId="0" animBg="1"/>
      <p:bldP spid="103" grpId="0" animBg="1"/>
      <p:bldP spid="104" grpId="0" animBg="1"/>
      <p:bldP spid="105" grpId="0" animBg="1"/>
      <p:bldP spid="126" grpId="0" animBg="1"/>
      <p:bldP spid="73" grpId="0" animBg="1"/>
      <p:bldP spid="74" grpId="0" animBg="1"/>
      <p:bldP spid="75" grpId="0" animBg="1"/>
      <p:bldP spid="2" grpId="0"/>
      <p:bldP spid="3" grpId="0"/>
      <p:bldP spid="95" grpId="0"/>
      <p:bldP spid="30" grpId="0"/>
      <p:bldP spid="106" grpId="0" animBg="1"/>
      <p:bldP spid="52" grpId="0" animBg="1"/>
      <p:bldP spid="53" grpId="0" animBg="1"/>
      <p:bldP spid="54" grpId="0"/>
      <p:bldP spid="5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ъект 2"/>
          <p:cNvSpPr>
            <a:spLocks noGrp="1"/>
          </p:cNvSpPr>
          <p:nvPr>
            <p:ph sz="half" idx="1"/>
          </p:nvPr>
        </p:nvSpPr>
        <p:spPr>
          <a:xfrm>
            <a:off x="60840" y="-13668"/>
            <a:ext cx="2206903" cy="4437063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Нули</a:t>
            </a:r>
            <a:r>
              <a:rPr lang="en-US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функции: (решение уравнения) 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x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)=0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eaLnBrk="1" hangingPunct="1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n-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корней</a:t>
            </a:r>
          </a:p>
          <a:p>
            <a:pPr marL="80963" indent="0" eaLnBrk="1" hangingPunct="1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=Х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80963" indent="0" eaLnBrk="1" hangingPunct="1"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Х= Х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Х= Х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Объект 3"/>
          <p:cNvSpPr>
            <a:spLocks noGrp="1"/>
          </p:cNvSpPr>
          <p:nvPr>
            <p:ph sz="half" idx="2"/>
          </p:nvPr>
        </p:nvSpPr>
        <p:spPr>
          <a:xfrm>
            <a:off x="9540552" y="1772816"/>
            <a:ext cx="2160587" cy="6769100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en-US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55776" y="0"/>
            <a:ext cx="0" cy="66690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2" name="TextBox 10"/>
          <p:cNvSpPr txBox="1">
            <a:spLocks noChangeArrowheads="1"/>
          </p:cNvSpPr>
          <p:nvPr/>
        </p:nvSpPr>
        <p:spPr bwMode="auto">
          <a:xfrm>
            <a:off x="3491880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21516" name="TextBox 14"/>
          <p:cNvSpPr txBox="1">
            <a:spLocks noChangeArrowheads="1"/>
          </p:cNvSpPr>
          <p:nvPr/>
        </p:nvSpPr>
        <p:spPr bwMode="auto">
          <a:xfrm>
            <a:off x="2915816" y="2636912"/>
            <a:ext cx="1330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21519" name="TextBox 17"/>
          <p:cNvSpPr txBox="1">
            <a:spLocks noChangeArrowheads="1"/>
          </p:cNvSpPr>
          <p:nvPr/>
        </p:nvSpPr>
        <p:spPr bwMode="auto">
          <a:xfrm>
            <a:off x="3801688" y="9087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aseline="-25000" dirty="0">
              <a:latin typeface="Corbel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411760" y="908720"/>
            <a:ext cx="5976664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3707904" y="188640"/>
            <a:ext cx="0" cy="136842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059832" y="2636912"/>
            <a:ext cx="5328592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61" name="TextBox 66"/>
          <p:cNvSpPr txBox="1">
            <a:spLocks noChangeArrowheads="1"/>
          </p:cNvSpPr>
          <p:nvPr/>
        </p:nvSpPr>
        <p:spPr bwMode="auto">
          <a:xfrm>
            <a:off x="8172400" y="620688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79"/>
          <p:cNvSpPr txBox="1">
            <a:spLocks noChangeArrowheads="1"/>
          </p:cNvSpPr>
          <p:nvPr/>
        </p:nvSpPr>
        <p:spPr bwMode="auto">
          <a:xfrm>
            <a:off x="3203848" y="1886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425093" y="885631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Овал 101"/>
          <p:cNvSpPr/>
          <p:nvPr/>
        </p:nvSpPr>
        <p:spPr>
          <a:xfrm>
            <a:off x="5051716" y="2611016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3873762" y="258835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3955790" y="896997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4377785" y="2585109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TextBox 14"/>
          <p:cNvSpPr txBox="1">
            <a:spLocks noChangeArrowheads="1"/>
          </p:cNvSpPr>
          <p:nvPr/>
        </p:nvSpPr>
        <p:spPr bwMode="auto">
          <a:xfrm>
            <a:off x="2411760" y="9087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108" name="Объект 10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65300133"/>
              </p:ext>
            </p:extLst>
          </p:nvPr>
        </p:nvGraphicFramePr>
        <p:xfrm>
          <a:off x="2843808" y="2348880"/>
          <a:ext cx="602878" cy="254124"/>
        </p:xfrm>
        <a:graphic>
          <a:graphicData uri="http://schemas.openxmlformats.org/presentationml/2006/ole">
            <p:oleObj spid="_x0000_s55298" name="Формула" r:id="rId3" imgW="126670" imgH="76002" progId="Equation.3">
              <p:embed/>
            </p:oleObj>
          </a:graphicData>
        </a:graphic>
      </p:graphicFrame>
      <p:sp>
        <p:nvSpPr>
          <p:cNvPr id="112" name="TextBox 14"/>
          <p:cNvSpPr txBox="1">
            <a:spLocks noChangeArrowheads="1"/>
          </p:cNvSpPr>
          <p:nvPr/>
        </p:nvSpPr>
        <p:spPr bwMode="auto">
          <a:xfrm>
            <a:off x="4139952" y="2636912"/>
            <a:ext cx="513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0131939"/>
              </p:ext>
            </p:extLst>
          </p:nvPr>
        </p:nvGraphicFramePr>
        <p:xfrm>
          <a:off x="3851920" y="2348880"/>
          <a:ext cx="603250" cy="254000"/>
        </p:xfrm>
        <a:graphic>
          <a:graphicData uri="http://schemas.openxmlformats.org/presentationml/2006/ole">
            <p:oleObj spid="_x0000_s55299" name="Формула" r:id="rId4" imgW="126670" imgH="76002" progId="Equation.3">
              <p:embed/>
            </p:oleObj>
          </a:graphicData>
        </a:graphic>
      </p:graphicFrame>
      <p:sp>
        <p:nvSpPr>
          <p:cNvPr id="115" name="TextBox 10"/>
          <p:cNvSpPr txBox="1">
            <a:spLocks noChangeArrowheads="1"/>
          </p:cNvSpPr>
          <p:nvPr/>
        </p:nvSpPr>
        <p:spPr bwMode="auto">
          <a:xfrm>
            <a:off x="4572000" y="2204864"/>
            <a:ext cx="360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395536" y="378904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7648519" y="2623518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2" name="Прямая соединительная линия 131"/>
          <p:cNvCxnSpPr/>
          <p:nvPr/>
        </p:nvCxnSpPr>
        <p:spPr>
          <a:xfrm>
            <a:off x="539552" y="3789040"/>
            <a:ext cx="8964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9152892" y="215115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23528" y="486916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f(x)&lt;0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7" name="Прямая соединительная линия 136"/>
          <p:cNvCxnSpPr/>
          <p:nvPr/>
        </p:nvCxnSpPr>
        <p:spPr>
          <a:xfrm>
            <a:off x="0" y="4581128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31477652"/>
              </p:ext>
            </p:extLst>
          </p:nvPr>
        </p:nvGraphicFramePr>
        <p:xfrm>
          <a:off x="3203848" y="3861048"/>
          <a:ext cx="4354513" cy="565150"/>
        </p:xfrm>
        <a:graphic>
          <a:graphicData uri="http://schemas.openxmlformats.org/presentationml/2006/ole">
            <p:oleObj spid="_x0000_s55300" name="Формула" r:id="rId5" imgW="1752480" imgH="228600" progId="Equation.3">
              <p:embed/>
            </p:oleObj>
          </a:graphicData>
        </a:graphic>
      </p:graphicFrame>
      <p:graphicFrame>
        <p:nvGraphicFramePr>
          <p:cNvPr id="143" name="Объект 14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19820611"/>
              </p:ext>
            </p:extLst>
          </p:nvPr>
        </p:nvGraphicFramePr>
        <p:xfrm>
          <a:off x="3419872" y="4797152"/>
          <a:ext cx="4552950" cy="512762"/>
        </p:xfrm>
        <a:graphic>
          <a:graphicData uri="http://schemas.openxmlformats.org/presentationml/2006/ole">
            <p:oleObj spid="_x0000_s55301" name="Формула" r:id="rId6" imgW="2031840" imgH="228600" progId="Equation.3">
              <p:embed/>
            </p:oleObj>
          </a:graphicData>
        </a:graphic>
      </p:graphicFrame>
      <p:sp>
        <p:nvSpPr>
          <p:cNvPr id="74" name="Овал 73"/>
          <p:cNvSpPr/>
          <p:nvPr/>
        </p:nvSpPr>
        <p:spPr>
          <a:xfrm>
            <a:off x="2771800" y="885631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3290850" y="259890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2636912"/>
            <a:ext cx="4581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93" name="TextBox 14"/>
          <p:cNvSpPr txBox="1">
            <a:spLocks noChangeArrowheads="1"/>
          </p:cNvSpPr>
          <p:nvPr/>
        </p:nvSpPr>
        <p:spPr bwMode="auto">
          <a:xfrm flipH="1">
            <a:off x="7308304" y="2636912"/>
            <a:ext cx="76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95" name="TextBox 66"/>
          <p:cNvSpPr txBox="1">
            <a:spLocks noChangeArrowheads="1"/>
          </p:cNvSpPr>
          <p:nvPr/>
        </p:nvSpPr>
        <p:spPr bwMode="auto">
          <a:xfrm>
            <a:off x="7956376" y="270892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40352" y="2132856"/>
            <a:ext cx="516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0" y="1988840"/>
            <a:ext cx="2820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963" indent="0" eaLnBrk="1" hangingPunct="1">
              <a:buFont typeface="Wingdings 2" pitchFamily="18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(Х-Х</a:t>
            </a:r>
            <a:r>
              <a:rPr lang="ru-RU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)(Х-Х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(Х-Х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)=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TextBox 14"/>
          <p:cNvSpPr txBox="1">
            <a:spLocks noChangeArrowheads="1"/>
          </p:cNvSpPr>
          <p:nvPr/>
        </p:nvSpPr>
        <p:spPr bwMode="auto">
          <a:xfrm>
            <a:off x="3106724" y="9087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54" name="TextBox 14"/>
          <p:cNvSpPr txBox="1">
            <a:spLocks noChangeArrowheads="1"/>
          </p:cNvSpPr>
          <p:nvPr/>
        </p:nvSpPr>
        <p:spPr bwMode="auto">
          <a:xfrm>
            <a:off x="7942983" y="908720"/>
            <a:ext cx="536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56" name="Овал 55"/>
          <p:cNvSpPr/>
          <p:nvPr/>
        </p:nvSpPr>
        <p:spPr>
          <a:xfrm>
            <a:off x="7646799" y="896997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8093910" y="908720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5304" name="Object 57"/>
          <p:cNvGraphicFramePr>
            <a:graphicFrameLocks noChangeAspect="1"/>
          </p:cNvGraphicFramePr>
          <p:nvPr/>
        </p:nvGraphicFramePr>
        <p:xfrm>
          <a:off x="7092280" y="2348880"/>
          <a:ext cx="603250" cy="254000"/>
        </p:xfrm>
        <a:graphic>
          <a:graphicData uri="http://schemas.openxmlformats.org/presentationml/2006/ole">
            <p:oleObj spid="_x0000_s55304" name="Формула" r:id="rId7" imgW="126670" imgH="76002" progId="Equation.3">
              <p:embed/>
            </p:oleObj>
          </a:graphicData>
        </a:graphic>
      </p:graphicFrame>
      <p:sp>
        <p:nvSpPr>
          <p:cNvPr id="63" name="Овал 62"/>
          <p:cNvSpPr/>
          <p:nvPr/>
        </p:nvSpPr>
        <p:spPr>
          <a:xfrm>
            <a:off x="7068073" y="2611017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14"/>
          <p:cNvSpPr txBox="1">
            <a:spLocks noChangeArrowheads="1"/>
          </p:cNvSpPr>
          <p:nvPr/>
        </p:nvSpPr>
        <p:spPr bwMode="auto">
          <a:xfrm flipH="1">
            <a:off x="6588224" y="2636912"/>
            <a:ext cx="76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endParaRPr lang="ru-RU" baseline="-25000" dirty="0">
              <a:latin typeface="Corbel" pitchFamily="34" charset="0"/>
            </a:endParaRPr>
          </a:p>
        </p:txBody>
      </p:sp>
      <p:sp>
        <p:nvSpPr>
          <p:cNvPr id="68" name="Полилиния 67"/>
          <p:cNvSpPr/>
          <p:nvPr/>
        </p:nvSpPr>
        <p:spPr>
          <a:xfrm>
            <a:off x="2627784" y="332656"/>
            <a:ext cx="5685693" cy="1064846"/>
          </a:xfrm>
          <a:custGeom>
            <a:avLst/>
            <a:gdLst>
              <a:gd name="connsiteX0" fmla="*/ 0 w 5685693"/>
              <a:gd name="connsiteY0" fmla="*/ 949569 h 1064846"/>
              <a:gd name="connsiteX1" fmla="*/ 550985 w 5685693"/>
              <a:gd name="connsiteY1" fmla="*/ 140677 h 1064846"/>
              <a:gd name="connsiteX2" fmla="*/ 1101969 w 5685693"/>
              <a:gd name="connsiteY2" fmla="*/ 961292 h 1064846"/>
              <a:gd name="connsiteX3" fmla="*/ 1617785 w 5685693"/>
              <a:gd name="connsiteY3" fmla="*/ 187569 h 1064846"/>
              <a:gd name="connsiteX4" fmla="*/ 2168769 w 5685693"/>
              <a:gd name="connsiteY4" fmla="*/ 890954 h 1064846"/>
              <a:gd name="connsiteX5" fmla="*/ 2719754 w 5685693"/>
              <a:gd name="connsiteY5" fmla="*/ 117230 h 1064846"/>
              <a:gd name="connsiteX6" fmla="*/ 3223846 w 5685693"/>
              <a:gd name="connsiteY6" fmla="*/ 844061 h 1064846"/>
              <a:gd name="connsiteX7" fmla="*/ 3669323 w 5685693"/>
              <a:gd name="connsiteY7" fmla="*/ 140677 h 1064846"/>
              <a:gd name="connsiteX8" fmla="*/ 4196862 w 5685693"/>
              <a:gd name="connsiteY8" fmla="*/ 1043354 h 1064846"/>
              <a:gd name="connsiteX9" fmla="*/ 4806462 w 5685693"/>
              <a:gd name="connsiteY9" fmla="*/ 11723 h 1064846"/>
              <a:gd name="connsiteX10" fmla="*/ 5228493 w 5685693"/>
              <a:gd name="connsiteY10" fmla="*/ 973015 h 1064846"/>
              <a:gd name="connsiteX11" fmla="*/ 5685693 w 5685693"/>
              <a:gd name="connsiteY11" fmla="*/ 70338 h 1064846"/>
              <a:gd name="connsiteX12" fmla="*/ 5685693 w 5685693"/>
              <a:gd name="connsiteY12" fmla="*/ 70338 h 1064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685693" h="1064846">
                <a:moveTo>
                  <a:pt x="0" y="949569"/>
                </a:moveTo>
                <a:cubicBezTo>
                  <a:pt x="183662" y="544146"/>
                  <a:pt x="367324" y="138723"/>
                  <a:pt x="550985" y="140677"/>
                </a:cubicBezTo>
                <a:cubicBezTo>
                  <a:pt x="734646" y="142631"/>
                  <a:pt x="924169" y="953477"/>
                  <a:pt x="1101969" y="961292"/>
                </a:cubicBezTo>
                <a:cubicBezTo>
                  <a:pt x="1279769" y="969107"/>
                  <a:pt x="1439985" y="199292"/>
                  <a:pt x="1617785" y="187569"/>
                </a:cubicBezTo>
                <a:cubicBezTo>
                  <a:pt x="1795585" y="175846"/>
                  <a:pt x="1985108" y="902677"/>
                  <a:pt x="2168769" y="890954"/>
                </a:cubicBezTo>
                <a:cubicBezTo>
                  <a:pt x="2352431" y="879231"/>
                  <a:pt x="2543908" y="125045"/>
                  <a:pt x="2719754" y="117230"/>
                </a:cubicBezTo>
                <a:cubicBezTo>
                  <a:pt x="2895600" y="109415"/>
                  <a:pt x="3065585" y="840153"/>
                  <a:pt x="3223846" y="844061"/>
                </a:cubicBezTo>
                <a:cubicBezTo>
                  <a:pt x="3382107" y="847969"/>
                  <a:pt x="3507154" y="107462"/>
                  <a:pt x="3669323" y="140677"/>
                </a:cubicBezTo>
                <a:cubicBezTo>
                  <a:pt x="3831492" y="173892"/>
                  <a:pt x="4007339" y="1064846"/>
                  <a:pt x="4196862" y="1043354"/>
                </a:cubicBezTo>
                <a:cubicBezTo>
                  <a:pt x="4386385" y="1021862"/>
                  <a:pt x="4634524" y="23446"/>
                  <a:pt x="4806462" y="11723"/>
                </a:cubicBezTo>
                <a:cubicBezTo>
                  <a:pt x="4978401" y="0"/>
                  <a:pt x="5081955" y="963246"/>
                  <a:pt x="5228493" y="973015"/>
                </a:cubicBezTo>
                <a:cubicBezTo>
                  <a:pt x="5375031" y="982784"/>
                  <a:pt x="5685693" y="70338"/>
                  <a:pt x="5685693" y="70338"/>
                </a:cubicBezTo>
                <a:lnTo>
                  <a:pt x="5685693" y="70338"/>
                </a:lnTo>
              </a:path>
            </a:pathLst>
          </a:cu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TextBox 14"/>
          <p:cNvSpPr txBox="1">
            <a:spLocks noChangeArrowheads="1"/>
          </p:cNvSpPr>
          <p:nvPr/>
        </p:nvSpPr>
        <p:spPr bwMode="auto">
          <a:xfrm flipH="1">
            <a:off x="7380312" y="908720"/>
            <a:ext cx="7602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n-1</a:t>
            </a:r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5076056" y="2348880"/>
          <a:ext cx="603250" cy="254000"/>
        </p:xfrm>
        <a:graphic>
          <a:graphicData uri="http://schemas.openxmlformats.org/presentationml/2006/ole">
            <p:oleObj spid="_x0000_s55305" name="Формула" r:id="rId8" imgW="126670" imgH="76002" progId="Equation.3">
              <p:embed/>
            </p:oleObj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6516216" y="2204864"/>
            <a:ext cx="516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Овал 76"/>
          <p:cNvSpPr/>
          <p:nvPr/>
        </p:nvSpPr>
        <p:spPr>
          <a:xfrm>
            <a:off x="5578442" y="2613466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6372200" y="2564904"/>
            <a:ext cx="45719" cy="4571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олилиния 78"/>
          <p:cNvSpPr/>
          <p:nvPr/>
        </p:nvSpPr>
        <p:spPr>
          <a:xfrm>
            <a:off x="2825261" y="423985"/>
            <a:ext cx="668216" cy="502138"/>
          </a:xfrm>
          <a:custGeom>
            <a:avLst/>
            <a:gdLst>
              <a:gd name="connsiteX0" fmla="*/ 0 w 668216"/>
              <a:gd name="connsiteY0" fmla="*/ 443523 h 502138"/>
              <a:gd name="connsiteX1" fmla="*/ 339970 w 668216"/>
              <a:gd name="connsiteY1" fmla="*/ 9769 h 502138"/>
              <a:gd name="connsiteX2" fmla="*/ 668216 w 668216"/>
              <a:gd name="connsiteY2" fmla="*/ 502138 h 502138"/>
              <a:gd name="connsiteX3" fmla="*/ 668216 w 668216"/>
              <a:gd name="connsiteY3" fmla="*/ 502138 h 502138"/>
              <a:gd name="connsiteX4" fmla="*/ 668216 w 668216"/>
              <a:gd name="connsiteY4" fmla="*/ 502138 h 502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8216" h="502138">
                <a:moveTo>
                  <a:pt x="0" y="443523"/>
                </a:moveTo>
                <a:cubicBezTo>
                  <a:pt x="114300" y="221761"/>
                  <a:pt x="228601" y="0"/>
                  <a:pt x="339970" y="9769"/>
                </a:cubicBezTo>
                <a:cubicBezTo>
                  <a:pt x="451339" y="19538"/>
                  <a:pt x="668216" y="502138"/>
                  <a:pt x="668216" y="502138"/>
                </a:cubicBezTo>
                <a:lnTo>
                  <a:pt x="668216" y="502138"/>
                </a:lnTo>
                <a:lnTo>
                  <a:pt x="668216" y="502138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олилиния 79"/>
          <p:cNvSpPr/>
          <p:nvPr/>
        </p:nvSpPr>
        <p:spPr>
          <a:xfrm>
            <a:off x="3985846" y="502138"/>
            <a:ext cx="562708" cy="400539"/>
          </a:xfrm>
          <a:custGeom>
            <a:avLst/>
            <a:gdLst>
              <a:gd name="connsiteX0" fmla="*/ 0 w 562708"/>
              <a:gd name="connsiteY0" fmla="*/ 388816 h 400539"/>
              <a:gd name="connsiteX1" fmla="*/ 234462 w 562708"/>
              <a:gd name="connsiteY1" fmla="*/ 1954 h 400539"/>
              <a:gd name="connsiteX2" fmla="*/ 562708 w 562708"/>
              <a:gd name="connsiteY2" fmla="*/ 400539 h 400539"/>
              <a:gd name="connsiteX3" fmla="*/ 562708 w 562708"/>
              <a:gd name="connsiteY3" fmla="*/ 400539 h 400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2708" h="400539">
                <a:moveTo>
                  <a:pt x="0" y="388816"/>
                </a:moveTo>
                <a:cubicBezTo>
                  <a:pt x="70338" y="194408"/>
                  <a:pt x="140677" y="0"/>
                  <a:pt x="234462" y="1954"/>
                </a:cubicBezTo>
                <a:cubicBezTo>
                  <a:pt x="328247" y="3908"/>
                  <a:pt x="562708" y="400539"/>
                  <a:pt x="562708" y="400539"/>
                </a:cubicBezTo>
                <a:lnTo>
                  <a:pt x="562708" y="400539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олилиния 83"/>
          <p:cNvSpPr/>
          <p:nvPr/>
        </p:nvSpPr>
        <p:spPr>
          <a:xfrm>
            <a:off x="5052646" y="425939"/>
            <a:ext cx="597877" cy="500184"/>
          </a:xfrm>
          <a:custGeom>
            <a:avLst/>
            <a:gdLst>
              <a:gd name="connsiteX0" fmla="*/ 0 w 597877"/>
              <a:gd name="connsiteY0" fmla="*/ 453292 h 500184"/>
              <a:gd name="connsiteX1" fmla="*/ 281354 w 597877"/>
              <a:gd name="connsiteY1" fmla="*/ 7815 h 500184"/>
              <a:gd name="connsiteX2" fmla="*/ 586154 w 597877"/>
              <a:gd name="connsiteY2" fmla="*/ 500184 h 500184"/>
              <a:gd name="connsiteX3" fmla="*/ 586154 w 597877"/>
              <a:gd name="connsiteY3" fmla="*/ 500184 h 500184"/>
              <a:gd name="connsiteX4" fmla="*/ 597877 w 597877"/>
              <a:gd name="connsiteY4" fmla="*/ 488461 h 500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97877" h="500184">
                <a:moveTo>
                  <a:pt x="0" y="453292"/>
                </a:moveTo>
                <a:cubicBezTo>
                  <a:pt x="91831" y="226646"/>
                  <a:pt x="183662" y="0"/>
                  <a:pt x="281354" y="7815"/>
                </a:cubicBezTo>
                <a:cubicBezTo>
                  <a:pt x="379046" y="15630"/>
                  <a:pt x="586154" y="500184"/>
                  <a:pt x="586154" y="500184"/>
                </a:cubicBezTo>
                <a:lnTo>
                  <a:pt x="586154" y="500184"/>
                </a:lnTo>
                <a:lnTo>
                  <a:pt x="597877" y="488461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олилиния 85"/>
          <p:cNvSpPr/>
          <p:nvPr/>
        </p:nvSpPr>
        <p:spPr>
          <a:xfrm>
            <a:off x="6049108" y="453292"/>
            <a:ext cx="504092" cy="472831"/>
          </a:xfrm>
          <a:custGeom>
            <a:avLst/>
            <a:gdLst>
              <a:gd name="connsiteX0" fmla="*/ 0 w 504092"/>
              <a:gd name="connsiteY0" fmla="*/ 449385 h 472831"/>
              <a:gd name="connsiteX1" fmla="*/ 187569 w 504092"/>
              <a:gd name="connsiteY1" fmla="*/ 3908 h 472831"/>
              <a:gd name="connsiteX2" fmla="*/ 504092 w 504092"/>
              <a:gd name="connsiteY2" fmla="*/ 472831 h 472831"/>
              <a:gd name="connsiteX3" fmla="*/ 504092 w 504092"/>
              <a:gd name="connsiteY3" fmla="*/ 472831 h 472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92" h="472831">
                <a:moveTo>
                  <a:pt x="0" y="449385"/>
                </a:moveTo>
                <a:cubicBezTo>
                  <a:pt x="51777" y="224692"/>
                  <a:pt x="103554" y="0"/>
                  <a:pt x="187569" y="3908"/>
                </a:cubicBezTo>
                <a:cubicBezTo>
                  <a:pt x="271584" y="7816"/>
                  <a:pt x="504092" y="472831"/>
                  <a:pt x="504092" y="472831"/>
                </a:cubicBezTo>
                <a:lnTo>
                  <a:pt x="504092" y="472831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олилиния 87"/>
          <p:cNvSpPr/>
          <p:nvPr/>
        </p:nvSpPr>
        <p:spPr>
          <a:xfrm>
            <a:off x="7092462" y="338015"/>
            <a:ext cx="597876" cy="564662"/>
          </a:xfrm>
          <a:custGeom>
            <a:avLst/>
            <a:gdLst>
              <a:gd name="connsiteX0" fmla="*/ 0 w 597876"/>
              <a:gd name="connsiteY0" fmla="*/ 552939 h 564662"/>
              <a:gd name="connsiteX1" fmla="*/ 328246 w 597876"/>
              <a:gd name="connsiteY1" fmla="*/ 1954 h 564662"/>
              <a:gd name="connsiteX2" fmla="*/ 597876 w 597876"/>
              <a:gd name="connsiteY2" fmla="*/ 564662 h 564662"/>
              <a:gd name="connsiteX3" fmla="*/ 597876 w 597876"/>
              <a:gd name="connsiteY3" fmla="*/ 564662 h 56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876" h="564662">
                <a:moveTo>
                  <a:pt x="0" y="552939"/>
                </a:moveTo>
                <a:cubicBezTo>
                  <a:pt x="114300" y="276469"/>
                  <a:pt x="228600" y="0"/>
                  <a:pt x="328246" y="1954"/>
                </a:cubicBezTo>
                <a:cubicBezTo>
                  <a:pt x="427892" y="3908"/>
                  <a:pt x="597876" y="564662"/>
                  <a:pt x="597876" y="564662"/>
                </a:cubicBezTo>
                <a:lnTo>
                  <a:pt x="597876" y="564662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олилиния 88"/>
          <p:cNvSpPr/>
          <p:nvPr/>
        </p:nvSpPr>
        <p:spPr>
          <a:xfrm>
            <a:off x="8147538" y="386862"/>
            <a:ext cx="152400" cy="480646"/>
          </a:xfrm>
          <a:custGeom>
            <a:avLst/>
            <a:gdLst>
              <a:gd name="connsiteX0" fmla="*/ 0 w 152400"/>
              <a:gd name="connsiteY0" fmla="*/ 480646 h 480646"/>
              <a:gd name="connsiteX1" fmla="*/ 152400 w 152400"/>
              <a:gd name="connsiteY1" fmla="*/ 0 h 480646"/>
              <a:gd name="connsiteX2" fmla="*/ 152400 w 152400"/>
              <a:gd name="connsiteY2" fmla="*/ 0 h 48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" h="480646">
                <a:moveTo>
                  <a:pt x="0" y="480646"/>
                </a:moveTo>
                <a:lnTo>
                  <a:pt x="152400" y="0"/>
                </a:lnTo>
                <a:lnTo>
                  <a:pt x="152400" y="0"/>
                </a:lnTo>
              </a:path>
            </a:pathLst>
          </a:cu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953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1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20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20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0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9" grpId="0"/>
      <p:bldP spid="101" grpId="0" animBg="1"/>
      <p:bldP spid="102" grpId="0" animBg="1"/>
      <p:bldP spid="103" grpId="0" animBg="1"/>
      <p:bldP spid="104" grpId="0" animBg="1"/>
      <p:bldP spid="105" grpId="0" animBg="1"/>
      <p:bldP spid="126" grpId="0" animBg="1"/>
      <p:bldP spid="74" grpId="0" animBg="1"/>
      <p:bldP spid="75" grpId="0" animBg="1"/>
      <p:bldP spid="3" grpId="0"/>
      <p:bldP spid="95" grpId="0"/>
      <p:bldP spid="30" grpId="0"/>
      <p:bldP spid="54" grpId="0"/>
      <p:bldP spid="56" grpId="0" animBg="1"/>
      <p:bldP spid="58" grpId="0" animBg="1"/>
      <p:bldP spid="63" grpId="0" animBg="1"/>
      <p:bldP spid="68" grpId="0" animBg="1"/>
      <p:bldP spid="76" grpId="0"/>
      <p:bldP spid="77" grpId="0" animBg="1"/>
      <p:bldP spid="78" grpId="0" animBg="1"/>
      <p:bldP spid="79" grpId="0" animBg="1"/>
      <p:bldP spid="80" grpId="0" animBg="1"/>
      <p:bldP spid="84" grpId="0" animBg="1"/>
      <p:bldP spid="86" grpId="0" animBg="1"/>
      <p:bldP spid="88" grpId="0" animBg="1"/>
      <p:bldP spid="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813" y="1125538"/>
            <a:ext cx="7407275" cy="79057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. Сформулировать алгоритм решения неравенств методом интервалов, если</a:t>
            </a:r>
            <a:r>
              <a:rPr lang="en-US" sz="3200" dirty="0" smtClean="0">
                <a:solidFill>
                  <a:schemeClr val="tx2">
                    <a:satMod val="130000"/>
                  </a:schemeClr>
                </a:solidFill>
              </a:rPr>
              <a:t> f(x) - 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многочлен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2205038"/>
            <a:ext cx="7740650" cy="38163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А) Решить уравнение </a:t>
            </a:r>
            <a:r>
              <a:rPr lang="en-US" sz="2800" dirty="0"/>
              <a:t>f(x</a:t>
            </a:r>
            <a:r>
              <a:rPr lang="en-US" sz="2800" dirty="0" smtClean="0"/>
              <a:t>)</a:t>
            </a:r>
            <a:r>
              <a:rPr lang="ru-RU" sz="2800" dirty="0" smtClean="0"/>
              <a:t>=0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Б) Найденные корни разместить на ось Х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/>
              <a:t>В) Определить  знаки интервалов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Г) Выбрать необходимые интервалы и  записать    ответ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115888"/>
            <a:ext cx="7497762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3. Образец решения неравенств методом интервалов: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20072" y="1988840"/>
            <a:ext cx="2592288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5436096" y="1916832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2              2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TextBox 10"/>
          <p:cNvSpPr txBox="1">
            <a:spLocks noChangeArrowheads="1"/>
          </p:cNvSpPr>
          <p:nvPr/>
        </p:nvSpPr>
        <p:spPr bwMode="auto">
          <a:xfrm>
            <a:off x="5591002" y="1547167"/>
            <a:ext cx="358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/>
              <a:t>.</a:t>
            </a:r>
            <a:endParaRPr lang="ru-RU" sz="3600" dirty="0">
              <a:latin typeface="Corbel" pitchFamily="34" charset="0"/>
            </a:endParaRPr>
          </a:p>
        </p:txBody>
      </p:sp>
      <p:sp>
        <p:nvSpPr>
          <p:cNvPr id="25609" name="TextBox 11"/>
          <p:cNvSpPr txBox="1">
            <a:spLocks noChangeArrowheads="1"/>
          </p:cNvSpPr>
          <p:nvPr/>
        </p:nvSpPr>
        <p:spPr bwMode="auto">
          <a:xfrm>
            <a:off x="6804248" y="1547167"/>
            <a:ext cx="360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dirty="0" smtClean="0"/>
              <a:t>.</a:t>
            </a:r>
            <a:endParaRPr lang="ru-RU" sz="3600" dirty="0">
              <a:latin typeface="Corbel" pitchFamily="34" charset="0"/>
            </a:endParaRPr>
          </a:p>
        </p:txBody>
      </p:sp>
      <p:sp>
        <p:nvSpPr>
          <p:cNvPr id="25610" name="TextBox 12"/>
          <p:cNvSpPr txBox="1">
            <a:spLocks noChangeArrowheads="1"/>
          </p:cNvSpPr>
          <p:nvPr/>
        </p:nvSpPr>
        <p:spPr bwMode="auto">
          <a:xfrm>
            <a:off x="2738438" y="4640263"/>
            <a:ext cx="3603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>
              <a:latin typeface="Corbel" pitchFamily="34" charset="0"/>
            </a:endParaRPr>
          </a:p>
        </p:txBody>
      </p:sp>
      <p:sp>
        <p:nvSpPr>
          <p:cNvPr id="25612" name="TextBox 14"/>
          <p:cNvSpPr txBox="1">
            <a:spLocks noChangeArrowheads="1"/>
          </p:cNvSpPr>
          <p:nvPr/>
        </p:nvSpPr>
        <p:spPr bwMode="auto">
          <a:xfrm>
            <a:off x="2517775" y="4559300"/>
            <a:ext cx="360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dirty="0">
              <a:latin typeface="Corbel" pitchFamily="34" charset="0"/>
            </a:endParaRPr>
          </a:p>
        </p:txBody>
      </p:sp>
      <p:sp>
        <p:nvSpPr>
          <p:cNvPr id="25613" name="TextBox 16"/>
          <p:cNvSpPr txBox="1">
            <a:spLocks noChangeArrowheads="1"/>
          </p:cNvSpPr>
          <p:nvPr/>
        </p:nvSpPr>
        <p:spPr bwMode="auto">
          <a:xfrm>
            <a:off x="1691680" y="378904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16" name="TextBox 19"/>
          <p:cNvSpPr txBox="1">
            <a:spLocks noChangeArrowheads="1"/>
          </p:cNvSpPr>
          <p:nvPr/>
        </p:nvSpPr>
        <p:spPr bwMode="auto">
          <a:xfrm>
            <a:off x="1797050" y="4651375"/>
            <a:ext cx="3603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>
              <a:latin typeface="Corbel" pitchFamily="34" charset="0"/>
            </a:endParaRPr>
          </a:p>
        </p:txBody>
      </p:sp>
      <p:sp>
        <p:nvSpPr>
          <p:cNvPr id="25618" name="TextBox 22"/>
          <p:cNvSpPr txBox="1">
            <a:spLocks noChangeArrowheads="1"/>
          </p:cNvSpPr>
          <p:nvPr/>
        </p:nvSpPr>
        <p:spPr bwMode="auto">
          <a:xfrm>
            <a:off x="5148064" y="4581128"/>
            <a:ext cx="5365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aseline="-25000" dirty="0">
              <a:latin typeface="Corbel" pitchFamily="34" charset="0"/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4139952" y="764704"/>
          <a:ext cx="1512168" cy="483894"/>
        </p:xfrm>
        <a:graphic>
          <a:graphicData uri="http://schemas.openxmlformats.org/presentationml/2006/ole">
            <p:oleObj spid="_x0000_s46102" name="Формула" r:id="rId3" imgW="634725" imgH="203112" progId="Equation.3">
              <p:embed/>
            </p:oleObj>
          </a:graphicData>
        </a:graphic>
      </p:graphicFrame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2267744" y="1268760"/>
          <a:ext cx="1511300" cy="484188"/>
        </p:xfrm>
        <a:graphic>
          <a:graphicData uri="http://schemas.openxmlformats.org/presentationml/2006/ole">
            <p:oleObj spid="_x0000_s46103" name="Формула" r:id="rId4" imgW="634725" imgH="203112" progId="Equation.3">
              <p:embed/>
            </p:oleObj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2339752" y="1772816"/>
          <a:ext cx="1028700" cy="968375"/>
        </p:xfrm>
        <a:graphic>
          <a:graphicData uri="http://schemas.openxmlformats.org/presentationml/2006/ole">
            <p:oleObj spid="_x0000_s46104" name="Формула" r:id="rId5" imgW="431613" imgH="406224" progId="Equation.3">
              <p:embed/>
            </p:oleObj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1691680" y="3105835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В)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f(3) = 9-4=5&gt;0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f(0) = 0-4= -4&lt;0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f(-3) = 9-4=5&gt;0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1680" y="155679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88024" y="14847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2080" y="1484784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+                 +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56176" y="1556792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/>
        </p:nvGraphicFramePr>
        <p:xfrm>
          <a:off x="2483768" y="3861048"/>
          <a:ext cx="2592288" cy="400740"/>
        </p:xfrm>
        <a:graphic>
          <a:graphicData uri="http://schemas.openxmlformats.org/presentationml/2006/ole">
            <p:oleObj spid="_x0000_s46105" name="Формула" r:id="rId6" imgW="1167893" imgH="203112" progId="Equation.3">
              <p:embed/>
            </p:oleObj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1691680" y="465313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/>
        </p:nvGraphicFramePr>
        <p:xfrm>
          <a:off x="2699792" y="4725144"/>
          <a:ext cx="2948092" cy="576064"/>
        </p:xfrm>
        <a:graphic>
          <a:graphicData uri="http://schemas.openxmlformats.org/presentationml/2006/ole">
            <p:oleObj spid="_x0000_s46106" name="Формула" r:id="rId7" imgW="1104421" imgH="215806" progId="Equation.3">
              <p:embed/>
            </p:oleObj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6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/>
      <p:bldP spid="25609" grpId="0"/>
      <p:bldP spid="30" grpId="0"/>
      <p:bldP spid="30" grpId="1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908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III.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Рефлексия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1773238"/>
            <a:ext cx="7407275" cy="1752600"/>
          </a:xfrm>
        </p:spPr>
        <p:txBody>
          <a:bodyPr>
            <a:noAutofit/>
          </a:bodyPr>
          <a:lstStyle/>
          <a:p>
            <a:pPr marL="541782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600" dirty="0" smtClean="0"/>
              <a:t>Обучающая самостоятельная работа</a:t>
            </a:r>
          </a:p>
          <a:p>
            <a:pPr marL="541782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sz="3600" dirty="0" err="1" smtClean="0"/>
              <a:t>Синквейн</a:t>
            </a:r>
            <a:r>
              <a:rPr lang="ru-RU" sz="3600" dirty="0" smtClean="0"/>
              <a:t> на тему «Метод интервалов»</a:t>
            </a:r>
            <a:endParaRPr lang="ru-RU" sz="3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>
                <a:solidFill>
                  <a:schemeClr val="tx2">
                    <a:satMod val="130000"/>
                  </a:schemeClr>
                </a:solidFill>
              </a:rPr>
              <a:t>Обучающая самостоятельная работа</a:t>
            </a:r>
            <a:br>
              <a:rPr lang="ru-RU" sz="4400" dirty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37" name="Объект 3"/>
          <p:cNvSpPr>
            <a:spLocks noGrp="1"/>
          </p:cNvSpPr>
          <p:nvPr>
            <p:ph sz="half" idx="2"/>
          </p:nvPr>
        </p:nvSpPr>
        <p:spPr>
          <a:xfrm>
            <a:off x="5148263" y="1412875"/>
            <a:ext cx="3657600" cy="4664075"/>
          </a:xfrm>
        </p:spPr>
        <p:txBody>
          <a:bodyPr/>
          <a:lstStyle/>
          <a:p>
            <a:pPr marL="80963" indent="0" algn="ctr" eaLnBrk="1" hangingPunct="1">
              <a:buFont typeface="Wingdings 2" pitchFamily="18" charset="2"/>
              <a:buNone/>
            </a:pPr>
            <a:r>
              <a:rPr lang="ru-RU" smtClean="0"/>
              <a:t>   </a:t>
            </a:r>
            <a:r>
              <a:rPr lang="en-US" smtClean="0"/>
              <a:t>II </a:t>
            </a:r>
            <a:r>
              <a:rPr lang="ru-RU" smtClean="0"/>
              <a:t>Вариант</a:t>
            </a:r>
            <a:endParaRPr lang="en-US" smtClean="0"/>
          </a:p>
          <a:p>
            <a:pPr marL="80963" indent="0" algn="ctr" eaLnBrk="1" hangingPunct="1">
              <a:buFont typeface="Wingdings 2" pitchFamily="18" charset="2"/>
              <a:buNone/>
            </a:pPr>
            <a:endParaRPr lang="ru-RU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003800" y="1412875"/>
            <a:ext cx="0" cy="4752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1619250" y="4005263"/>
          <a:ext cx="1406525" cy="936625"/>
        </p:xfrm>
        <a:graphic>
          <a:graphicData uri="http://schemas.openxmlformats.org/presentationml/2006/ole">
            <p:oleObj spid="_x0000_s1066" name="Формула" r:id="rId4" imgW="380835" imgH="393529" progId="Equation.3">
              <p:embed/>
            </p:oleObj>
          </a:graphicData>
        </a:graphic>
      </p:graphicFrame>
      <p:graphicFrame>
        <p:nvGraphicFramePr>
          <p:cNvPr id="1027" name="Object 11"/>
          <p:cNvGraphicFramePr>
            <a:graphicFrameLocks noChangeAspect="1"/>
          </p:cNvGraphicFramePr>
          <p:nvPr/>
        </p:nvGraphicFramePr>
        <p:xfrm>
          <a:off x="1560513" y="3500438"/>
          <a:ext cx="2219325" cy="460375"/>
        </p:xfrm>
        <a:graphic>
          <a:graphicData uri="http://schemas.openxmlformats.org/presentationml/2006/ole">
            <p:oleObj spid="_x0000_s1067" name="Формула" r:id="rId5" imgW="1040948" imgH="215806" progId="Equation.3">
              <p:embed/>
            </p:oleObj>
          </a:graphicData>
        </a:graphic>
      </p:graphicFrame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1619250" y="2997200"/>
          <a:ext cx="1296988" cy="406400"/>
        </p:xfrm>
        <a:graphic>
          <a:graphicData uri="http://schemas.openxmlformats.org/presentationml/2006/ole">
            <p:oleObj spid="_x0000_s1068" name="Формула" r:id="rId6" imgW="532937" imgH="177646" progId="Equation.3">
              <p:embed/>
            </p:oleObj>
          </a:graphicData>
        </a:graphic>
      </p:graphicFrame>
      <p:graphicFrame>
        <p:nvGraphicFramePr>
          <p:cNvPr id="1029" name="Object 13"/>
          <p:cNvGraphicFramePr>
            <a:graphicFrameLocks noChangeAspect="1"/>
          </p:cNvGraphicFramePr>
          <p:nvPr/>
        </p:nvGraphicFramePr>
        <p:xfrm>
          <a:off x="1619250" y="2349500"/>
          <a:ext cx="1584325" cy="617538"/>
        </p:xfrm>
        <a:graphic>
          <a:graphicData uri="http://schemas.openxmlformats.org/presentationml/2006/ole">
            <p:oleObj spid="_x0000_s1069" name="Формула" r:id="rId7" imgW="596641" imgH="203112" progId="Equation.3">
              <p:embed/>
            </p:oleObj>
          </a:graphicData>
        </a:graphic>
      </p:graphicFrame>
      <p:graphicFrame>
        <p:nvGraphicFramePr>
          <p:cNvPr id="1030" name="Object 14"/>
          <p:cNvGraphicFramePr>
            <a:graphicFrameLocks noGrp="1" noChangeAspect="1"/>
          </p:cNvGraphicFramePr>
          <p:nvPr>
            <p:ph sz="half" idx="1"/>
          </p:nvPr>
        </p:nvGraphicFramePr>
        <p:xfrm>
          <a:off x="1809750" y="5084763"/>
          <a:ext cx="2338388" cy="504825"/>
        </p:xfrm>
        <a:graphic>
          <a:graphicData uri="http://schemas.openxmlformats.org/presentationml/2006/ole">
            <p:oleObj spid="_x0000_s1070" name="Формула" r:id="rId8" imgW="1117600" imgH="241300" progId="Equation.3">
              <p:embed/>
            </p:oleObj>
          </a:graphicData>
        </a:graphic>
      </p:graphicFrame>
      <p:sp>
        <p:nvSpPr>
          <p:cNvPr id="1039" name="TextBox 14"/>
          <p:cNvSpPr txBox="1">
            <a:spLocks noChangeArrowheads="1"/>
          </p:cNvSpPr>
          <p:nvPr/>
        </p:nvSpPr>
        <p:spPr bwMode="auto">
          <a:xfrm>
            <a:off x="1258888" y="2492375"/>
            <a:ext cx="40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1.</a:t>
            </a:r>
          </a:p>
        </p:txBody>
      </p:sp>
      <p:sp>
        <p:nvSpPr>
          <p:cNvPr id="1040" name="TextBox 15"/>
          <p:cNvSpPr txBox="1">
            <a:spLocks noChangeArrowheads="1"/>
          </p:cNvSpPr>
          <p:nvPr/>
        </p:nvSpPr>
        <p:spPr bwMode="auto">
          <a:xfrm>
            <a:off x="1258888" y="3068638"/>
            <a:ext cx="40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2.</a:t>
            </a:r>
          </a:p>
        </p:txBody>
      </p:sp>
      <p:sp>
        <p:nvSpPr>
          <p:cNvPr id="1041" name="TextBox 16"/>
          <p:cNvSpPr txBox="1">
            <a:spLocks noChangeArrowheads="1"/>
          </p:cNvSpPr>
          <p:nvPr/>
        </p:nvSpPr>
        <p:spPr bwMode="auto">
          <a:xfrm>
            <a:off x="1258888" y="3573463"/>
            <a:ext cx="40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3.</a:t>
            </a:r>
          </a:p>
        </p:txBody>
      </p:sp>
      <p:sp>
        <p:nvSpPr>
          <p:cNvPr id="1042" name="TextBox 17"/>
          <p:cNvSpPr txBox="1">
            <a:spLocks noChangeArrowheads="1"/>
          </p:cNvSpPr>
          <p:nvPr/>
        </p:nvSpPr>
        <p:spPr bwMode="auto">
          <a:xfrm>
            <a:off x="1258888" y="4292600"/>
            <a:ext cx="40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4.</a:t>
            </a:r>
          </a:p>
        </p:txBody>
      </p:sp>
      <p:sp>
        <p:nvSpPr>
          <p:cNvPr id="1043" name="TextBox 18"/>
          <p:cNvSpPr txBox="1">
            <a:spLocks noChangeArrowheads="1"/>
          </p:cNvSpPr>
          <p:nvPr/>
        </p:nvSpPr>
        <p:spPr bwMode="auto">
          <a:xfrm>
            <a:off x="1331913" y="5157788"/>
            <a:ext cx="406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5.</a:t>
            </a:r>
          </a:p>
        </p:txBody>
      </p:sp>
      <p:graphicFrame>
        <p:nvGraphicFramePr>
          <p:cNvPr id="1031" name="Object 15"/>
          <p:cNvGraphicFramePr>
            <a:graphicFrameLocks noChangeAspect="1"/>
          </p:cNvGraphicFramePr>
          <p:nvPr/>
        </p:nvGraphicFramePr>
        <p:xfrm>
          <a:off x="6084888" y="4005263"/>
          <a:ext cx="1406525" cy="936625"/>
        </p:xfrm>
        <a:graphic>
          <a:graphicData uri="http://schemas.openxmlformats.org/presentationml/2006/ole">
            <p:oleObj spid="_x0000_s1071" name="Формула" r:id="rId9" imgW="380835" imgH="393529" progId="Equation.3">
              <p:embed/>
            </p:oleObj>
          </a:graphicData>
        </a:graphic>
      </p:graphicFrame>
      <p:graphicFrame>
        <p:nvGraphicFramePr>
          <p:cNvPr id="1032" name="Object 16"/>
          <p:cNvGraphicFramePr>
            <a:graphicFrameLocks noChangeAspect="1"/>
          </p:cNvGraphicFramePr>
          <p:nvPr/>
        </p:nvGraphicFramePr>
        <p:xfrm>
          <a:off x="6011863" y="3573463"/>
          <a:ext cx="2219325" cy="460375"/>
        </p:xfrm>
        <a:graphic>
          <a:graphicData uri="http://schemas.openxmlformats.org/presentationml/2006/ole">
            <p:oleObj spid="_x0000_s1072" name="Формула" r:id="rId10" imgW="1040948" imgH="215806" progId="Equation.3">
              <p:embed/>
            </p:oleObj>
          </a:graphicData>
        </a:graphic>
      </p:graphicFrame>
      <p:graphicFrame>
        <p:nvGraphicFramePr>
          <p:cNvPr id="1033" name="Object 17"/>
          <p:cNvGraphicFramePr>
            <a:graphicFrameLocks noChangeAspect="1"/>
          </p:cNvGraphicFramePr>
          <p:nvPr/>
        </p:nvGraphicFramePr>
        <p:xfrm>
          <a:off x="6084888" y="3141663"/>
          <a:ext cx="1295400" cy="406400"/>
        </p:xfrm>
        <a:graphic>
          <a:graphicData uri="http://schemas.openxmlformats.org/presentationml/2006/ole">
            <p:oleObj spid="_x0000_s1073" name="Формула" r:id="rId11" imgW="532937" imgH="177646" progId="Equation.3">
              <p:embed/>
            </p:oleObj>
          </a:graphicData>
        </a:graphic>
      </p:graphicFrame>
      <p:graphicFrame>
        <p:nvGraphicFramePr>
          <p:cNvPr id="1034" name="Object 19"/>
          <p:cNvGraphicFramePr>
            <a:graphicFrameLocks noChangeAspect="1"/>
          </p:cNvGraphicFramePr>
          <p:nvPr/>
        </p:nvGraphicFramePr>
        <p:xfrm>
          <a:off x="6084888" y="5013325"/>
          <a:ext cx="2338387" cy="504825"/>
        </p:xfrm>
        <a:graphic>
          <a:graphicData uri="http://schemas.openxmlformats.org/presentationml/2006/ole">
            <p:oleObj spid="_x0000_s1074" name="Формула" r:id="rId12" imgW="1117600" imgH="241300" progId="Equation.3">
              <p:embed/>
            </p:oleObj>
          </a:graphicData>
        </a:graphic>
      </p:graphicFrame>
      <p:sp>
        <p:nvSpPr>
          <p:cNvPr id="1044" name="TextBox 24"/>
          <p:cNvSpPr txBox="1">
            <a:spLocks noChangeArrowheads="1"/>
          </p:cNvSpPr>
          <p:nvPr/>
        </p:nvSpPr>
        <p:spPr bwMode="auto">
          <a:xfrm>
            <a:off x="5651500" y="2492375"/>
            <a:ext cx="40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1.</a:t>
            </a:r>
          </a:p>
        </p:txBody>
      </p:sp>
      <p:sp>
        <p:nvSpPr>
          <p:cNvPr id="1045" name="TextBox 25"/>
          <p:cNvSpPr txBox="1">
            <a:spLocks noChangeArrowheads="1"/>
          </p:cNvSpPr>
          <p:nvPr/>
        </p:nvSpPr>
        <p:spPr bwMode="auto">
          <a:xfrm>
            <a:off x="5651500" y="3141663"/>
            <a:ext cx="406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2.</a:t>
            </a:r>
          </a:p>
        </p:txBody>
      </p:sp>
      <p:sp>
        <p:nvSpPr>
          <p:cNvPr id="1046" name="TextBox 26"/>
          <p:cNvSpPr txBox="1">
            <a:spLocks noChangeArrowheads="1"/>
          </p:cNvSpPr>
          <p:nvPr/>
        </p:nvSpPr>
        <p:spPr bwMode="auto">
          <a:xfrm>
            <a:off x="5651500" y="3644900"/>
            <a:ext cx="40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3.</a:t>
            </a:r>
          </a:p>
        </p:txBody>
      </p:sp>
      <p:sp>
        <p:nvSpPr>
          <p:cNvPr id="1047" name="TextBox 27"/>
          <p:cNvSpPr txBox="1">
            <a:spLocks noChangeArrowheads="1"/>
          </p:cNvSpPr>
          <p:nvPr/>
        </p:nvSpPr>
        <p:spPr bwMode="auto">
          <a:xfrm>
            <a:off x="5580063" y="4149725"/>
            <a:ext cx="406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4.</a:t>
            </a:r>
          </a:p>
        </p:txBody>
      </p:sp>
      <p:sp>
        <p:nvSpPr>
          <p:cNvPr id="1048" name="TextBox 28"/>
          <p:cNvSpPr txBox="1">
            <a:spLocks noChangeArrowheads="1"/>
          </p:cNvSpPr>
          <p:nvPr/>
        </p:nvSpPr>
        <p:spPr bwMode="auto">
          <a:xfrm>
            <a:off x="5580063" y="5084763"/>
            <a:ext cx="406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5.</a:t>
            </a:r>
          </a:p>
        </p:txBody>
      </p:sp>
      <p:graphicFrame>
        <p:nvGraphicFramePr>
          <p:cNvPr id="1035" name="Object 20"/>
          <p:cNvGraphicFramePr>
            <a:graphicFrameLocks noChangeAspect="1"/>
          </p:cNvGraphicFramePr>
          <p:nvPr/>
        </p:nvGraphicFramePr>
        <p:xfrm>
          <a:off x="5994400" y="2046288"/>
          <a:ext cx="1817688" cy="1084262"/>
        </p:xfrm>
        <a:graphic>
          <a:graphicData uri="http://schemas.openxmlformats.org/presentationml/2006/ole">
            <p:oleObj spid="_x0000_s1075" name="Формула" r:id="rId13" imgW="660113" imgH="393529" progId="Equation.3">
              <p:embed/>
            </p:oleObj>
          </a:graphicData>
        </a:graphic>
      </p:graphicFrame>
      <p:sp>
        <p:nvSpPr>
          <p:cNvPr id="1049" name="TextBox 30"/>
          <p:cNvSpPr txBox="1">
            <a:spLocks noChangeArrowheads="1"/>
          </p:cNvSpPr>
          <p:nvPr/>
        </p:nvSpPr>
        <p:spPr bwMode="auto">
          <a:xfrm>
            <a:off x="1763713" y="1557338"/>
            <a:ext cx="28082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 </a:t>
            </a:r>
            <a:r>
              <a:rPr lang="ru-RU" sz="2800"/>
              <a:t>Вариант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marL="541782" indent="-514350" algn="ctr" eaLnBrk="1" fontAlgn="auto" hangingPunct="1">
              <a:spcAft>
                <a:spcPts val="0"/>
              </a:spcAft>
              <a:defRPr/>
            </a:pPr>
            <a:r>
              <a:rPr lang="ru-RU" sz="4400" dirty="0" err="1">
                <a:solidFill>
                  <a:schemeClr val="tx2">
                    <a:satMod val="130000"/>
                  </a:schemeClr>
                </a:solidFill>
              </a:rPr>
              <a:t>Синквейн</a:t>
            </a:r>
            <a:r>
              <a:rPr lang="ru-RU" sz="4400" dirty="0">
                <a:solidFill>
                  <a:schemeClr val="tx2">
                    <a:satMod val="130000"/>
                  </a:schemeClr>
                </a:solidFill>
              </a:rPr>
              <a:t> на </a:t>
            </a: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</a:rPr>
              <a:t>тему</a:t>
            </a:r>
            <a:r>
              <a:rPr lang="en-US" sz="4400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en-US" sz="4400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400" dirty="0" smtClean="0">
                <a:solidFill>
                  <a:schemeClr val="tx2">
                    <a:satMod val="130000"/>
                  </a:schemeClr>
                </a:solidFill>
              </a:rPr>
              <a:t>«Метод </a:t>
            </a:r>
            <a:r>
              <a:rPr lang="ru-RU" sz="4400" dirty="0">
                <a:solidFill>
                  <a:schemeClr val="tx2">
                    <a:satMod val="130000"/>
                  </a:schemeClr>
                </a:solidFill>
              </a:rPr>
              <a:t>интервалов»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2133600"/>
            <a:ext cx="7993063" cy="35226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1. Знаки интервалов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2. </a:t>
            </a:r>
            <a:r>
              <a:rPr lang="ru-RU" dirty="0" err="1" smtClean="0"/>
              <a:t>Знакопостоянство</a:t>
            </a:r>
            <a:r>
              <a:rPr lang="ru-RU" dirty="0" smtClean="0"/>
              <a:t> </a:t>
            </a:r>
            <a:r>
              <a:rPr lang="ru-RU" dirty="0"/>
              <a:t>интервалов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3. Упрощает решение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4. Применяется при движении снарядов, сбрасывании грузов с самолетов и вертолетов и т.д.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5. Решение неравенств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573338" y="571500"/>
            <a:ext cx="51219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>
                <a:ln/>
                <a:solidFill>
                  <a:schemeClr val="accent3"/>
                </a:solidFill>
                <a:latin typeface="Monotype Corsiva" pitchFamily="66" charset="0"/>
              </a:rPr>
              <a:t>Методическая разработка урока      </a:t>
            </a: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254125" y="1541463"/>
            <a:ext cx="1468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116013" y="2214563"/>
            <a:ext cx="7324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Содействовать формированию интеллектуальной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исследовательской </a:t>
            </a:r>
            <a:r>
              <a:rPr lang="ru-RU" dirty="0">
                <a:latin typeface="Corbel" pitchFamily="34" charset="0"/>
              </a:rPr>
              <a:t>, 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176338" y="2622550"/>
            <a:ext cx="7536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культуры учащихся  (умению анализировать ,конкретизировать ,творчески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1181100" y="2990850"/>
            <a:ext cx="70581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мыслить ,обобщать  полученные знания ,размышлять и рассуждать ) .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1150938" y="3429000"/>
            <a:ext cx="5492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коммуникативные способности учащихся.</a:t>
            </a:r>
          </a:p>
        </p:txBody>
      </p:sp>
      <p:sp>
        <p:nvSpPr>
          <p:cNvPr id="11272" name="TextBox 8"/>
          <p:cNvSpPr txBox="1">
            <a:spLocks noChangeArrowheads="1"/>
          </p:cNvSpPr>
          <p:nvPr/>
        </p:nvSpPr>
        <p:spPr bwMode="auto">
          <a:xfrm>
            <a:off x="1357313" y="4143375"/>
            <a:ext cx="17044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урока :</a:t>
            </a:r>
          </a:p>
        </p:txBody>
      </p:sp>
      <p:sp>
        <p:nvSpPr>
          <p:cNvPr id="11273" name="TextBox 9"/>
          <p:cNvSpPr txBox="1">
            <a:spLocks noChangeArrowheads="1"/>
          </p:cNvSpPr>
          <p:nvPr/>
        </p:nvSpPr>
        <p:spPr bwMode="auto">
          <a:xfrm>
            <a:off x="1246188" y="4972050"/>
            <a:ext cx="4425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Повторить свойства функций их графики</a:t>
            </a:r>
          </a:p>
        </p:txBody>
      </p:sp>
      <p:sp>
        <p:nvSpPr>
          <p:cNvPr id="11274" name="TextBox 10"/>
          <p:cNvSpPr txBox="1">
            <a:spLocks noChangeArrowheads="1"/>
          </p:cNvSpPr>
          <p:nvPr/>
        </p:nvSpPr>
        <p:spPr bwMode="auto">
          <a:xfrm>
            <a:off x="1246188" y="5470525"/>
            <a:ext cx="6869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Выработать алгоритм решения неравенства методом интервалов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Сценарий урока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42988" y="1528763"/>
            <a:ext cx="6415087" cy="685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I.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Стадия вызова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hangingPunct="1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II.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Стадия осмысления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eaLnBrk="1" hangingPunct="1"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III.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Рефлексия</a:t>
            </a:r>
            <a:endParaRPr lang="ru-RU" dirty="0" smtClean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260648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Стадия вызова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340768"/>
            <a:ext cx="604867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Повторение свойств функций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: y=f(x)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orbel" pitchFamily="34" charset="0"/>
              </a:rPr>
              <a:t>2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Слайд –шоу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Путешествие линии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y=f(x)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 прямоугольной системе координат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416050" y="5661025"/>
            <a:ext cx="148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f(x)&gt;0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График не пересекает  ОХ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1259632" y="4653136"/>
            <a:ext cx="6840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значения может  принимать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функция?</a:t>
            </a:r>
          </a:p>
        </p:txBody>
      </p:sp>
      <p:sp>
        <p:nvSpPr>
          <p:cNvPr id="13317" name="Прямоугольник 5"/>
          <p:cNvSpPr>
            <a:spLocks noChangeArrowheads="1"/>
          </p:cNvSpPr>
          <p:nvPr/>
        </p:nvSpPr>
        <p:spPr bwMode="auto">
          <a:xfrm>
            <a:off x="2286000" y="336550"/>
            <a:ext cx="4572000" cy="618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  <a:p>
            <a:r>
              <a:rPr lang="ru-RU">
                <a:latin typeface="Corbel" pitchFamily="34" charset="0"/>
              </a:rPr>
              <a:t>								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4562476" y="2238375"/>
            <a:ext cx="9524" cy="227074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747963" y="3419475"/>
            <a:ext cx="3648075" cy="95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3357563" y="2571750"/>
            <a:ext cx="1838325" cy="482600"/>
          </a:xfrm>
          <a:custGeom>
            <a:avLst/>
            <a:gdLst>
              <a:gd name="connsiteX0" fmla="*/ 0 w 1838325"/>
              <a:gd name="connsiteY0" fmla="*/ 290512 h 482599"/>
              <a:gd name="connsiteX1" fmla="*/ 466725 w 1838325"/>
              <a:gd name="connsiteY1" fmla="*/ 33337 h 482599"/>
              <a:gd name="connsiteX2" fmla="*/ 723900 w 1838325"/>
              <a:gd name="connsiteY2" fmla="*/ 90487 h 482599"/>
              <a:gd name="connsiteX3" fmla="*/ 1171575 w 1838325"/>
              <a:gd name="connsiteY3" fmla="*/ 471487 h 482599"/>
              <a:gd name="connsiteX4" fmla="*/ 1704975 w 1838325"/>
              <a:gd name="connsiteY4" fmla="*/ 157162 h 482599"/>
              <a:gd name="connsiteX5" fmla="*/ 1838325 w 1838325"/>
              <a:gd name="connsiteY5" fmla="*/ 195262 h 482599"/>
              <a:gd name="connsiteX6" fmla="*/ 1838325 w 1838325"/>
              <a:gd name="connsiteY6" fmla="*/ 195262 h 48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8325" h="482599">
                <a:moveTo>
                  <a:pt x="0" y="290512"/>
                </a:moveTo>
                <a:cubicBezTo>
                  <a:pt x="173037" y="178593"/>
                  <a:pt x="346075" y="66674"/>
                  <a:pt x="466725" y="33337"/>
                </a:cubicBezTo>
                <a:cubicBezTo>
                  <a:pt x="587375" y="0"/>
                  <a:pt x="606425" y="17462"/>
                  <a:pt x="723900" y="90487"/>
                </a:cubicBezTo>
                <a:cubicBezTo>
                  <a:pt x="841375" y="163512"/>
                  <a:pt x="1008063" y="460375"/>
                  <a:pt x="1171575" y="471487"/>
                </a:cubicBezTo>
                <a:cubicBezTo>
                  <a:pt x="1335087" y="482599"/>
                  <a:pt x="1593850" y="203200"/>
                  <a:pt x="1704975" y="157162"/>
                </a:cubicBezTo>
                <a:cubicBezTo>
                  <a:pt x="1816100" y="111124"/>
                  <a:pt x="1838325" y="195262"/>
                  <a:pt x="1838325" y="195262"/>
                </a:cubicBezTo>
                <a:lnTo>
                  <a:pt x="1838325" y="195262"/>
                </a:lnTo>
              </a:path>
            </a:pathLst>
          </a:custGeom>
          <a:ln w="28575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321" name="TextBox 10"/>
          <p:cNvSpPr txBox="1">
            <a:spLocks noChangeArrowheads="1"/>
          </p:cNvSpPr>
          <p:nvPr/>
        </p:nvSpPr>
        <p:spPr bwMode="auto">
          <a:xfrm>
            <a:off x="6311900" y="342900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2" name="TextBox 11"/>
          <p:cNvSpPr txBox="1">
            <a:spLocks noChangeArrowheads="1"/>
          </p:cNvSpPr>
          <p:nvPr/>
        </p:nvSpPr>
        <p:spPr bwMode="auto">
          <a:xfrm>
            <a:off x="4562475" y="2054225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15913"/>
            <a:ext cx="8258175" cy="115411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График функции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y=f(x)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пересекает ОХ 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115616" y="4365104"/>
            <a:ext cx="72729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значения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принимает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функция слева (справа)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точки пересечения графика с осью ОХ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258888" y="5357813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f(x)&gt;0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f(x)&lt;0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8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V="1">
            <a:off x="3386137" y="3102694"/>
            <a:ext cx="2381250" cy="95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47963" y="2857500"/>
            <a:ext cx="3648075" cy="95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3230563" y="2063750"/>
            <a:ext cx="2682875" cy="1365250"/>
          </a:xfrm>
          <a:custGeom>
            <a:avLst/>
            <a:gdLst>
              <a:gd name="connsiteX0" fmla="*/ 0 w 2682875"/>
              <a:gd name="connsiteY0" fmla="*/ 0 h 1365250"/>
              <a:gd name="connsiteX1" fmla="*/ 885825 w 2682875"/>
              <a:gd name="connsiteY1" fmla="*/ 361950 h 1365250"/>
              <a:gd name="connsiteX2" fmla="*/ 1962150 w 2682875"/>
              <a:gd name="connsiteY2" fmla="*/ 352425 h 1365250"/>
              <a:gd name="connsiteX3" fmla="*/ 2571750 w 2682875"/>
              <a:gd name="connsiteY3" fmla="*/ 1200150 h 1365250"/>
              <a:gd name="connsiteX4" fmla="*/ 2628900 w 2682875"/>
              <a:gd name="connsiteY4" fmla="*/ 1343025 h 1365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2875" h="1365250">
                <a:moveTo>
                  <a:pt x="0" y="0"/>
                </a:moveTo>
                <a:cubicBezTo>
                  <a:pt x="279400" y="151606"/>
                  <a:pt x="558800" y="303213"/>
                  <a:pt x="885825" y="361950"/>
                </a:cubicBezTo>
                <a:cubicBezTo>
                  <a:pt x="1212850" y="420687"/>
                  <a:pt x="1681163" y="212725"/>
                  <a:pt x="1962150" y="352425"/>
                </a:cubicBezTo>
                <a:cubicBezTo>
                  <a:pt x="2243137" y="492125"/>
                  <a:pt x="2460625" y="1035050"/>
                  <a:pt x="2571750" y="1200150"/>
                </a:cubicBezTo>
                <a:cubicBezTo>
                  <a:pt x="2682875" y="1365250"/>
                  <a:pt x="2655887" y="1354137"/>
                  <a:pt x="2628900" y="1343025"/>
                </a:cubicBezTo>
              </a:path>
            </a:pathLst>
          </a:custGeom>
          <a:ln w="190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11"/>
          <p:cNvSpPr txBox="1"/>
          <p:nvPr/>
        </p:nvSpPr>
        <p:spPr>
          <a:xfrm>
            <a:off x="5364088" y="2924944"/>
            <a:ext cx="402674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dirty="0"/>
              <a:t>1</a:t>
            </a:r>
            <a:endParaRPr lang="ru-RU" dirty="0"/>
          </a:p>
        </p:txBody>
      </p: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4716016" y="1772816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6" name="TextBox 11"/>
          <p:cNvSpPr txBox="1">
            <a:spLocks noChangeArrowheads="1"/>
          </p:cNvSpPr>
          <p:nvPr/>
        </p:nvSpPr>
        <p:spPr bwMode="auto">
          <a:xfrm>
            <a:off x="6396038" y="2854325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13" y="357188"/>
            <a:ext cx="7851775" cy="1500187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График функции </a:t>
            </a:r>
            <a:r>
              <a:rPr lang="en-US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y=f(x) </a:t>
            </a:r>
            <a: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5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пересекает ось ОХ дважды</a:t>
            </a:r>
            <a:endParaRPr lang="ru-RU" sz="45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r>
              <a:rPr lang="en-US" b="1" dirty="0" smtClean="0"/>
              <a:t> 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V="1">
            <a:off x="3376613" y="3424237"/>
            <a:ext cx="2381250" cy="95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747963" y="3419475"/>
            <a:ext cx="3609975" cy="95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/>
          <p:cNvSpPr txBox="1"/>
          <p:nvPr/>
        </p:nvSpPr>
        <p:spPr>
          <a:xfrm>
            <a:off x="4499992" y="3501008"/>
            <a:ext cx="505966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/>
              <a:t>X</a:t>
            </a:r>
            <a:r>
              <a:rPr lang="en-US" dirty="0"/>
              <a:t>1</a:t>
            </a:r>
            <a:endParaRPr lang="ru-RU" dirty="0"/>
          </a:p>
        </p:txBody>
      </p:sp>
      <p:sp>
        <p:nvSpPr>
          <p:cNvPr id="9" name="Полилиния 8"/>
          <p:cNvSpPr/>
          <p:nvPr/>
        </p:nvSpPr>
        <p:spPr>
          <a:xfrm>
            <a:off x="3203848" y="1988840"/>
            <a:ext cx="2905125" cy="2138363"/>
          </a:xfrm>
          <a:custGeom>
            <a:avLst/>
            <a:gdLst>
              <a:gd name="connsiteX0" fmla="*/ 0 w 2905125"/>
              <a:gd name="connsiteY0" fmla="*/ 601662 h 2138362"/>
              <a:gd name="connsiteX1" fmla="*/ 647700 w 2905125"/>
              <a:gd name="connsiteY1" fmla="*/ 230187 h 2138362"/>
              <a:gd name="connsiteX2" fmla="*/ 2057400 w 2905125"/>
              <a:gd name="connsiteY2" fmla="*/ 1982787 h 2138362"/>
              <a:gd name="connsiteX3" fmla="*/ 2905125 w 2905125"/>
              <a:gd name="connsiteY3" fmla="*/ 1163637 h 2138362"/>
              <a:gd name="connsiteX4" fmla="*/ 2905125 w 2905125"/>
              <a:gd name="connsiteY4" fmla="*/ 1163637 h 2138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5125" h="2138362">
                <a:moveTo>
                  <a:pt x="0" y="601662"/>
                </a:moveTo>
                <a:cubicBezTo>
                  <a:pt x="152400" y="300831"/>
                  <a:pt x="304800" y="0"/>
                  <a:pt x="647700" y="230187"/>
                </a:cubicBezTo>
                <a:cubicBezTo>
                  <a:pt x="990600" y="460374"/>
                  <a:pt x="1681162" y="1827212"/>
                  <a:pt x="2057400" y="1982787"/>
                </a:cubicBezTo>
                <a:cubicBezTo>
                  <a:pt x="2433638" y="2138362"/>
                  <a:pt x="2905125" y="1163637"/>
                  <a:pt x="2905125" y="1163637"/>
                </a:cubicBezTo>
                <a:lnTo>
                  <a:pt x="2905125" y="1163637"/>
                </a:lnTo>
              </a:path>
            </a:pathLst>
          </a:cu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14"/>
          <p:cNvSpPr txBox="1"/>
          <p:nvPr/>
        </p:nvSpPr>
        <p:spPr>
          <a:xfrm>
            <a:off x="5857875" y="3429000"/>
            <a:ext cx="361950" cy="3429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/>
              <a:t>X</a:t>
            </a:r>
            <a:r>
              <a:rPr lang="en-US"/>
              <a:t>2</a:t>
            </a:r>
            <a:endParaRPr lang="ru-RU"/>
          </a:p>
        </p:txBody>
      </p:sp>
      <p:sp>
        <p:nvSpPr>
          <p:cNvPr id="15369" name="Прямоугольник 13"/>
          <p:cNvSpPr>
            <a:spLocks noChangeArrowheads="1"/>
          </p:cNvSpPr>
          <p:nvPr/>
        </p:nvSpPr>
        <p:spPr bwMode="auto">
          <a:xfrm>
            <a:off x="1475656" y="4653136"/>
            <a:ext cx="73580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значения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принимает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f(x) 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получившихся интервалах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0" name="TextBox 14"/>
          <p:cNvSpPr txBox="1">
            <a:spLocks noChangeArrowheads="1"/>
          </p:cNvSpPr>
          <p:nvPr/>
        </p:nvSpPr>
        <p:spPr bwMode="auto">
          <a:xfrm>
            <a:off x="1285875" y="5500688"/>
            <a:ext cx="6858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orbel" pitchFamily="34" charset="0"/>
              </a:rPr>
              <a:t>Ответ: </a:t>
            </a:r>
            <a:r>
              <a:rPr lang="en-US" dirty="0"/>
              <a:t>f(x)&gt;</a:t>
            </a:r>
            <a:r>
              <a:rPr lang="en-US" sz="2800" dirty="0"/>
              <a:t>0</a:t>
            </a:r>
            <a:r>
              <a:rPr lang="en-US" dirty="0"/>
              <a:t> </a:t>
            </a:r>
            <a:r>
              <a:rPr lang="ru-RU" dirty="0">
                <a:latin typeface="Corbel" pitchFamily="34" charset="0"/>
              </a:rPr>
              <a:t>при </a:t>
            </a:r>
            <a:r>
              <a:rPr lang="ru-RU" sz="2800" dirty="0" err="1">
                <a:latin typeface="Corbel" pitchFamily="34" charset="0"/>
              </a:rPr>
              <a:t>х</a:t>
            </a:r>
            <a:r>
              <a:rPr lang="en-US" dirty="0"/>
              <a:t>&lt;</a:t>
            </a:r>
            <a:r>
              <a:rPr lang="en-US" sz="2800" dirty="0">
                <a:latin typeface="Corbel" pitchFamily="34" charset="0"/>
              </a:rPr>
              <a:t>x</a:t>
            </a:r>
            <a:r>
              <a:rPr lang="en-US" sz="1400" dirty="0"/>
              <a:t>1</a:t>
            </a:r>
            <a:r>
              <a:rPr lang="ru-RU" dirty="0">
                <a:latin typeface="Corbel" pitchFamily="34" charset="0"/>
              </a:rPr>
              <a:t> и при </a:t>
            </a:r>
            <a:r>
              <a:rPr lang="ru-RU" sz="2800" dirty="0" err="1">
                <a:latin typeface="Corbel" pitchFamily="34" charset="0"/>
              </a:rPr>
              <a:t>х</a:t>
            </a:r>
            <a:r>
              <a:rPr lang="en-US" dirty="0"/>
              <a:t>&gt;</a:t>
            </a:r>
            <a:r>
              <a:rPr lang="en-US" sz="2800" dirty="0">
                <a:latin typeface="Corbel" pitchFamily="34" charset="0"/>
              </a:rPr>
              <a:t>x</a:t>
            </a:r>
            <a:r>
              <a:rPr lang="en-US" sz="1200" dirty="0"/>
              <a:t>2</a:t>
            </a:r>
            <a:r>
              <a:rPr lang="en-US" dirty="0"/>
              <a:t>, f(x)&lt;</a:t>
            </a:r>
            <a:r>
              <a:rPr lang="en-US" sz="2800" dirty="0"/>
              <a:t>0</a:t>
            </a:r>
            <a:r>
              <a:rPr lang="en-US" dirty="0"/>
              <a:t> </a:t>
            </a:r>
            <a:r>
              <a:rPr lang="ru-RU" dirty="0">
                <a:latin typeface="Corbel" pitchFamily="34" charset="0"/>
              </a:rPr>
              <a:t>при </a:t>
            </a:r>
            <a:r>
              <a:rPr lang="en-US" sz="2800" dirty="0">
                <a:latin typeface="Corbel" pitchFamily="34" charset="0"/>
              </a:rPr>
              <a:t>x</a:t>
            </a:r>
            <a:r>
              <a:rPr lang="en-US" sz="1400" dirty="0"/>
              <a:t>1</a:t>
            </a:r>
            <a:r>
              <a:rPr lang="en-US" dirty="0"/>
              <a:t>&lt;</a:t>
            </a:r>
            <a:r>
              <a:rPr lang="en-US" sz="1400" dirty="0"/>
              <a:t> </a:t>
            </a:r>
            <a:r>
              <a:rPr lang="en-US" sz="2800" dirty="0">
                <a:latin typeface="Corbel" pitchFamily="34" charset="0"/>
              </a:rPr>
              <a:t>x&lt; x</a:t>
            </a:r>
            <a:r>
              <a:rPr lang="en-US" sz="1400" dirty="0"/>
              <a:t>2</a:t>
            </a:r>
            <a:endParaRPr lang="en-US" sz="2800" dirty="0"/>
          </a:p>
          <a:p>
            <a:r>
              <a:rPr lang="en-US" dirty="0"/>
              <a:t>  </a:t>
            </a:r>
            <a:endParaRPr lang="ru-RU" dirty="0">
              <a:latin typeface="Corbel" pitchFamily="34" charset="0"/>
            </a:endParaRPr>
          </a:p>
        </p:txBody>
      </p:sp>
      <p:sp>
        <p:nvSpPr>
          <p:cNvPr id="15371" name="TextBox 10"/>
          <p:cNvSpPr txBox="1">
            <a:spLocks noChangeArrowheads="1"/>
          </p:cNvSpPr>
          <p:nvPr/>
        </p:nvSpPr>
        <p:spPr bwMode="auto">
          <a:xfrm>
            <a:off x="4591050" y="213360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У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5372" name="TextBox 11"/>
          <p:cNvSpPr txBox="1">
            <a:spLocks noChangeArrowheads="1"/>
          </p:cNvSpPr>
          <p:nvPr/>
        </p:nvSpPr>
        <p:spPr bwMode="auto">
          <a:xfrm>
            <a:off x="6357938" y="343535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endParaRPr lang="ru-RU" baseline="-25000">
              <a:latin typeface="Corbe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5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407275" cy="18446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Линия подошла к ОХ, стала на неё и вернулась в верхнюю полуплоскость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5229225"/>
            <a:ext cx="7407275" cy="139223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Назвать  интервалы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функции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f(x)&gt;0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;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f(x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)&lt;0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 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5076825" y="2349500"/>
            <a:ext cx="0" cy="18002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132138" y="3249613"/>
            <a:ext cx="4535487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3875088" y="2670175"/>
            <a:ext cx="3429000" cy="998538"/>
          </a:xfrm>
          <a:custGeom>
            <a:avLst/>
            <a:gdLst>
              <a:gd name="connsiteX0" fmla="*/ 0 w 3429000"/>
              <a:gd name="connsiteY0" fmla="*/ 125526 h 998430"/>
              <a:gd name="connsiteX1" fmla="*/ 1631373 w 3429000"/>
              <a:gd name="connsiteY1" fmla="*/ 73571 h 998430"/>
              <a:gd name="connsiteX2" fmla="*/ 2348346 w 3429000"/>
              <a:gd name="connsiteY2" fmla="*/ 998362 h 998430"/>
              <a:gd name="connsiteX3" fmla="*/ 2670464 w 3429000"/>
              <a:gd name="connsiteY3" fmla="*/ 125526 h 998430"/>
              <a:gd name="connsiteX4" fmla="*/ 3096491 w 3429000"/>
              <a:gd name="connsiteY4" fmla="*/ 593116 h 998430"/>
              <a:gd name="connsiteX5" fmla="*/ 3429000 w 3429000"/>
              <a:gd name="connsiteY5" fmla="*/ 135916 h 998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000" h="998430">
                <a:moveTo>
                  <a:pt x="0" y="125526"/>
                </a:moveTo>
                <a:cubicBezTo>
                  <a:pt x="619991" y="26812"/>
                  <a:pt x="1239982" y="-71902"/>
                  <a:pt x="1631373" y="73571"/>
                </a:cubicBezTo>
                <a:cubicBezTo>
                  <a:pt x="2022764" y="219044"/>
                  <a:pt x="2175164" y="989703"/>
                  <a:pt x="2348346" y="998362"/>
                </a:cubicBezTo>
                <a:cubicBezTo>
                  <a:pt x="2521528" y="1007021"/>
                  <a:pt x="2545773" y="193067"/>
                  <a:pt x="2670464" y="125526"/>
                </a:cubicBezTo>
                <a:cubicBezTo>
                  <a:pt x="2795155" y="57985"/>
                  <a:pt x="2970068" y="591384"/>
                  <a:pt x="3096491" y="593116"/>
                </a:cubicBezTo>
                <a:cubicBezTo>
                  <a:pt x="3222914" y="594848"/>
                  <a:pt x="3325957" y="365382"/>
                  <a:pt x="3429000" y="13591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5595938" y="3168650"/>
            <a:ext cx="468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ru-RU" sz="1400">
                <a:latin typeface="Corbel" pitchFamily="34" charset="0"/>
              </a:rPr>
              <a:t>1</a:t>
            </a:r>
          </a:p>
        </p:txBody>
      </p:sp>
      <p:sp>
        <p:nvSpPr>
          <p:cNvPr id="16392" name="TextBox 11"/>
          <p:cNvSpPr txBox="1">
            <a:spLocks noChangeArrowheads="1"/>
          </p:cNvSpPr>
          <p:nvPr/>
        </p:nvSpPr>
        <p:spPr bwMode="auto">
          <a:xfrm>
            <a:off x="6343650" y="3173413"/>
            <a:ext cx="466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ru-RU" sz="1400">
                <a:latin typeface="Corbel" pitchFamily="34" charset="0"/>
              </a:rPr>
              <a:t>2</a:t>
            </a:r>
          </a:p>
        </p:txBody>
      </p:sp>
      <p:sp>
        <p:nvSpPr>
          <p:cNvPr id="16393" name="TextBox 12"/>
          <p:cNvSpPr txBox="1">
            <a:spLocks noChangeArrowheads="1"/>
          </p:cNvSpPr>
          <p:nvPr/>
        </p:nvSpPr>
        <p:spPr bwMode="auto">
          <a:xfrm>
            <a:off x="6858000" y="3173413"/>
            <a:ext cx="468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ru-RU" sz="1400">
                <a:latin typeface="Corbel" pitchFamily="34" charset="0"/>
              </a:rPr>
              <a:t>3</a:t>
            </a:r>
          </a:p>
        </p:txBody>
      </p:sp>
      <p:sp>
        <p:nvSpPr>
          <p:cNvPr id="16394" name="TextBox 13"/>
          <p:cNvSpPr txBox="1">
            <a:spLocks noChangeArrowheads="1"/>
          </p:cNvSpPr>
          <p:nvPr/>
        </p:nvSpPr>
        <p:spPr bwMode="auto">
          <a:xfrm>
            <a:off x="7661275" y="3224213"/>
            <a:ext cx="536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6395" name="TextBox 14"/>
          <p:cNvSpPr txBox="1">
            <a:spLocks noChangeArrowheads="1"/>
          </p:cNvSpPr>
          <p:nvPr/>
        </p:nvSpPr>
        <p:spPr bwMode="auto">
          <a:xfrm>
            <a:off x="5108575" y="2297113"/>
            <a:ext cx="536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У</a:t>
            </a:r>
            <a:endParaRPr lang="ru-RU" baseline="-25000">
              <a:latin typeface="Corbe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Линия разорвалась в Х4 и появилась в нижней полуплоскости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5084763"/>
            <a:ext cx="7407275" cy="1465262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/>
              <a:t>Вопрос: Назвать интервалы </a:t>
            </a:r>
            <a:r>
              <a:rPr lang="ru-RU" sz="2800" dirty="0" err="1"/>
              <a:t>знакопостоянства</a:t>
            </a:r>
            <a:endParaRPr lang="ru-RU" sz="2800" dirty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/>
              <a:t>Ответ:</a:t>
            </a:r>
            <a:r>
              <a:rPr lang="en-US" sz="2800" dirty="0"/>
              <a:t>f(x)&gt;0 </a:t>
            </a:r>
            <a:r>
              <a:rPr lang="ru-RU" sz="2800" dirty="0"/>
              <a:t>при</a:t>
            </a:r>
            <a:r>
              <a:rPr lang="ru-RU" sz="3600" dirty="0"/>
              <a:t> </a:t>
            </a:r>
            <a:r>
              <a:rPr lang="en-US" sz="2400" dirty="0" smtClean="0">
                <a:latin typeface="Corbel (Основной текст)"/>
              </a:rPr>
              <a:t>X</a:t>
            </a:r>
            <a:r>
              <a:rPr lang="en-US" dirty="0" smtClean="0">
                <a:latin typeface="Corbel (Основной текст)"/>
              </a:rPr>
              <a:t>&lt;</a:t>
            </a:r>
            <a:r>
              <a:rPr lang="ru-RU" sz="2400" dirty="0">
                <a:latin typeface="Corbel (Основной текст)"/>
              </a:rPr>
              <a:t>Х</a:t>
            </a:r>
            <a:r>
              <a:rPr lang="ru-RU" sz="1600" dirty="0"/>
              <a:t>1</a:t>
            </a:r>
            <a:r>
              <a:rPr lang="en-US" sz="2800" dirty="0"/>
              <a:t> </a:t>
            </a:r>
            <a:r>
              <a:rPr lang="ru-RU" sz="2800" dirty="0"/>
              <a:t>;</a:t>
            </a:r>
            <a:r>
              <a:rPr lang="ru-RU" sz="2400" dirty="0"/>
              <a:t> Х</a:t>
            </a:r>
            <a:r>
              <a:rPr lang="ru-RU" sz="2000" dirty="0"/>
              <a:t>2</a:t>
            </a:r>
            <a:r>
              <a:rPr lang="en-US" sz="2800" dirty="0"/>
              <a:t>&lt; </a:t>
            </a:r>
            <a:r>
              <a:rPr lang="en-US" sz="3600" dirty="0">
                <a:latin typeface="Corbel" pitchFamily="34" charset="0"/>
              </a:rPr>
              <a:t>x</a:t>
            </a:r>
            <a:r>
              <a:rPr lang="en-US" sz="2800" dirty="0">
                <a:latin typeface="Corbel" pitchFamily="34" charset="0"/>
              </a:rPr>
              <a:t>&lt; </a:t>
            </a:r>
            <a:r>
              <a:rPr lang="ru-RU" sz="2400" dirty="0"/>
              <a:t>Х</a:t>
            </a:r>
            <a:r>
              <a:rPr lang="ru-RU" sz="1900" dirty="0"/>
              <a:t>3</a:t>
            </a:r>
            <a:r>
              <a:rPr lang="ru-RU" sz="2800" dirty="0"/>
              <a:t> ; </a:t>
            </a:r>
            <a:r>
              <a:rPr lang="ru-RU" sz="2400" dirty="0" smtClean="0"/>
              <a:t>Х</a:t>
            </a:r>
            <a:r>
              <a:rPr lang="ru-RU" sz="2000" dirty="0" smtClean="0"/>
              <a:t>3</a:t>
            </a:r>
            <a:r>
              <a:rPr lang="ru-RU" sz="2800" dirty="0" smtClean="0"/>
              <a:t> </a:t>
            </a:r>
            <a:r>
              <a:rPr lang="en-US" sz="2800" dirty="0">
                <a:latin typeface="Corbel" pitchFamily="34" charset="0"/>
              </a:rPr>
              <a:t>&lt; </a:t>
            </a:r>
            <a:r>
              <a:rPr lang="ru-RU" sz="2400" dirty="0" smtClean="0"/>
              <a:t>Х</a:t>
            </a:r>
            <a:r>
              <a:rPr lang="ru-RU" sz="1900" dirty="0" smtClean="0"/>
              <a:t>4</a:t>
            </a:r>
            <a:r>
              <a:rPr lang="ru-RU" sz="2800" dirty="0" smtClean="0"/>
              <a:t> </a:t>
            </a:r>
            <a:endParaRPr lang="ru-RU" sz="2800" dirty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2800" dirty="0"/>
              <a:t>f(x)&lt;0 </a:t>
            </a:r>
            <a:r>
              <a:rPr lang="ru-RU" sz="2800" dirty="0"/>
              <a:t>при Х</a:t>
            </a:r>
            <a:r>
              <a:rPr lang="ru-RU" sz="2400" dirty="0"/>
              <a:t>1 </a:t>
            </a:r>
            <a:r>
              <a:rPr lang="en-US" sz="2800" dirty="0"/>
              <a:t>&lt; </a:t>
            </a:r>
            <a:r>
              <a:rPr lang="en-US" sz="3600" dirty="0">
                <a:latin typeface="Corbel" pitchFamily="34" charset="0"/>
              </a:rPr>
              <a:t>x</a:t>
            </a:r>
            <a:r>
              <a:rPr lang="en-US" sz="2800" dirty="0">
                <a:latin typeface="Corbel" pitchFamily="34" charset="0"/>
              </a:rPr>
              <a:t>&lt; </a:t>
            </a:r>
            <a:r>
              <a:rPr lang="ru-RU" sz="2400" dirty="0" smtClean="0"/>
              <a:t>Х</a:t>
            </a:r>
            <a:r>
              <a:rPr lang="en-US" sz="1700" dirty="0" smtClean="0"/>
              <a:t>2</a:t>
            </a:r>
            <a:r>
              <a:rPr lang="ru-RU" sz="2800" dirty="0" smtClean="0"/>
              <a:t> ; </a:t>
            </a:r>
            <a:r>
              <a:rPr lang="en-US" sz="2400" dirty="0" smtClean="0">
                <a:latin typeface="Corbel (Основной текст)"/>
              </a:rPr>
              <a:t>X&gt;</a:t>
            </a:r>
            <a:r>
              <a:rPr lang="ru-RU" sz="2400" dirty="0"/>
              <a:t> Х</a:t>
            </a:r>
            <a:r>
              <a:rPr lang="ru-RU" sz="1900" dirty="0"/>
              <a:t>4</a:t>
            </a:r>
            <a:endParaRPr lang="ru-RU" sz="2400" dirty="0">
              <a:latin typeface="Corbel (Основной текст)"/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563938" y="1989138"/>
            <a:ext cx="0" cy="2160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124075" y="3213100"/>
            <a:ext cx="446405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2720975" y="2157413"/>
            <a:ext cx="2619375" cy="1527175"/>
          </a:xfrm>
          <a:custGeom>
            <a:avLst/>
            <a:gdLst>
              <a:gd name="connsiteX0" fmla="*/ 0 w 2619022"/>
              <a:gd name="connsiteY0" fmla="*/ 382488 h 1526467"/>
              <a:gd name="connsiteX1" fmla="*/ 496711 w 2619022"/>
              <a:gd name="connsiteY1" fmla="*/ 66399 h 1526467"/>
              <a:gd name="connsiteX2" fmla="*/ 1399822 w 2619022"/>
              <a:gd name="connsiteY2" fmla="*/ 1522666 h 1526467"/>
              <a:gd name="connsiteX3" fmla="*/ 1896534 w 2619022"/>
              <a:gd name="connsiteY3" fmla="*/ 506666 h 1526467"/>
              <a:gd name="connsiteX4" fmla="*/ 2370667 w 2619022"/>
              <a:gd name="connsiteY4" fmla="*/ 1059821 h 1526467"/>
              <a:gd name="connsiteX5" fmla="*/ 2619022 w 2619022"/>
              <a:gd name="connsiteY5" fmla="*/ 88977 h 1526467"/>
              <a:gd name="connsiteX6" fmla="*/ 2619022 w 2619022"/>
              <a:gd name="connsiteY6" fmla="*/ 88977 h 1526467"/>
              <a:gd name="connsiteX7" fmla="*/ 2619022 w 2619022"/>
              <a:gd name="connsiteY7" fmla="*/ 55110 h 152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19022" h="1526467">
                <a:moveTo>
                  <a:pt x="0" y="382488"/>
                </a:moveTo>
                <a:cubicBezTo>
                  <a:pt x="131704" y="129428"/>
                  <a:pt x="263408" y="-123631"/>
                  <a:pt x="496711" y="66399"/>
                </a:cubicBezTo>
                <a:cubicBezTo>
                  <a:pt x="730014" y="256429"/>
                  <a:pt x="1166518" y="1449288"/>
                  <a:pt x="1399822" y="1522666"/>
                </a:cubicBezTo>
                <a:cubicBezTo>
                  <a:pt x="1633126" y="1596044"/>
                  <a:pt x="1734727" y="583807"/>
                  <a:pt x="1896534" y="506666"/>
                </a:cubicBezTo>
                <a:cubicBezTo>
                  <a:pt x="2058341" y="429525"/>
                  <a:pt x="2250252" y="1129436"/>
                  <a:pt x="2370667" y="1059821"/>
                </a:cubicBezTo>
                <a:cubicBezTo>
                  <a:pt x="2491082" y="990206"/>
                  <a:pt x="2619022" y="88977"/>
                  <a:pt x="2619022" y="88977"/>
                </a:cubicBezTo>
                <a:lnTo>
                  <a:pt x="2619022" y="88977"/>
                </a:lnTo>
                <a:lnTo>
                  <a:pt x="2619022" y="5511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340350" y="1989138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351463" y="2327275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356225" y="2598738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356225" y="2919413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351463" y="3224213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362575" y="3525838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362575" y="3846513"/>
            <a:ext cx="0" cy="168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лилиния 29"/>
          <p:cNvSpPr/>
          <p:nvPr/>
        </p:nvSpPr>
        <p:spPr>
          <a:xfrm>
            <a:off x="5416550" y="3384550"/>
            <a:ext cx="598488" cy="773113"/>
          </a:xfrm>
          <a:custGeom>
            <a:avLst/>
            <a:gdLst>
              <a:gd name="connsiteX0" fmla="*/ 1177 w 373710"/>
              <a:gd name="connsiteY0" fmla="*/ 970844 h 970844"/>
              <a:gd name="connsiteX1" fmla="*/ 57621 w 373710"/>
              <a:gd name="connsiteY1" fmla="*/ 248355 h 970844"/>
              <a:gd name="connsiteX2" fmla="*/ 373710 w 373710"/>
              <a:gd name="connsiteY2" fmla="*/ 0 h 970844"/>
              <a:gd name="connsiteX3" fmla="*/ 373710 w 373710"/>
              <a:gd name="connsiteY3" fmla="*/ 0 h 97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710" h="970844">
                <a:moveTo>
                  <a:pt x="1177" y="970844"/>
                </a:moveTo>
                <a:cubicBezTo>
                  <a:pt x="-1646" y="690503"/>
                  <a:pt x="-4468" y="410162"/>
                  <a:pt x="57621" y="248355"/>
                </a:cubicBezTo>
                <a:cubicBezTo>
                  <a:pt x="119710" y="86548"/>
                  <a:pt x="373710" y="0"/>
                  <a:pt x="373710" y="0"/>
                </a:cubicBezTo>
                <a:lnTo>
                  <a:pt x="37371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23" name="TextBox 30"/>
          <p:cNvSpPr txBox="1">
            <a:spLocks noChangeArrowheads="1"/>
          </p:cNvSpPr>
          <p:nvPr/>
        </p:nvSpPr>
        <p:spPr bwMode="auto">
          <a:xfrm>
            <a:off x="3530600" y="3151188"/>
            <a:ext cx="536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en-US" baseline="-25000"/>
              <a:t>1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7424" name="TextBox 31"/>
          <p:cNvSpPr txBox="1">
            <a:spLocks noChangeArrowheads="1"/>
          </p:cNvSpPr>
          <p:nvPr/>
        </p:nvSpPr>
        <p:spPr bwMode="auto">
          <a:xfrm>
            <a:off x="4313238" y="315595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en-US" baseline="-25000"/>
              <a:t>2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7425" name="TextBox 32"/>
          <p:cNvSpPr txBox="1">
            <a:spLocks noChangeArrowheads="1"/>
          </p:cNvSpPr>
          <p:nvPr/>
        </p:nvSpPr>
        <p:spPr bwMode="auto">
          <a:xfrm>
            <a:off x="4879975" y="318770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en-US" baseline="-25000"/>
              <a:t>3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7426" name="TextBox 33"/>
          <p:cNvSpPr txBox="1">
            <a:spLocks noChangeArrowheads="1"/>
          </p:cNvSpPr>
          <p:nvPr/>
        </p:nvSpPr>
        <p:spPr bwMode="auto">
          <a:xfrm>
            <a:off x="5311775" y="3187700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r>
              <a:rPr lang="en-US" baseline="-25000"/>
              <a:t>4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7427" name="TextBox 34"/>
          <p:cNvSpPr txBox="1">
            <a:spLocks noChangeArrowheads="1"/>
          </p:cNvSpPr>
          <p:nvPr/>
        </p:nvSpPr>
        <p:spPr bwMode="auto">
          <a:xfrm>
            <a:off x="3563938" y="1889125"/>
            <a:ext cx="536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У</a:t>
            </a:r>
            <a:endParaRPr lang="ru-RU" baseline="-25000">
              <a:latin typeface="Corbel" pitchFamily="34" charset="0"/>
            </a:endParaRPr>
          </a:p>
        </p:txBody>
      </p:sp>
      <p:sp>
        <p:nvSpPr>
          <p:cNvPr id="17428" name="TextBox 35"/>
          <p:cNvSpPr txBox="1">
            <a:spLocks noChangeArrowheads="1"/>
          </p:cNvSpPr>
          <p:nvPr/>
        </p:nvSpPr>
        <p:spPr bwMode="auto">
          <a:xfrm>
            <a:off x="6623050" y="321310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Х</a:t>
            </a:r>
            <a:endParaRPr lang="ru-RU" baseline="-25000">
              <a:latin typeface="Corbe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1178</TotalTime>
  <Words>747</Words>
  <Application>Microsoft Office PowerPoint</Application>
  <PresentationFormat>Экран (4:3)</PresentationFormat>
  <Paragraphs>270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Солнцестояние</vt:lpstr>
      <vt:lpstr>Формула</vt:lpstr>
      <vt:lpstr>Тема  урока</vt:lpstr>
      <vt:lpstr>Слайд 2</vt:lpstr>
      <vt:lpstr>Сценарий урока</vt:lpstr>
      <vt:lpstr>Слайд 4</vt:lpstr>
      <vt:lpstr>График не пересекает  ОХ</vt:lpstr>
      <vt:lpstr>График функции y=f(x)  пересекает ОХ </vt:lpstr>
      <vt:lpstr>График функции y=f(x)   пересекает ось ОХ дважды</vt:lpstr>
      <vt:lpstr>Линия подошла к ОХ, стала на неё и вернулась в верхнюю полуплоскость</vt:lpstr>
      <vt:lpstr>Линия разорвалась в Х4 и появилась в нижней полуплоскости</vt:lpstr>
      <vt:lpstr>Вопрос: Когда происходит смена знака функции?</vt:lpstr>
      <vt:lpstr>II. Стадия осмысления</vt:lpstr>
      <vt:lpstr>Слайд 12</vt:lpstr>
      <vt:lpstr>Слайд 13</vt:lpstr>
      <vt:lpstr>Слайд 14</vt:lpstr>
      <vt:lpstr>2. Сформулировать алгоритм решения неравенств методом интервалов, если f(x) - многочлен</vt:lpstr>
      <vt:lpstr>3. Образец решения неравенств методом интервалов:</vt:lpstr>
      <vt:lpstr>III. Рефлексия</vt:lpstr>
      <vt:lpstr>Обучающая самостоятельная работа </vt:lpstr>
      <vt:lpstr>Синквейн на тему «Метод интервалов»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урока</dc:title>
  <dc:creator>rustamdell</dc:creator>
  <cp:lastModifiedBy>sekretar</cp:lastModifiedBy>
  <cp:revision>153</cp:revision>
  <dcterms:modified xsi:type="dcterms:W3CDTF">2014-06-18T08:06:36Z</dcterms:modified>
</cp:coreProperties>
</file>