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6" r:id="rId3"/>
    <p:sldId id="257" r:id="rId4"/>
    <p:sldId id="258" r:id="rId5"/>
    <p:sldId id="259" r:id="rId6"/>
    <p:sldId id="261" r:id="rId7"/>
    <p:sldId id="260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67" autoAdjust="0"/>
    <p:restoredTop sz="86457" autoAdjust="0"/>
  </p:normalViewPr>
  <p:slideViewPr>
    <p:cSldViewPr>
      <p:cViewPr varScale="1">
        <p:scale>
          <a:sx n="55" d="100"/>
          <a:sy n="55" d="100"/>
        </p:scale>
        <p:origin x="-1166" y="-6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  <a:solidFill>
            <a:schemeClr val="accent6">
              <a:lumMod val="40000"/>
              <a:lumOff val="60000"/>
            </a:schemeClr>
          </a:solidFill>
          <a:ln w="76200">
            <a:solidFill>
              <a:srgbClr val="92D050"/>
            </a:solidFill>
          </a:ln>
        </p:spPr>
        <p:txBody>
          <a:bodyPr>
            <a:normAutofit fontScale="90000"/>
          </a:bodyPr>
          <a:lstStyle/>
          <a:p>
            <a:pPr>
              <a:spcBef>
                <a:spcPts val="0"/>
              </a:spcBef>
            </a:pPr>
            <a:r>
              <a:rPr lang="ru-RU" sz="6600" b="1" dirty="0" smtClean="0"/>
              <a:t/>
            </a:r>
            <a:br>
              <a:rPr lang="ru-RU" sz="6600" b="1" dirty="0" smtClean="0"/>
            </a:br>
            <a:r>
              <a:rPr lang="ru-RU" sz="6600" b="1" dirty="0" smtClean="0"/>
              <a:t/>
            </a:r>
            <a:br>
              <a:rPr lang="ru-RU" sz="6600" b="1" dirty="0" smtClean="0"/>
            </a:br>
            <a:r>
              <a:rPr lang="ru-RU" sz="6600" b="1" dirty="0" smtClean="0"/>
              <a:t>ИСТОРИЯ </a:t>
            </a:r>
            <a:br>
              <a:rPr lang="ru-RU" sz="6600" b="1" dirty="0" smtClean="0"/>
            </a:br>
            <a:r>
              <a:rPr lang="ru-RU" sz="6600" b="1" dirty="0" smtClean="0"/>
              <a:t>ОТЕЧЕСТВЕННОЙ </a:t>
            </a:r>
            <a:br>
              <a:rPr lang="ru-RU" sz="6600" b="1" dirty="0" smtClean="0"/>
            </a:br>
            <a:r>
              <a:rPr lang="ru-RU" sz="6600" b="1" dirty="0" smtClean="0"/>
              <a:t>ПЕДАГОГИКИ</a:t>
            </a:r>
            <a:br>
              <a:rPr lang="ru-RU" sz="6600" b="1" dirty="0" smtClean="0"/>
            </a:br>
            <a:r>
              <a:rPr lang="ru-RU" sz="6600" b="1" dirty="0" smtClean="0"/>
              <a:t/>
            </a:r>
            <a:br>
              <a:rPr lang="ru-RU" sz="6600" b="1" dirty="0" smtClean="0"/>
            </a:br>
            <a:r>
              <a:rPr lang="ru-RU" sz="1800" dirty="0" smtClean="0"/>
              <a:t> </a:t>
            </a:r>
            <a:r>
              <a:rPr lang="ru-RU" sz="1800" b="1" dirty="0" smtClean="0"/>
              <a:t>Составила заместитель заведующего по учебно-воспитательной работе </a:t>
            </a:r>
            <a:br>
              <a:rPr lang="ru-RU" sz="1800" b="1" dirty="0" smtClean="0"/>
            </a:br>
            <a:r>
              <a:rPr lang="ru-RU" sz="1800" b="1" dirty="0" smtClean="0"/>
              <a:t>ГБДОУ детского сада № 87 Фрунзенского района Санкт-Петербурга Петрова Г.И.</a:t>
            </a:r>
            <a:br>
              <a:rPr lang="ru-RU" sz="1800" b="1" dirty="0" smtClean="0"/>
            </a:br>
            <a:r>
              <a:rPr lang="ru-RU" sz="1800" b="1" dirty="0" smtClean="0"/>
              <a:t>к семинару  «</a:t>
            </a:r>
            <a:r>
              <a:rPr lang="ru-RU" sz="1800" b="1" dirty="0" err="1" smtClean="0"/>
              <a:t>Профстандарт</a:t>
            </a:r>
            <a:r>
              <a:rPr lang="ru-RU" sz="1800" b="1" dirty="0" smtClean="0"/>
              <a:t> – инструментарий реализации ФГОС ДО»</a:t>
            </a:r>
            <a:br>
              <a:rPr lang="ru-RU" sz="1800" b="1" dirty="0" smtClean="0"/>
            </a:br>
            <a:r>
              <a:rPr lang="ru-RU" sz="1800" b="1" dirty="0" smtClean="0"/>
              <a:t>2018-2019 учебный год</a:t>
            </a:r>
            <a:r>
              <a:rPr lang="ru-RU" sz="6600" b="1" dirty="0" smtClean="0"/>
              <a:t/>
            </a:r>
            <a:br>
              <a:rPr lang="ru-RU" sz="6600" b="1" dirty="0" smtClean="0"/>
            </a:br>
            <a:r>
              <a:rPr lang="ru-RU" sz="6600" b="1" dirty="0" smtClean="0"/>
              <a:t/>
            </a:r>
            <a:br>
              <a:rPr lang="ru-RU" sz="6600" b="1" dirty="0" smtClean="0"/>
            </a:br>
            <a:endParaRPr lang="ru-RU" sz="18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pPr algn="ctr"/>
            <a:r>
              <a:rPr lang="ru-RU" sz="4400" dirty="0" smtClean="0"/>
              <a:t>19 век.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1800" b="1" dirty="0" smtClean="0"/>
              <a:t>Во второй четверти 19 века  значительное развитие русской педагогики, особенно в разработке теории первоначального воспитания и обучения детей.</a:t>
            </a:r>
            <a:r>
              <a:rPr lang="ru-RU" sz="1800" b="1" dirty="0" smtClean="0">
                <a:solidFill>
                  <a:schemeClr val="tx1"/>
                </a:solidFill>
              </a:rPr>
              <a:t> </a:t>
            </a:r>
          </a:p>
          <a:p>
            <a:pPr marL="0" indent="0" algn="just">
              <a:buNone/>
            </a:pPr>
            <a:r>
              <a:rPr lang="ru-RU" sz="1800" dirty="0"/>
              <a:t>Управление воспитательными домами в 1797 г. передано ведомству императрицы Марии Федоровны: результаты воспитания оказались в почти сплошном вымирании </a:t>
            </a:r>
            <a:r>
              <a:rPr lang="ru-RU" sz="1800" dirty="0" err="1"/>
              <a:t>призревавшихся</a:t>
            </a:r>
            <a:r>
              <a:rPr lang="ru-RU" sz="1800" dirty="0"/>
              <a:t> детей (до 60% в воспитательном доме СПб, в провинции – выше 90</a:t>
            </a:r>
            <a:r>
              <a:rPr lang="ru-RU" sz="1800" dirty="0" smtClean="0"/>
              <a:t>%).</a:t>
            </a:r>
          </a:p>
          <a:p>
            <a:pPr marL="0" indent="0" algn="just">
              <a:buNone/>
            </a:pPr>
            <a:endParaRPr lang="ru-RU" sz="1800" dirty="0"/>
          </a:p>
          <a:p>
            <a:pPr marL="0" indent="0" algn="just">
              <a:buNone/>
            </a:pPr>
            <a:r>
              <a:rPr lang="ru-RU" sz="1800" dirty="0" err="1" smtClean="0"/>
              <a:t>Патронирование</a:t>
            </a:r>
            <a:r>
              <a:rPr lang="ru-RU" sz="1800" dirty="0" smtClean="0"/>
              <a:t> (передача в семьи) также не дало результатов: «Все еще в великом числе умирают дети; при осмотре оказывается, </a:t>
            </a:r>
            <a:r>
              <a:rPr lang="ru-RU" sz="1800" dirty="0" err="1" smtClean="0"/>
              <a:t>вто</a:t>
            </a:r>
            <a:r>
              <a:rPr lang="ru-RU" sz="1800" dirty="0" smtClean="0"/>
              <a:t> весьма дурно, даже в нищете содержат их, обращая исключительно все даваемые им деньги и вещи в собственную токмо свою и семей своих, а не воспитанников пользу».</a:t>
            </a:r>
            <a:endParaRPr lang="ru-RU" sz="1800" dirty="0"/>
          </a:p>
          <a:p>
            <a:pPr marL="0" indent="0" algn="ctr">
              <a:buNone/>
            </a:pP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solidFill>
            <a:srgbClr val="92D050"/>
          </a:solidFill>
        </p:spPr>
        <p:txBody>
          <a:bodyPr>
            <a:normAutofit fontScale="55000" lnSpcReduction="20000"/>
          </a:bodyPr>
          <a:lstStyle/>
          <a:p>
            <a:pPr algn="ctr"/>
            <a:r>
              <a:rPr lang="ru-RU" sz="4400" b="1" dirty="0"/>
              <a:t>Первая</a:t>
            </a:r>
            <a:br>
              <a:rPr lang="ru-RU" sz="4400" b="1" dirty="0"/>
            </a:br>
            <a:r>
              <a:rPr lang="ru-RU" sz="4400" b="1" dirty="0"/>
              <a:t> </a:t>
            </a:r>
            <a:r>
              <a:rPr lang="ru-RU" sz="4400" b="1" dirty="0" smtClean="0"/>
              <a:t>половина</a:t>
            </a:r>
          </a:p>
          <a:p>
            <a:pPr algn="just"/>
            <a:r>
              <a:rPr lang="ru-RU" sz="3800" dirty="0" smtClean="0"/>
              <a:t>- Рост </a:t>
            </a:r>
            <a:r>
              <a:rPr lang="ru-RU" sz="3800" dirty="0"/>
              <a:t>национального самосознания русского общества после победы в Отечественной войне 1812 года.</a:t>
            </a:r>
          </a:p>
          <a:p>
            <a:pPr algn="just"/>
            <a:r>
              <a:rPr lang="ru-RU" sz="3800" dirty="0" smtClean="0"/>
              <a:t>- Усиление </a:t>
            </a:r>
            <a:r>
              <a:rPr lang="ru-RU" sz="3800" dirty="0"/>
              <a:t>движения по борьбе                с крепостничеством.</a:t>
            </a:r>
          </a:p>
          <a:p>
            <a:pPr algn="just"/>
            <a:r>
              <a:rPr lang="ru-RU" sz="3800" dirty="0" smtClean="0"/>
              <a:t>- Жестокое </a:t>
            </a:r>
            <a:r>
              <a:rPr lang="ru-RU" sz="3800" dirty="0"/>
              <a:t>подавление восстания декабристов в 1825 году.</a:t>
            </a:r>
          </a:p>
          <a:p>
            <a:pPr algn="just"/>
            <a:r>
              <a:rPr lang="ru-RU" sz="3800" dirty="0" smtClean="0"/>
              <a:t>- Годы </a:t>
            </a:r>
            <a:r>
              <a:rPr lang="ru-RU" sz="3800" dirty="0"/>
              <a:t>реакции.</a:t>
            </a:r>
          </a:p>
          <a:p>
            <a:pPr algn="ctr"/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31144167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prstClr val="black"/>
                </a:solidFill>
              </a:rPr>
              <a:t>19 </a:t>
            </a:r>
            <a:r>
              <a:rPr lang="ru-RU" sz="3600" b="1" dirty="0">
                <a:solidFill>
                  <a:prstClr val="black"/>
                </a:solidFill>
              </a:rPr>
              <a:t>век </a:t>
            </a:r>
            <a:r>
              <a:rPr lang="ru-RU" sz="3600" b="1" dirty="0" smtClean="0">
                <a:solidFill>
                  <a:prstClr val="black"/>
                </a:solidFill>
              </a:rPr>
              <a:t>Егор Осипович </a:t>
            </a:r>
            <a:r>
              <a:rPr lang="ru-RU" sz="3600" b="1" dirty="0" err="1" smtClean="0">
                <a:solidFill>
                  <a:prstClr val="black"/>
                </a:solidFill>
              </a:rPr>
              <a:t>Гугель</a:t>
            </a:r>
            <a:r>
              <a:rPr lang="ru-RU" sz="3600" b="1" dirty="0">
                <a:solidFill>
                  <a:prstClr val="black"/>
                </a:solidFill>
              </a:rPr>
              <a:t/>
            </a:r>
            <a:br>
              <a:rPr lang="ru-RU" sz="3600" b="1" dirty="0">
                <a:solidFill>
                  <a:prstClr val="black"/>
                </a:solidFill>
              </a:rPr>
            </a:br>
            <a:r>
              <a:rPr lang="ru-RU" sz="3600" b="1" dirty="0">
                <a:solidFill>
                  <a:prstClr val="black"/>
                </a:solidFill>
              </a:rPr>
              <a:t>(</a:t>
            </a:r>
            <a:r>
              <a:rPr lang="ru-RU" sz="3600" b="1" dirty="0" smtClean="0">
                <a:solidFill>
                  <a:prstClr val="black"/>
                </a:solidFill>
              </a:rPr>
              <a:t>1804 - 1842)</a:t>
            </a:r>
            <a:r>
              <a:rPr lang="ru-RU" sz="3600" dirty="0" smtClean="0">
                <a:solidFill>
                  <a:prstClr val="black"/>
                </a:solidFill>
              </a:rPr>
              <a:t> педагог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9" y="1412776"/>
            <a:ext cx="7219816" cy="54148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37628353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Егор Осипович</a:t>
            </a:r>
            <a:br>
              <a:rPr lang="ru-RU" sz="2400" dirty="0" smtClean="0"/>
            </a:br>
            <a:r>
              <a:rPr lang="ru-RU" sz="2400" dirty="0" err="1" smtClean="0"/>
              <a:t>Гугель</a:t>
            </a:r>
            <a:endParaRPr lang="ru-RU" sz="24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 err="1" smtClean="0"/>
              <a:t>Е.О.Гугель</a:t>
            </a:r>
            <a:r>
              <a:rPr lang="ru-RU" sz="1600" dirty="0" smtClean="0"/>
              <a:t>, по признанию </a:t>
            </a:r>
            <a:r>
              <a:rPr lang="ru-RU" sz="1600" dirty="0" err="1" smtClean="0"/>
              <a:t>К.Д.Ушинского</a:t>
            </a:r>
            <a:r>
              <a:rPr lang="ru-RU" sz="1600" dirty="0" smtClean="0"/>
              <a:t>, «был едва ли не самый замечательный из русских педагогов». Открыл при  Гатчинском воспитательном доме   в 1832 г. первую в России школу для малолетних детей от 4х до 6ти лет.</a:t>
            </a:r>
          </a:p>
          <a:p>
            <a:pPr marL="0" indent="0">
              <a:buNone/>
            </a:pPr>
            <a:r>
              <a:rPr lang="ru-RU" sz="1600" dirty="0" smtClean="0"/>
              <a:t> Здесь же располагался и первый класс  обычной школы с 6 до 8 лет.</a:t>
            </a:r>
            <a:endParaRPr lang="ru-RU" sz="1600" dirty="0"/>
          </a:p>
          <a:p>
            <a:pPr marL="0" indent="0">
              <a:buNone/>
            </a:pPr>
            <a:r>
              <a:rPr lang="ru-RU" sz="1600" dirty="0" smtClean="0"/>
              <a:t>Один из первых начал разработку русской дошкольной дидактики: как обучать и воспитывать маленьких детей, как обеспечить преемственность с обычной школой.</a:t>
            </a:r>
          </a:p>
          <a:p>
            <a:pPr marL="0" indent="0">
              <a:buNone/>
            </a:pPr>
            <a:r>
              <a:rPr lang="ru-RU" sz="1600" dirty="0" smtClean="0"/>
              <a:t>Дети, находившиеся на </a:t>
            </a:r>
            <a:r>
              <a:rPr lang="ru-RU" sz="1600" dirty="0" err="1" smtClean="0"/>
              <a:t>патронировании</a:t>
            </a:r>
            <a:r>
              <a:rPr lang="ru-RU" sz="1600" dirty="0" smtClean="0"/>
              <a:t> у горожан Гатчины, были в школе с раннего утра до вечера.  Им давали пищу и верхнюю одежду.  Малыши больше играли на открытом воздухе. Со старшими проводились занятия по обучению грамоте, счету, пению.  Много было рассказывания и бесед. Телесных наказаний не было.</a:t>
            </a:r>
            <a:endParaRPr lang="ru-RU" sz="1600" dirty="0"/>
          </a:p>
          <a:p>
            <a:pPr marL="0" indent="0">
              <a:buNone/>
            </a:pPr>
            <a:r>
              <a:rPr lang="ru-RU" sz="1600" dirty="0" smtClean="0"/>
              <a:t>Школа для малолетних детей просуществовала недолго, но она оправдала надежды ее организаторов: «Дети, до того времени грубые, дикие и неопрятные, быстро стали изменяться и с радостью начали посещать школу, с горем и плачем возвращались из нее к тем людям, которые единственно из-за денег взяли к себе…»</a:t>
            </a:r>
            <a:endParaRPr lang="ru-RU" sz="16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04" y="1772815"/>
            <a:ext cx="3231721" cy="3672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28702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prstClr val="black"/>
                </a:solidFill>
              </a:rPr>
              <a:t>19 век </a:t>
            </a:r>
            <a:r>
              <a:rPr lang="ru-RU" sz="3200" b="1" dirty="0" smtClean="0">
                <a:solidFill>
                  <a:prstClr val="black"/>
                </a:solidFill>
              </a:rPr>
              <a:t>Владимир Федорович Одоевский</a:t>
            </a:r>
            <a:r>
              <a:rPr lang="ru-RU" sz="3200" b="1" dirty="0">
                <a:solidFill>
                  <a:prstClr val="black"/>
                </a:solidFill>
              </a:rPr>
              <a:t/>
            </a:r>
            <a:br>
              <a:rPr lang="ru-RU" sz="3200" b="1" dirty="0">
                <a:solidFill>
                  <a:prstClr val="black"/>
                </a:solidFill>
              </a:rPr>
            </a:br>
            <a:r>
              <a:rPr lang="ru-RU" sz="3200" b="1" dirty="0">
                <a:solidFill>
                  <a:prstClr val="black"/>
                </a:solidFill>
              </a:rPr>
              <a:t>(</a:t>
            </a:r>
            <a:r>
              <a:rPr lang="ru-RU" sz="3200" b="1" dirty="0" smtClean="0">
                <a:solidFill>
                  <a:prstClr val="black"/>
                </a:solidFill>
              </a:rPr>
              <a:t>1803 </a:t>
            </a:r>
            <a:r>
              <a:rPr lang="ru-RU" sz="3200" b="1" dirty="0">
                <a:solidFill>
                  <a:prstClr val="black"/>
                </a:solidFill>
              </a:rPr>
              <a:t>- </a:t>
            </a:r>
            <a:r>
              <a:rPr lang="ru-RU" sz="3200" b="1" dirty="0" smtClean="0">
                <a:solidFill>
                  <a:prstClr val="black"/>
                </a:solidFill>
              </a:rPr>
              <a:t>1869)</a:t>
            </a:r>
            <a:r>
              <a:rPr lang="ru-RU" sz="3200" dirty="0" smtClean="0">
                <a:solidFill>
                  <a:prstClr val="black"/>
                </a:solidFill>
              </a:rPr>
              <a:t> педагог, писатель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2500" lnSpcReduction="20000"/>
          </a:bodyPr>
          <a:lstStyle/>
          <a:p>
            <a:pPr>
              <a:buFontTx/>
              <a:buChar char="-"/>
            </a:pPr>
            <a:r>
              <a:rPr lang="ru-RU" sz="1800" dirty="0" smtClean="0"/>
              <a:t>разработал </a:t>
            </a:r>
            <a:r>
              <a:rPr lang="ru-RU" sz="1800" dirty="0"/>
              <a:t>пособие «Наука до науки» из 2х частей: книга для учителя (вопросы детям) и книга для ученика (рассказы с ответами на вопросы);</a:t>
            </a:r>
          </a:p>
          <a:p>
            <a:pPr>
              <a:buFontTx/>
              <a:buChar char="-"/>
            </a:pPr>
            <a:r>
              <a:rPr lang="ru-RU" sz="1800" dirty="0"/>
              <a:t>создал «Таблицу складов» для обучения грамоте;</a:t>
            </a:r>
          </a:p>
          <a:p>
            <a:pPr>
              <a:buFontTx/>
              <a:buChar char="-"/>
            </a:pPr>
            <a:r>
              <a:rPr lang="ru-RU" sz="1800" dirty="0"/>
              <a:t>ввел наглядное обучение по картинкам и предметам в натуре;</a:t>
            </a:r>
          </a:p>
          <a:p>
            <a:pPr>
              <a:buFontTx/>
              <a:buChar char="-"/>
            </a:pPr>
            <a:r>
              <a:rPr lang="ru-RU" sz="1800" dirty="0"/>
              <a:t>Наиболее ценным методом считал  метод бесед, как он их называл «разговоры с детьми», рассказывание. </a:t>
            </a:r>
          </a:p>
          <a:p>
            <a:pPr>
              <a:buFontTx/>
              <a:buChar char="-"/>
            </a:pPr>
            <a:r>
              <a:rPr lang="ru-RU" sz="1800" dirty="0"/>
              <a:t>В обучение входили  пение, ручные работы. Обязательно игры на свежем воздухе.</a:t>
            </a:r>
          </a:p>
          <a:p>
            <a:pPr>
              <a:buFontTx/>
              <a:buChar char="-"/>
            </a:pPr>
            <a:r>
              <a:rPr lang="ru-RU" sz="1800" dirty="0"/>
              <a:t>Выделил 2 канала обучения: стихийный (окружающие случайности) и специально организуемый.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1800" dirty="0" smtClean="0"/>
              <a:t>Организатор </a:t>
            </a:r>
            <a:r>
              <a:rPr lang="ru-RU" sz="1800" dirty="0"/>
              <a:t>первых детских приютов </a:t>
            </a:r>
            <a:r>
              <a:rPr lang="ru-RU" sz="1800" dirty="0" smtClean="0"/>
              <a:t>     в </a:t>
            </a:r>
            <a:r>
              <a:rPr lang="ru-RU" sz="1800" dirty="0"/>
              <a:t>России, учел опыт </a:t>
            </a:r>
            <a:r>
              <a:rPr lang="ru-RU" sz="1800" dirty="0" err="1"/>
              <a:t>Гугеля</a:t>
            </a:r>
            <a:r>
              <a:rPr lang="ru-RU" sz="1800" dirty="0"/>
              <a:t> , а также детских приютов Запада.</a:t>
            </a:r>
          </a:p>
          <a:p>
            <a:pPr marL="0" indent="0">
              <a:buNone/>
            </a:pPr>
            <a:r>
              <a:rPr lang="ru-RU" sz="1800" dirty="0"/>
              <a:t>Углубил разработку дошкольной дидактики, начатую </a:t>
            </a:r>
            <a:r>
              <a:rPr lang="ru-RU" sz="1800" dirty="0" err="1"/>
              <a:t>Гугелем</a:t>
            </a:r>
            <a:r>
              <a:rPr lang="ru-RU" sz="1800" dirty="0"/>
              <a:t>: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7611" y="3140968"/>
            <a:ext cx="2442848" cy="2931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96623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pPr algn="ctr"/>
            <a:r>
              <a:rPr lang="ru-RU" sz="4400" dirty="0" smtClean="0"/>
              <a:t>19 век.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b="1" dirty="0" smtClean="0"/>
              <a:t>Классики русской педагогики 60х годов 19 века активно разрабатывали вопросы начального обучения детей и в тесной связи с ними теорию дошкольного воспитания. </a:t>
            </a:r>
            <a:r>
              <a:rPr lang="ru-RU" sz="1800" b="1" dirty="0" err="1" smtClean="0"/>
              <a:t>Обшепризнанными</a:t>
            </a:r>
            <a:r>
              <a:rPr lang="ru-RU" sz="1800" b="1" dirty="0" smtClean="0"/>
              <a:t> были положения о том, что:</a:t>
            </a:r>
          </a:p>
          <a:p>
            <a:pPr algn="just">
              <a:buFontTx/>
              <a:buChar char="-"/>
            </a:pPr>
            <a:r>
              <a:rPr lang="ru-RU" sz="1800" dirty="0" smtClean="0"/>
              <a:t>в дошкольном возрасте закладываются основы развития личности;</a:t>
            </a:r>
          </a:p>
          <a:p>
            <a:pPr algn="just">
              <a:buFontTx/>
              <a:buChar char="-"/>
            </a:pPr>
            <a:r>
              <a:rPr lang="ru-RU" sz="1800" dirty="0" smtClean="0"/>
              <a:t>необходимо усилить целенаправленное руководство взрослых воспитанием детей.</a:t>
            </a:r>
          </a:p>
          <a:p>
            <a:pPr marL="0" indent="0" algn="just">
              <a:buNone/>
            </a:pPr>
            <a:r>
              <a:rPr lang="ru-RU" sz="1800" dirty="0" smtClean="0"/>
              <a:t>Русские педагоги положительно отнеслись к идее детского сада как нового типа дошкольного учреждения  в помощь семейному воспитанию детей.</a:t>
            </a:r>
          </a:p>
          <a:p>
            <a:pPr marL="0" indent="0" algn="just">
              <a:buNone/>
            </a:pPr>
            <a:r>
              <a:rPr lang="ru-RU" sz="1800" dirty="0" smtClean="0"/>
              <a:t>Первые детские сады создавались по зарубежным моделям: </a:t>
            </a:r>
            <a:r>
              <a:rPr lang="ru-RU" sz="1800" dirty="0" err="1" smtClean="0"/>
              <a:t>Монтессори</a:t>
            </a:r>
            <a:r>
              <a:rPr lang="ru-RU" sz="1800" dirty="0" smtClean="0"/>
              <a:t>, </a:t>
            </a:r>
            <a:r>
              <a:rPr lang="ru-RU" sz="1800" dirty="0" err="1" smtClean="0"/>
              <a:t>Фрёбеля</a:t>
            </a:r>
            <a:r>
              <a:rPr lang="ru-RU" sz="1800" dirty="0" smtClean="0"/>
              <a:t>.</a:t>
            </a:r>
          </a:p>
          <a:p>
            <a:pPr marL="0" indent="0" algn="just">
              <a:buNone/>
            </a:pPr>
            <a:endParaRPr lang="ru-RU" sz="1800" dirty="0"/>
          </a:p>
          <a:p>
            <a:pPr marL="0" indent="0" algn="just">
              <a:buNone/>
            </a:pPr>
            <a:r>
              <a:rPr lang="ru-RU" sz="1800" dirty="0" smtClean="0"/>
              <a:t>Шел поиск отечественных педагогических систем детских садов.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solidFill>
            <a:srgbClr val="92D050"/>
          </a:solidFill>
        </p:spPr>
        <p:txBody>
          <a:bodyPr>
            <a:normAutofit lnSpcReduction="10000"/>
          </a:bodyPr>
          <a:lstStyle/>
          <a:p>
            <a:pPr algn="ctr"/>
            <a:r>
              <a:rPr lang="ru-RU" sz="2000" b="1" dirty="0" smtClean="0"/>
              <a:t>Вторая  половина</a:t>
            </a:r>
          </a:p>
          <a:p>
            <a:pPr algn="just"/>
            <a:r>
              <a:rPr lang="ru-RU" sz="1800" dirty="0" smtClean="0"/>
              <a:t>Усиление демократического движения.</a:t>
            </a:r>
          </a:p>
          <a:p>
            <a:pPr algn="just"/>
            <a:r>
              <a:rPr lang="ru-RU" sz="1800" dirty="0" smtClean="0"/>
              <a:t>Расцвет науки.</a:t>
            </a:r>
          </a:p>
          <a:p>
            <a:pPr algn="just"/>
            <a:r>
              <a:rPr lang="ru-RU" sz="1800" dirty="0" smtClean="0"/>
              <a:t>Складывается классика русской педагогики</a:t>
            </a:r>
            <a:r>
              <a:rPr lang="ru-RU" sz="1800" b="1" dirty="0" smtClean="0"/>
              <a:t>. </a:t>
            </a:r>
          </a:p>
          <a:p>
            <a:pPr algn="just"/>
            <a:endParaRPr lang="ru-RU" sz="1800" b="1" dirty="0"/>
          </a:p>
          <a:p>
            <a:pPr algn="just"/>
            <a:r>
              <a:rPr lang="ru-RU" sz="1800" dirty="0" smtClean="0"/>
              <a:t>Развитие </a:t>
            </a:r>
            <a:r>
              <a:rPr lang="ru-RU" sz="1800" dirty="0"/>
              <a:t>капитализма - значительно возросло число женщин, занятых наемным трудом. Нужны детские сады (до революции </a:t>
            </a:r>
            <a:r>
              <a:rPr lang="ru-RU" sz="1800" dirty="0" smtClean="0"/>
              <a:t> идея о повсеместном распространении детских садов осталась </a:t>
            </a:r>
            <a:r>
              <a:rPr lang="ru-RU" sz="1800" dirty="0"/>
              <a:t>только словами).</a:t>
            </a:r>
          </a:p>
          <a:p>
            <a:pPr algn="just"/>
            <a:endParaRPr lang="ru-RU" sz="1800" b="1" u="sng" dirty="0"/>
          </a:p>
        </p:txBody>
      </p:sp>
    </p:spTree>
    <p:extLst>
      <p:ext uri="{BB962C8B-B14F-4D97-AF65-F5344CB8AC3E}">
        <p14:creationId xmlns:p14="http://schemas.microsoft.com/office/powerpoint/2010/main" val="31541217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prstClr val="black"/>
                </a:solidFill>
              </a:rPr>
              <a:t>19 век </a:t>
            </a:r>
            <a:r>
              <a:rPr lang="ru-RU" b="1" dirty="0" smtClean="0">
                <a:solidFill>
                  <a:prstClr val="black"/>
                </a:solidFill>
              </a:rPr>
              <a:t>Константин Дмитриевич Ушинский (1824 </a:t>
            </a:r>
            <a:r>
              <a:rPr lang="ru-RU" b="1" dirty="0">
                <a:solidFill>
                  <a:prstClr val="black"/>
                </a:solidFill>
              </a:rPr>
              <a:t>- </a:t>
            </a:r>
            <a:r>
              <a:rPr lang="ru-RU" b="1" dirty="0" smtClean="0">
                <a:solidFill>
                  <a:prstClr val="black"/>
                </a:solidFill>
              </a:rPr>
              <a:t>1870)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>
                <a:solidFill>
                  <a:prstClr val="black"/>
                </a:solidFill>
              </a:rPr>
              <a:t>педагог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/>
              <a:t>     Основоположник  демократической педагогики, в частности дошкольной педагогики.</a:t>
            </a:r>
          </a:p>
          <a:p>
            <a:pPr marL="0" indent="0">
              <a:buNone/>
            </a:pPr>
            <a:r>
              <a:rPr lang="ru-RU" sz="1800" dirty="0" smtClean="0"/>
              <a:t>     Главная идея его педагогической системы – идея народности: опора на народную педагогику.</a:t>
            </a:r>
          </a:p>
          <a:p>
            <a:pPr marL="0" indent="0">
              <a:buNone/>
            </a:pPr>
            <a:r>
              <a:rPr lang="ru-RU" sz="1800" dirty="0" smtClean="0"/>
              <a:t>     Родной язык, «родное слово – великий народный педагог», который «не только учит многому, но и учит удивительно легко».</a:t>
            </a:r>
          </a:p>
          <a:p>
            <a:pPr marL="0" indent="0">
              <a:buNone/>
            </a:pPr>
            <a:r>
              <a:rPr lang="ru-RU" sz="1800" dirty="0"/>
              <a:t> </a:t>
            </a:r>
            <a:r>
              <a:rPr lang="ru-RU" sz="1800" dirty="0" smtClean="0"/>
              <a:t>   Воспитание строил с опорой на  антропологию и, особенно, психологию.</a:t>
            </a:r>
          </a:p>
          <a:p>
            <a:pPr marL="0" indent="0">
              <a:buNone/>
            </a:pPr>
            <a:endParaRPr lang="ru-RU" sz="18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8649" y="1600200"/>
            <a:ext cx="345770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8672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prstClr val="black"/>
                </a:solidFill>
              </a:rPr>
              <a:t>19 век </a:t>
            </a:r>
            <a:r>
              <a:rPr lang="ru-RU" b="1" dirty="0" smtClean="0">
                <a:solidFill>
                  <a:prstClr val="black"/>
                </a:solidFill>
              </a:rPr>
              <a:t>Первые детские сады России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1800" dirty="0" smtClean="0"/>
              <a:t>    Частные, платные, для воспитания детей  привилегированных классов.</a:t>
            </a:r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r>
              <a:rPr lang="ru-RU" sz="1800" dirty="0" smtClean="0"/>
              <a:t>В отдельных детских садах применялась система </a:t>
            </a:r>
            <a:r>
              <a:rPr lang="ru-RU" sz="1800" dirty="0" err="1" smtClean="0"/>
              <a:t>Фребеля</a:t>
            </a:r>
            <a:r>
              <a:rPr lang="ru-RU" sz="1800" dirty="0" smtClean="0"/>
              <a:t>. С 1869 г. действовало в СПб </a:t>
            </a:r>
            <a:r>
              <a:rPr lang="ru-RU" sz="1800" dirty="0" err="1" smtClean="0"/>
              <a:t>фребелевское</a:t>
            </a:r>
            <a:r>
              <a:rPr lang="ru-RU" sz="1800" dirty="0" smtClean="0"/>
              <a:t> общество содействия первоначальному воспитанию, при нем платные одногодичные курсы  детских садовниц.</a:t>
            </a:r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r>
              <a:rPr lang="ru-RU" sz="1800" dirty="0" smtClean="0"/>
              <a:t>Часть садов была близка к элементарной школе.</a:t>
            </a:r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r>
              <a:rPr lang="ru-RU" sz="1800" dirty="0" smtClean="0"/>
              <a:t>Были сады с творческими исканиями новых путей в образовательной работе</a:t>
            </a:r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r>
              <a:rPr lang="ru-RU" sz="1800" dirty="0" smtClean="0"/>
              <a:t>Позднее появились сады по  системе </a:t>
            </a:r>
            <a:r>
              <a:rPr lang="ru-RU" sz="1800" dirty="0" err="1" smtClean="0"/>
              <a:t>Монтессори</a:t>
            </a:r>
            <a:r>
              <a:rPr lang="ru-RU" sz="1800" dirty="0" smtClean="0"/>
              <a:t> (начало 20го века).</a:t>
            </a:r>
            <a:endParaRPr lang="ru-RU" sz="1800" dirty="0"/>
          </a:p>
          <a:p>
            <a:pPr marL="0" indent="0">
              <a:buNone/>
            </a:pPr>
            <a:endParaRPr lang="ru-RU" sz="18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>
              <a:buFont typeface="+mj-lt"/>
              <a:buAutoNum type="arabicParenR"/>
            </a:pPr>
            <a:r>
              <a:rPr lang="ru-RU" sz="1700" dirty="0" smtClean="0"/>
              <a:t>1859 – </a:t>
            </a:r>
            <a:r>
              <a:rPr lang="ru-RU" sz="1700" dirty="0" err="1" smtClean="0"/>
              <a:t>Седмиградский</a:t>
            </a:r>
            <a:r>
              <a:rPr lang="ru-RU" sz="1700" dirty="0" smtClean="0"/>
              <a:t> в </a:t>
            </a:r>
            <a:r>
              <a:rPr lang="ru-RU" sz="1700" dirty="0" err="1" smtClean="0"/>
              <a:t>Гельсингфорсе</a:t>
            </a:r>
            <a:r>
              <a:rPr lang="ru-RU" sz="1700" dirty="0" smtClean="0"/>
              <a:t> (Хельсинки).</a:t>
            </a:r>
          </a:p>
          <a:p>
            <a:pPr>
              <a:buFont typeface="+mj-lt"/>
              <a:buAutoNum type="arabicParenR"/>
            </a:pPr>
            <a:r>
              <a:rPr lang="ru-RU" sz="1700" dirty="0" smtClean="0"/>
              <a:t>1863 – </a:t>
            </a:r>
            <a:r>
              <a:rPr lang="ru-RU" sz="1700" dirty="0" err="1" smtClean="0"/>
              <a:t>С.А.Люгебиль</a:t>
            </a:r>
            <a:r>
              <a:rPr lang="ru-RU" sz="1700" dirty="0" smtClean="0"/>
              <a:t>, жена профессора петербургского университета в Петербурге.</a:t>
            </a:r>
          </a:p>
          <a:p>
            <a:pPr>
              <a:buFont typeface="+mj-lt"/>
              <a:buAutoNum type="arabicParenR"/>
            </a:pPr>
            <a:r>
              <a:rPr lang="ru-RU" sz="1700" dirty="0" smtClean="0"/>
              <a:t>1863 – </a:t>
            </a:r>
            <a:r>
              <a:rPr lang="ru-RU" sz="1700" dirty="0" err="1" smtClean="0"/>
              <a:t>Гельсингфорс</a:t>
            </a:r>
            <a:r>
              <a:rPr lang="ru-RU" sz="1700" dirty="0" smtClean="0"/>
              <a:t>.</a:t>
            </a:r>
          </a:p>
          <a:p>
            <a:pPr>
              <a:buFont typeface="+mj-lt"/>
              <a:buAutoNum type="arabicParenR"/>
            </a:pPr>
            <a:r>
              <a:rPr lang="ru-RU" sz="1700" dirty="0" smtClean="0"/>
              <a:t>1866 – </a:t>
            </a:r>
            <a:r>
              <a:rPr lang="ru-RU" sz="1700" dirty="0" err="1" smtClean="0"/>
              <a:t>А.С.Симонович</a:t>
            </a:r>
            <a:r>
              <a:rPr lang="ru-RU" sz="1700" dirty="0" smtClean="0"/>
              <a:t> в Петербурге.</a:t>
            </a:r>
          </a:p>
          <a:p>
            <a:pPr>
              <a:buFont typeface="+mj-lt"/>
              <a:buAutoNum type="arabicParenR"/>
            </a:pPr>
            <a:r>
              <a:rPr lang="ru-RU" sz="1700" dirty="0" smtClean="0"/>
              <a:t>1866 – Ильин и Зарудный в Николаеве (Украина).</a:t>
            </a:r>
          </a:p>
          <a:p>
            <a:pPr>
              <a:buFont typeface="+mj-lt"/>
              <a:buAutoNum type="arabicParenR"/>
            </a:pPr>
            <a:r>
              <a:rPr lang="ru-RU" sz="1700" dirty="0" smtClean="0"/>
              <a:t>1866 – в Одессе.</a:t>
            </a:r>
          </a:p>
          <a:p>
            <a:pPr>
              <a:buFont typeface="+mj-lt"/>
              <a:buAutoNum type="arabicParenR"/>
            </a:pPr>
            <a:r>
              <a:rPr lang="ru-RU" sz="1700" dirty="0" smtClean="0"/>
              <a:t>1866 -  при пансионе девиц </a:t>
            </a:r>
            <a:r>
              <a:rPr lang="ru-RU" sz="1700" dirty="0" err="1" smtClean="0"/>
              <a:t>Герке</a:t>
            </a:r>
            <a:r>
              <a:rPr lang="ru-RU" sz="1700" dirty="0" smtClean="0"/>
              <a:t> в Москве.</a:t>
            </a:r>
          </a:p>
          <a:p>
            <a:pPr>
              <a:buFont typeface="+mj-lt"/>
              <a:buAutoNum type="arabicParenR"/>
            </a:pPr>
            <a:r>
              <a:rPr lang="ru-RU" sz="1700" dirty="0" smtClean="0"/>
              <a:t>1866 – </a:t>
            </a:r>
            <a:r>
              <a:rPr lang="ru-RU" sz="1700" dirty="0" err="1" smtClean="0"/>
              <a:t>К.И.Герке</a:t>
            </a:r>
            <a:r>
              <a:rPr lang="ru-RU" sz="1700" dirty="0" smtClean="0"/>
              <a:t> в Петербурге.</a:t>
            </a:r>
          </a:p>
          <a:p>
            <a:pPr marL="0" indent="0">
              <a:buNone/>
            </a:pPr>
            <a:r>
              <a:rPr lang="ru-RU" sz="1700" dirty="0" smtClean="0"/>
              <a:t>1867 – 1870гг. – Около 14 платных детских садов. И в дальнейшем они открывались очень медленно.</a:t>
            </a:r>
            <a:endParaRPr lang="ru-RU" sz="1700" dirty="0"/>
          </a:p>
        </p:txBody>
      </p:sp>
    </p:spTree>
    <p:extLst>
      <p:ext uri="{BB962C8B-B14F-4D97-AF65-F5344CB8AC3E}">
        <p14:creationId xmlns:p14="http://schemas.microsoft.com/office/powerpoint/2010/main" val="8504318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</a:rPr>
              <a:t>Видные деятели по дошкольному </a:t>
            </a:r>
            <a:r>
              <a:rPr lang="ru-RU" sz="3200" b="1" dirty="0">
                <a:solidFill>
                  <a:prstClr val="black"/>
                </a:solidFill>
              </a:rPr>
              <a:t>воспитанию</a:t>
            </a:r>
            <a:r>
              <a:rPr lang="ru-RU" sz="3200" b="1" dirty="0" smtClean="0">
                <a:solidFill>
                  <a:prstClr val="black"/>
                </a:solidFill>
              </a:rPr>
              <a:t> второй половины 19 века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1800" dirty="0" smtClean="0"/>
              <a:t>   </a:t>
            </a:r>
            <a:r>
              <a:rPr lang="ru-RU" sz="1800" b="1" dirty="0">
                <a:solidFill>
                  <a:prstClr val="black"/>
                </a:solidFill>
              </a:rPr>
              <a:t>Аделаида Семеновна Симонович (1840 – 1933</a:t>
            </a:r>
            <a:r>
              <a:rPr lang="ru-RU" sz="1800" b="1" dirty="0" smtClean="0">
                <a:solidFill>
                  <a:prstClr val="black"/>
                </a:solidFill>
              </a:rPr>
              <a:t>). </a:t>
            </a:r>
            <a:r>
              <a:rPr lang="ru-RU" sz="1800" dirty="0" smtClean="0">
                <a:solidFill>
                  <a:prstClr val="black"/>
                </a:solidFill>
              </a:rPr>
              <a:t>Издала книгу «Детский сад (практическое руководство для детских садов).</a:t>
            </a:r>
          </a:p>
          <a:p>
            <a:pPr marL="0" indent="0">
              <a:buNone/>
            </a:pPr>
            <a:endParaRPr lang="ru-RU" sz="1800" b="1" dirty="0">
              <a:solidFill>
                <a:prstClr val="black"/>
              </a:solidFill>
            </a:endParaRPr>
          </a:p>
          <a:p>
            <a:pPr marL="0" indent="0">
              <a:buNone/>
            </a:pPr>
            <a:r>
              <a:rPr lang="ru-RU" sz="1800" b="1" dirty="0" smtClean="0"/>
              <a:t>Елизавета Николаевна </a:t>
            </a:r>
            <a:r>
              <a:rPr lang="ru-RU" sz="1800" b="1" dirty="0" err="1" smtClean="0"/>
              <a:t>Водовозова</a:t>
            </a:r>
            <a:r>
              <a:rPr lang="ru-RU" sz="1800" b="1" dirty="0" smtClean="0"/>
              <a:t> (1844 – 1923).</a:t>
            </a:r>
            <a:r>
              <a:rPr lang="ru-RU" sz="1800" dirty="0" smtClean="0"/>
              <a:t> Издала труд «Умственное развитие детей от первого проявления сознания до 8-летнего возраста».</a:t>
            </a:r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r>
              <a:rPr lang="ru-RU" sz="1800" dirty="0" smtClean="0"/>
              <a:t> </a:t>
            </a:r>
            <a:r>
              <a:rPr lang="ru-RU" sz="1800" b="1" dirty="0" smtClean="0"/>
              <a:t>Евгения Ивановна </a:t>
            </a:r>
            <a:r>
              <a:rPr lang="ru-RU" sz="1800" b="1" dirty="0" err="1" smtClean="0"/>
              <a:t>Конради</a:t>
            </a:r>
            <a:r>
              <a:rPr lang="ru-RU" sz="1800" b="1" dirty="0" smtClean="0"/>
              <a:t> (1838 – 1898). </a:t>
            </a:r>
            <a:r>
              <a:rPr lang="ru-RU" sz="1800" dirty="0" smtClean="0"/>
              <a:t>Наиболее глубоко разрабатывала вопросы нравственного и умственного воспитания.</a:t>
            </a:r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r>
              <a:rPr lang="ru-RU" sz="1800" b="1" dirty="0" smtClean="0"/>
              <a:t>Петр Федорович </a:t>
            </a:r>
            <a:r>
              <a:rPr lang="ru-RU" sz="1800" b="1" dirty="0" err="1" smtClean="0"/>
              <a:t>Каптерев</a:t>
            </a:r>
            <a:r>
              <a:rPr lang="ru-RU" sz="1800" b="1" dirty="0" smtClean="0"/>
              <a:t> (1849 – 1922).</a:t>
            </a:r>
          </a:p>
          <a:p>
            <a:pPr marL="0" indent="0">
              <a:buNone/>
            </a:pPr>
            <a:r>
              <a:rPr lang="ru-RU" sz="1800" dirty="0"/>
              <a:t>Издавал  «энциклопедию </a:t>
            </a:r>
            <a:r>
              <a:rPr lang="ru-RU" sz="1800" dirty="0" smtClean="0"/>
              <a:t>семейного воспитания и обучения», опубликовал книгу «Педагогическая психология»</a:t>
            </a:r>
            <a:endParaRPr lang="ru-RU" sz="18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400" b="1" dirty="0" smtClean="0"/>
              <a:t>Петр </a:t>
            </a:r>
            <a:r>
              <a:rPr lang="ru-RU" sz="1400" b="1" dirty="0" err="1" smtClean="0"/>
              <a:t>Францевич</a:t>
            </a:r>
            <a:r>
              <a:rPr lang="ru-RU" sz="1400" b="1" dirty="0" smtClean="0"/>
              <a:t> Лесгафт (ё837 – 1909). </a:t>
            </a:r>
            <a:r>
              <a:rPr lang="ru-RU" sz="1400" dirty="0" smtClean="0"/>
              <a:t>Составил «Руководство по физическому образованию детей» - создал оригинальную систему  гимнастических упражнений, связанных с умственным, нравственным, эстетическим </a:t>
            </a:r>
            <a:r>
              <a:rPr lang="ru-RU" sz="1400" dirty="0"/>
              <a:t>и трудовым воспитанием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2924944"/>
            <a:ext cx="2818436" cy="3662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8258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 До  17 века</a:t>
            </a:r>
            <a:br>
              <a:rPr lang="ru-RU" dirty="0" smtClean="0"/>
            </a:br>
            <a:r>
              <a:rPr lang="ru-RU" dirty="0" smtClean="0"/>
              <a:t>народная педагогика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Наставником детей, «учившим народ тогда, когда не было еще                 ни книг, ни школ»,               был язык народа.  </a:t>
            </a:r>
            <a:r>
              <a:rPr lang="ru-RU" dirty="0" err="1" smtClean="0"/>
              <a:t>К.Д.Ушинский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сказки, пословицы, </a:t>
            </a:r>
            <a:r>
              <a:rPr lang="ru-RU" dirty="0" err="1" smtClean="0"/>
              <a:t>потешки</a:t>
            </a:r>
            <a:r>
              <a:rPr lang="ru-RU" dirty="0" smtClean="0"/>
              <a:t>, колыбельные</a:t>
            </a:r>
          </a:p>
          <a:p>
            <a:r>
              <a:rPr lang="ru-RU" dirty="0" smtClean="0"/>
              <a:t>народные игры, народные песни, самодельные игрушки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dirty="0" smtClean="0"/>
              <a:t>Воспитание страха божия</a:t>
            </a:r>
          </a:p>
          <a:p>
            <a:pPr marL="0" indent="0" algn="ctr">
              <a:buNone/>
            </a:pPr>
            <a:r>
              <a:rPr lang="ru-RU" dirty="0" smtClean="0"/>
              <a:t>Покорность родителям</a:t>
            </a:r>
          </a:p>
          <a:p>
            <a:pPr marL="0" indent="0" algn="ctr">
              <a:buNone/>
            </a:pPr>
            <a:r>
              <a:rPr lang="ru-RU" dirty="0" smtClean="0"/>
              <a:t>Участие в труде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273574"/>
            <a:ext cx="414337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0851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b="1" dirty="0" smtClean="0"/>
              <a:t>17 век  СИМЕОН ПОЛОЦКИЙ</a:t>
            </a:r>
            <a:br>
              <a:rPr lang="ru-RU" b="1" dirty="0" smtClean="0"/>
            </a:br>
            <a:r>
              <a:rPr lang="ru-RU" b="1" dirty="0" smtClean="0"/>
              <a:t>(1629 – 1680) литератор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/>
              <a:t>Первым выделяет из общих педагогических взглядов воспитание и обучение малолетних детей до семи лет.</a:t>
            </a:r>
          </a:p>
          <a:p>
            <a:pPr marL="0" indent="0" algn="ctr">
              <a:buNone/>
            </a:pPr>
            <a:endParaRPr lang="ru-RU" sz="2000" dirty="0" smtClean="0"/>
          </a:p>
          <a:p>
            <a:pPr marL="0" indent="0" algn="ctr">
              <a:buNone/>
            </a:pPr>
            <a:r>
              <a:rPr lang="ru-RU" sz="2000" dirty="0" smtClean="0"/>
              <a:t>Наставление родителям по раннему воспитанию:</a:t>
            </a:r>
          </a:p>
          <a:p>
            <a:r>
              <a:rPr lang="ru-RU" sz="2000" dirty="0" smtClean="0"/>
              <a:t>обучать родному языку;</a:t>
            </a:r>
          </a:p>
          <a:p>
            <a:r>
              <a:rPr lang="ru-RU" sz="2000" dirty="0" smtClean="0"/>
              <a:t>показывать пример своим поведением;</a:t>
            </a:r>
          </a:p>
          <a:p>
            <a:r>
              <a:rPr lang="ru-RU" sz="2000" dirty="0" smtClean="0"/>
              <a:t>Не оставлять детей праздными.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4460" y="1814925"/>
            <a:ext cx="2926080" cy="4096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65172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>
            <a:normAutofit fontScale="90000"/>
          </a:bodyPr>
          <a:lstStyle/>
          <a:p>
            <a:r>
              <a:rPr lang="ru-RU" b="1" dirty="0" smtClean="0"/>
              <a:t>18 век</a:t>
            </a:r>
            <a:br>
              <a:rPr lang="ru-RU" b="1" dirty="0" smtClean="0"/>
            </a:br>
            <a:r>
              <a:rPr lang="ru-RU" b="1" dirty="0" smtClean="0"/>
              <a:t>Реформы Петра </a:t>
            </a:r>
            <a:r>
              <a:rPr lang="en-US" b="1" dirty="0" smtClean="0"/>
              <a:t>I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 smtClean="0"/>
              <a:t>Развитие просвещения - </a:t>
            </a:r>
          </a:p>
          <a:p>
            <a:pPr marL="0" indent="0" algn="ctr">
              <a:buNone/>
            </a:pPr>
            <a:r>
              <a:rPr lang="ru-RU" sz="2000" dirty="0" smtClean="0"/>
              <a:t>образование детей дворянства                   с раннего возраста:</a:t>
            </a:r>
          </a:p>
          <a:p>
            <a:r>
              <a:rPr lang="ru-RU" sz="2000" dirty="0" smtClean="0"/>
              <a:t>обучение правилам приличия</a:t>
            </a:r>
          </a:p>
          <a:p>
            <a:r>
              <a:rPr lang="ru-RU" sz="2000" dirty="0" smtClean="0"/>
              <a:t>обучение иностранным языкам</a:t>
            </a:r>
          </a:p>
          <a:p>
            <a:endParaRPr lang="ru-RU" sz="2000" dirty="0"/>
          </a:p>
          <a:p>
            <a:r>
              <a:rPr lang="ru-RU" sz="2000" dirty="0" smtClean="0"/>
              <a:t>Открытие Петром </a:t>
            </a:r>
            <a:r>
              <a:rPr lang="ru-RU" sz="2000" dirty="0"/>
              <a:t> </a:t>
            </a:r>
            <a:r>
              <a:rPr lang="en-US" sz="2000" dirty="0" smtClean="0"/>
              <a:t>I</a:t>
            </a:r>
            <a:r>
              <a:rPr lang="ru-RU" sz="2000" dirty="0" smtClean="0"/>
              <a:t> государственных школ (математических, </a:t>
            </a:r>
            <a:r>
              <a:rPr lang="ru-RU" sz="2000" dirty="0" err="1" smtClean="0"/>
              <a:t>навигацких</a:t>
            </a:r>
            <a:r>
              <a:rPr lang="ru-RU" sz="2000" dirty="0" smtClean="0"/>
              <a:t>, артиллерийских…)</a:t>
            </a:r>
            <a:endParaRPr lang="ru-RU" sz="20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solidFill>
            <a:schemeClr val="bg2">
              <a:lumMod val="90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/>
              <a:t>Подражание чужеземному, презрение к своему </a:t>
            </a:r>
            <a:r>
              <a:rPr lang="ru-RU" b="1" dirty="0" smtClean="0"/>
              <a:t>отечественному, народному </a:t>
            </a:r>
            <a:r>
              <a:rPr lang="ru-RU" b="1" dirty="0"/>
              <a:t>- </a:t>
            </a:r>
          </a:p>
          <a:p>
            <a:r>
              <a:rPr lang="ru-RU" sz="2000" dirty="0"/>
              <a:t>Предпочтение  государственным школам обучения  в семье нанятыми </a:t>
            </a:r>
            <a:r>
              <a:rPr lang="ru-RU" sz="2000" dirty="0" smtClean="0"/>
              <a:t>иностранцами (гувернерами…).</a:t>
            </a:r>
            <a:endParaRPr lang="ru-RU" sz="2000" dirty="0"/>
          </a:p>
          <a:p>
            <a:endParaRPr lang="ru-RU" sz="24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88891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>
            <a:normAutofit fontScale="90000"/>
          </a:bodyPr>
          <a:lstStyle/>
          <a:p>
            <a:r>
              <a:rPr lang="ru-RU" b="1" dirty="0" smtClean="0"/>
              <a:t>18 век </a:t>
            </a:r>
            <a:r>
              <a:rPr lang="ru-RU" dirty="0" smtClean="0"/>
              <a:t>Антиох Дмитриевич </a:t>
            </a:r>
            <a:r>
              <a:rPr lang="ru-RU" b="1" dirty="0" smtClean="0"/>
              <a:t>Кантемир</a:t>
            </a:r>
            <a:r>
              <a:rPr lang="ru-RU" dirty="0" smtClean="0"/>
              <a:t> просветитель и литератор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Главная роль в первоначальном воспитании должна принадлежать родителям, а не наемным невежественным иностранцам.</a:t>
            </a:r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r>
              <a:rPr lang="ru-RU" sz="2000" dirty="0" smtClean="0"/>
              <a:t>Прежде всего – «воспитание сердца» , нравственное воспитание.</a:t>
            </a:r>
          </a:p>
          <a:p>
            <a:pPr marL="0" indent="0">
              <a:buNone/>
            </a:pPr>
            <a:r>
              <a:rPr lang="ru-RU" sz="2000" dirty="0" smtClean="0"/>
              <a:t>И развитие разума – изучение наук и искусств.</a:t>
            </a:r>
          </a:p>
          <a:p>
            <a:pPr marL="0" indent="0">
              <a:buNone/>
            </a:pPr>
            <a:r>
              <a:rPr lang="ru-RU" sz="2000" dirty="0" smtClean="0"/>
              <a:t>Применяй похвалу, ласку, игры.</a:t>
            </a:r>
          </a:p>
          <a:p>
            <a:pPr marL="0" indent="0">
              <a:buNone/>
            </a:pPr>
            <a:r>
              <a:rPr lang="ru-RU" sz="2000" dirty="0" smtClean="0"/>
              <a:t>«Пример наставления всякого сильнее».</a:t>
            </a:r>
            <a:endParaRPr lang="ru-RU" sz="20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9148" y="1600200"/>
            <a:ext cx="307470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06169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solidFill>
            <a:srgbClr val="00B0F0"/>
          </a:solidFill>
        </p:spPr>
        <p:txBody>
          <a:bodyPr>
            <a:normAutofit fontScale="90000"/>
          </a:bodyPr>
          <a:lstStyle/>
          <a:p>
            <a:r>
              <a:rPr lang="ru-RU" b="1" dirty="0" smtClean="0"/>
              <a:t>18 век</a:t>
            </a:r>
            <a:br>
              <a:rPr lang="ru-RU" b="1" dirty="0" smtClean="0"/>
            </a:br>
            <a:r>
              <a:rPr lang="ru-RU" b="1" dirty="0" smtClean="0"/>
              <a:t>Реформы Петра </a:t>
            </a:r>
            <a:r>
              <a:rPr lang="en-US" b="1" dirty="0" smtClean="0"/>
              <a:t>I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200" dirty="0"/>
              <a:t>1706 год – открыт первый «домик для подкидышей» («</a:t>
            </a:r>
            <a:r>
              <a:rPr lang="ru-RU" sz="2200" dirty="0" smtClean="0"/>
              <a:t>зазорно-рожденных </a:t>
            </a:r>
            <a:r>
              <a:rPr lang="ru-RU" sz="2200" dirty="0"/>
              <a:t>детей») </a:t>
            </a:r>
            <a:r>
              <a:rPr lang="ru-RU" sz="2200" dirty="0" smtClean="0"/>
              <a:t>новгородским епископом Иовом.  </a:t>
            </a:r>
            <a:r>
              <a:rPr lang="ru-RU" sz="2200" b="1" dirty="0" smtClean="0"/>
              <a:t>(Первые ростки того, что сейчас мы называем общественным воспитанием).</a:t>
            </a:r>
            <a:endParaRPr lang="ru-RU" sz="2200" dirty="0" smtClean="0"/>
          </a:p>
          <a:p>
            <a:pPr marL="0" indent="0">
              <a:buNone/>
            </a:pPr>
            <a:endParaRPr lang="ru-RU" sz="2200" dirty="0" smtClean="0"/>
          </a:p>
          <a:p>
            <a:pPr marL="0" indent="0">
              <a:buNone/>
            </a:pPr>
            <a:r>
              <a:rPr lang="ru-RU" sz="2000" dirty="0" smtClean="0"/>
              <a:t>Указ </a:t>
            </a:r>
            <a:r>
              <a:rPr lang="ru-RU" sz="2000" dirty="0"/>
              <a:t>Петра </a:t>
            </a:r>
            <a:r>
              <a:rPr lang="en-US" sz="2000" dirty="0"/>
              <a:t>I</a:t>
            </a:r>
            <a:r>
              <a:rPr lang="ru-RU" sz="2000" dirty="0"/>
              <a:t>:</a:t>
            </a:r>
          </a:p>
          <a:p>
            <a:pPr marL="0" indent="0">
              <a:buNone/>
            </a:pPr>
            <a:r>
              <a:rPr lang="ru-RU" sz="2000" dirty="0"/>
              <a:t>Открывать «</a:t>
            </a:r>
            <a:r>
              <a:rPr lang="ru-RU" sz="2000" dirty="0" err="1"/>
              <a:t>шпитали</a:t>
            </a:r>
            <a:r>
              <a:rPr lang="ru-RU" sz="2000" dirty="0"/>
              <a:t>» – 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госпитали </a:t>
            </a:r>
            <a:r>
              <a:rPr lang="ru-RU" sz="2000" dirty="0"/>
              <a:t>для подкидышей;</a:t>
            </a:r>
          </a:p>
          <a:p>
            <a:pPr marL="0" indent="0">
              <a:buNone/>
            </a:pPr>
            <a:r>
              <a:rPr lang="ru-RU" sz="2000" dirty="0"/>
              <a:t>Набирать «искусных жен» 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для </a:t>
            </a:r>
            <a:r>
              <a:rPr lang="ru-RU" sz="2000" dirty="0"/>
              <a:t>их кормления и воспитания;</a:t>
            </a:r>
          </a:p>
          <a:p>
            <a:pPr marL="0" indent="0">
              <a:buNone/>
            </a:pPr>
            <a:r>
              <a:rPr lang="ru-RU" sz="2000" dirty="0"/>
              <a:t>С 5 лет обучать грамоте, 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с </a:t>
            </a:r>
            <a:r>
              <a:rPr lang="ru-RU" sz="2000" dirty="0"/>
              <a:t>7 лет отдавать в школы, 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потом </a:t>
            </a:r>
            <a:r>
              <a:rPr lang="ru-RU" sz="2000" dirty="0"/>
              <a:t>в обучение ремеслам.</a:t>
            </a:r>
          </a:p>
          <a:p>
            <a:pPr marL="0" indent="0">
              <a:buNone/>
            </a:pPr>
            <a:endParaRPr lang="ru-RU" sz="22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2636912"/>
            <a:ext cx="4380134" cy="3092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4267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>
            <a:normAutofit fontScale="90000"/>
          </a:bodyPr>
          <a:lstStyle/>
          <a:p>
            <a:r>
              <a:rPr lang="ru-RU" b="1" dirty="0"/>
              <a:t>18 век </a:t>
            </a:r>
            <a:r>
              <a:rPr lang="ru-RU" b="1" dirty="0" smtClean="0"/>
              <a:t>Иван Иванович Бецкой </a:t>
            </a:r>
            <a:br>
              <a:rPr lang="ru-RU" b="1" dirty="0" smtClean="0"/>
            </a:br>
            <a:r>
              <a:rPr lang="ru-RU" b="1" dirty="0" smtClean="0"/>
              <a:t>(1704 – 1795)</a:t>
            </a:r>
            <a:r>
              <a:rPr lang="ru-RU" dirty="0" smtClean="0"/>
              <a:t> просветитель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half" idx="1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 smtClean="0"/>
              <a:t>15 лет находился за границей, изучил работу зарубежных воспитательных домов. По поручению </a:t>
            </a:r>
            <a:r>
              <a:rPr lang="ru-RU" sz="1600" dirty="0"/>
              <a:t>Екатерины </a:t>
            </a:r>
            <a:r>
              <a:rPr lang="en-US" sz="1600" dirty="0"/>
              <a:t>II</a:t>
            </a:r>
            <a:r>
              <a:rPr lang="ru-RU" sz="1600" dirty="0"/>
              <a:t> </a:t>
            </a:r>
            <a:r>
              <a:rPr lang="ru-RU" sz="1600" dirty="0" smtClean="0"/>
              <a:t>составил проект реформы образования «Генеральное учреждение о воспитании обоего пола юношества», а также генеральный план воспитательного дома в России.</a:t>
            </a:r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endParaRPr lang="ru-RU" sz="1800" dirty="0"/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600" dirty="0"/>
              <a:t>Создал теорию первоначального воспитания малолетних детей – прогрессивную для своего времени</a:t>
            </a:r>
          </a:p>
          <a:p>
            <a:pPr marL="0" indent="0" algn="just">
              <a:buNone/>
            </a:pPr>
            <a:r>
              <a:rPr lang="ru-RU" sz="1600" dirty="0" smtClean="0"/>
              <a:t>- тщательный </a:t>
            </a:r>
            <a:r>
              <a:rPr lang="ru-RU" sz="1600" dirty="0"/>
              <a:t>отбор воспитателей – должны окружить детей любовью и лаской.</a:t>
            </a:r>
          </a:p>
          <a:p>
            <a:pPr marL="0" indent="0" algn="just">
              <a:buNone/>
            </a:pPr>
            <a:r>
              <a:rPr lang="ru-RU" sz="1600" dirty="0" smtClean="0"/>
              <a:t>- в воспитании детей до 7ми лет на   первом плане – физическое воспитание: «В прыгании и увеселении должно проходить детским летам».</a:t>
            </a:r>
          </a:p>
          <a:p>
            <a:pPr marL="0" indent="0" algn="just">
              <a:buNone/>
            </a:pPr>
            <a:r>
              <a:rPr lang="ru-RU" sz="1600" dirty="0" smtClean="0"/>
              <a:t>- с 5ти лет – обучение легким работам: маленьких детей . «Обучать всему играючи и без принуждения» на родном языке.</a:t>
            </a:r>
          </a:p>
          <a:p>
            <a:pPr marL="0" indent="0" algn="just">
              <a:buNone/>
            </a:pPr>
            <a:r>
              <a:rPr lang="ru-RU" sz="1600" dirty="0" smtClean="0"/>
              <a:t>«Никогда и ни за что не бить детей».</a:t>
            </a:r>
          </a:p>
          <a:p>
            <a:pPr marL="0" indent="0" algn="just">
              <a:buNone/>
            </a:pPr>
            <a:r>
              <a:rPr lang="ru-RU" sz="1600" dirty="0" smtClean="0"/>
              <a:t>На практике теория Бецкого была забыта. Воспитательные дома называли «фабриками ангелов» из-за высокой смертности (более 90% детей).</a:t>
            </a:r>
            <a:endParaRPr lang="ru-RU" sz="1600" dirty="0"/>
          </a:p>
        </p:txBody>
      </p:sp>
      <p:sp>
        <p:nvSpPr>
          <p:cNvPr id="9" name="Дуга 8"/>
          <p:cNvSpPr/>
          <p:nvPr/>
        </p:nvSpPr>
        <p:spPr>
          <a:xfrm>
            <a:off x="5220072" y="1916832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59" y="3401370"/>
            <a:ext cx="2880321" cy="2885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19280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>
            <a:normAutofit fontScale="90000"/>
          </a:bodyPr>
          <a:lstStyle/>
          <a:p>
            <a:r>
              <a:rPr lang="ru-RU" b="1" dirty="0"/>
              <a:t>18 век </a:t>
            </a:r>
            <a:r>
              <a:rPr lang="ru-RU" b="1" dirty="0" smtClean="0"/>
              <a:t>Николай </a:t>
            </a:r>
            <a:r>
              <a:rPr lang="ru-RU" b="1" dirty="0"/>
              <a:t>Иванович </a:t>
            </a:r>
            <a:r>
              <a:rPr lang="ru-RU" b="1" dirty="0" smtClean="0"/>
              <a:t>Новиков 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(</a:t>
            </a:r>
            <a:r>
              <a:rPr lang="ru-RU" b="1" dirty="0" smtClean="0"/>
              <a:t>1744 </a:t>
            </a:r>
            <a:r>
              <a:rPr lang="ru-RU" b="1" dirty="0"/>
              <a:t>– </a:t>
            </a:r>
            <a:r>
              <a:rPr lang="ru-RU" b="1" dirty="0" smtClean="0"/>
              <a:t>1818)</a:t>
            </a:r>
            <a:r>
              <a:rPr lang="ru-RU" dirty="0" smtClean="0"/>
              <a:t> </a:t>
            </a:r>
            <a:r>
              <a:rPr lang="ru-RU" dirty="0"/>
              <a:t>просветитель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1800" dirty="0"/>
              <a:t>1783 г. – трактат «О воспитании и наставлении детей для распространения общеполезных знаний и всеобщего благополучия» – признан одним из классических трудов и по дошкольной педагогике:</a:t>
            </a:r>
          </a:p>
          <a:p>
            <a:pPr marL="0" indent="0" algn="just">
              <a:buNone/>
            </a:pPr>
            <a:r>
              <a:rPr lang="ru-RU" sz="1800" dirty="0"/>
              <a:t>- Воспитание детей надо начинать с самого раннего возраста;</a:t>
            </a:r>
          </a:p>
          <a:p>
            <a:pPr marL="0" indent="0" algn="just">
              <a:buNone/>
            </a:pPr>
            <a:r>
              <a:rPr lang="ru-RU" sz="1800" dirty="0"/>
              <a:t>- Родители ответственны  за воспитание своих детей;</a:t>
            </a:r>
          </a:p>
          <a:p>
            <a:pPr marL="0" indent="0" algn="just">
              <a:buNone/>
            </a:pPr>
            <a:r>
              <a:rPr lang="ru-RU" sz="1800" dirty="0"/>
              <a:t>- Игры и движения на свежем воздухе:                  с 5ти лет игра с мячом и борьба;                      Танцы с музыкой;</a:t>
            </a:r>
          </a:p>
          <a:p>
            <a:pPr marL="0" indent="0" algn="just">
              <a:buNone/>
            </a:pPr>
            <a:r>
              <a:rPr lang="ru-RU" sz="1800" dirty="0"/>
              <a:t>- Упражнение силы разума:   </a:t>
            </a:r>
            <a:r>
              <a:rPr lang="ru-RU" sz="1800" dirty="0" smtClean="0"/>
              <a:t>                                 «</a:t>
            </a:r>
            <a:r>
              <a:rPr lang="ru-RU" sz="1800" dirty="0"/>
              <a:t>Не погашайте любопытство детей – отвечайте на их вопросы»;</a:t>
            </a:r>
          </a:p>
          <a:p>
            <a:pPr marL="0" indent="0" algn="just">
              <a:buNone/>
            </a:pPr>
            <a:r>
              <a:rPr lang="ru-RU" sz="1800" dirty="0" smtClean="0"/>
              <a:t>- «</a:t>
            </a:r>
            <a:r>
              <a:rPr lang="ru-RU" sz="1800" dirty="0"/>
              <a:t>Научайте их чувствовать справедливо, старайтесь воспитывать в них искреннюю любовь ко всем человекам».</a:t>
            </a:r>
          </a:p>
          <a:p>
            <a:endParaRPr lang="ru-RU" sz="18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427984" y="1600200"/>
            <a:ext cx="4258816" cy="4525963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1800" dirty="0" smtClean="0"/>
              <a:t>Первым в русской литературе показал  безысходную бедность крепостных и безнадзорность их детей, оставляемых родителями во время работы на помещика без всякого </a:t>
            </a:r>
          </a:p>
          <a:p>
            <a:pPr marL="0" indent="0" algn="just">
              <a:buNone/>
            </a:pPr>
            <a:r>
              <a:rPr lang="ru-RU" sz="1800" dirty="0" smtClean="0"/>
              <a:t>ухода.</a:t>
            </a:r>
            <a:endParaRPr lang="ru-RU" sz="1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3752" y="2492896"/>
            <a:ext cx="2736304" cy="3630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6367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prstClr val="black"/>
                </a:solidFill>
              </a:rPr>
              <a:t>18 век </a:t>
            </a:r>
            <a:r>
              <a:rPr lang="ru-RU" sz="4000" b="1" dirty="0" smtClean="0">
                <a:solidFill>
                  <a:prstClr val="black"/>
                </a:solidFill>
              </a:rPr>
              <a:t>Александр Николаевич Радищев</a:t>
            </a:r>
            <a:r>
              <a:rPr lang="ru-RU" sz="4000" b="1" dirty="0">
                <a:solidFill>
                  <a:prstClr val="black"/>
                </a:solidFill>
              </a:rPr>
              <a:t/>
            </a:r>
            <a:br>
              <a:rPr lang="ru-RU" sz="4000" b="1" dirty="0">
                <a:solidFill>
                  <a:prstClr val="black"/>
                </a:solidFill>
              </a:rPr>
            </a:br>
            <a:r>
              <a:rPr lang="ru-RU" sz="4000" b="1" dirty="0">
                <a:solidFill>
                  <a:prstClr val="black"/>
                </a:solidFill>
              </a:rPr>
              <a:t>(</a:t>
            </a:r>
            <a:r>
              <a:rPr lang="ru-RU" sz="4000" b="1" dirty="0" smtClean="0">
                <a:solidFill>
                  <a:prstClr val="black"/>
                </a:solidFill>
              </a:rPr>
              <a:t>1749 </a:t>
            </a:r>
            <a:r>
              <a:rPr lang="ru-RU" sz="4000" b="1" dirty="0">
                <a:solidFill>
                  <a:prstClr val="black"/>
                </a:solidFill>
              </a:rPr>
              <a:t>– </a:t>
            </a:r>
            <a:r>
              <a:rPr lang="ru-RU" sz="4000" b="1" dirty="0" smtClean="0">
                <a:solidFill>
                  <a:prstClr val="black"/>
                </a:solidFill>
              </a:rPr>
              <a:t>1802)</a:t>
            </a:r>
            <a:r>
              <a:rPr lang="ru-RU" sz="4000" dirty="0" smtClean="0">
                <a:solidFill>
                  <a:prstClr val="black"/>
                </a:solidFill>
              </a:rPr>
              <a:t> </a:t>
            </a:r>
            <a:r>
              <a:rPr lang="ru-RU" sz="4000" dirty="0">
                <a:solidFill>
                  <a:prstClr val="black"/>
                </a:solidFill>
              </a:rPr>
              <a:t>просветитель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just"/>
            <a:r>
              <a:rPr lang="ru-RU" sz="1800" dirty="0" smtClean="0"/>
              <a:t>Выдвинул идеал воспитания – «истинный сын отечества».</a:t>
            </a:r>
          </a:p>
          <a:p>
            <a:pPr algn="just"/>
            <a:r>
              <a:rPr lang="ru-RU" sz="1800" dirty="0" smtClean="0"/>
              <a:t>Нравственное воспитание связывал с умственным. Ему обязана своим развитием русская психологическая наука: он первым в России попытался описать процесс развития психики ребенка. </a:t>
            </a:r>
          </a:p>
          <a:p>
            <a:pPr algn="just"/>
            <a:r>
              <a:rPr lang="ru-RU" sz="1800" dirty="0" smtClean="0"/>
              <a:t>Доказал, что психика развивается вместе с развитием мозга: «С того времени как младенец научается говорить, </a:t>
            </a:r>
            <a:r>
              <a:rPr lang="ru-RU" sz="1800" dirty="0" err="1" smtClean="0"/>
              <a:t>развержение</a:t>
            </a:r>
            <a:r>
              <a:rPr lang="ru-RU" sz="1800" dirty="0" smtClean="0"/>
              <a:t> его умственных сил становится все приметнее».</a:t>
            </a:r>
            <a:endParaRPr lang="ru-RU" sz="18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5964" y="1600200"/>
            <a:ext cx="3623071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750418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</TotalTime>
  <Words>1532</Words>
  <Application>Microsoft Office PowerPoint</Application>
  <PresentationFormat>Экран (4:3)</PresentationFormat>
  <Paragraphs>138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  ИСТОРИЯ  ОТЕЧЕСТВЕННОЙ  ПЕДАГОГИКИ   Составила заместитель заведующего по учебно-воспитательной работе  ГБДОУ детского сада № 87 Фрунзенского района Санкт-Петербурга Петрова Г.И. к семинару  «Профстандарт – инструментарий реализации ФГОС ДО» 2018-2019 учебный год  </vt:lpstr>
      <vt:lpstr> До  17 века народная педагогика</vt:lpstr>
      <vt:lpstr>17 век  СИМЕОН ПОЛОЦКИЙ (1629 – 1680) литератор</vt:lpstr>
      <vt:lpstr>18 век Реформы Петра I</vt:lpstr>
      <vt:lpstr>18 век Антиох Дмитриевич Кантемир просветитель и литератор</vt:lpstr>
      <vt:lpstr>18 век Реформы Петра I</vt:lpstr>
      <vt:lpstr>18 век Иван Иванович Бецкой  (1704 – 1795) просветитель</vt:lpstr>
      <vt:lpstr>18 век Николай Иванович Новиков  (1744 – 1818) просветитель</vt:lpstr>
      <vt:lpstr>18 век Александр Николаевич Радищев (1749 – 1802) просветитель</vt:lpstr>
      <vt:lpstr>19 век.  </vt:lpstr>
      <vt:lpstr>19 век Егор Осипович Гугель (1804 - 1842) педагог</vt:lpstr>
      <vt:lpstr>Егор Осипович Гугель</vt:lpstr>
      <vt:lpstr>19 век Владимир Федорович Одоевский (1803 - 1869) педагог, писатель</vt:lpstr>
      <vt:lpstr>19 век.  </vt:lpstr>
      <vt:lpstr>19 век Константин Дмитриевич Ушинский (1824 - 1870) педагог</vt:lpstr>
      <vt:lpstr>19 век Первые детские сады России</vt:lpstr>
      <vt:lpstr>Видные деятели по дошкольному воспитанию второй половины 19 века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Галина</dc:creator>
  <cp:lastModifiedBy>Пользователь Windows</cp:lastModifiedBy>
  <cp:revision>43</cp:revision>
  <dcterms:created xsi:type="dcterms:W3CDTF">2019-02-16T20:16:15Z</dcterms:created>
  <dcterms:modified xsi:type="dcterms:W3CDTF">2019-04-24T21:26:26Z</dcterms:modified>
</cp:coreProperties>
</file>