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7EEBC6-AE48-406A-B99A-F8126920015D}" type="doc">
      <dgm:prSet loTypeId="urn:microsoft.com/office/officeart/2005/8/layout/venn2" loCatId="relationship" qsTypeId="urn:microsoft.com/office/officeart/2005/8/quickstyle/simple1" qsCatId="simple" csTypeId="urn:microsoft.com/office/officeart/2005/8/colors/colorful1" csCatId="colorful" phldr="1"/>
      <dgm:spPr/>
    </dgm:pt>
    <dgm:pt modelId="{0E0D4498-42F6-4AD1-878D-69718EE7BD25}">
      <dgm:prSet phldrT="[Текст]" custT="1"/>
      <dgm:spPr/>
      <dgm:t>
        <a:bodyPr/>
        <a:lstStyle/>
        <a:p>
          <a:r>
            <a:rPr lang="ru-RU" sz="1600" dirty="0" smtClean="0">
              <a:latin typeface="Arial Narrow" pitchFamily="34" charset="0"/>
            </a:rPr>
            <a:t>Статистика</a:t>
          </a:r>
          <a:endParaRPr lang="ru-RU" sz="1600" dirty="0">
            <a:latin typeface="Arial Narrow" pitchFamily="34" charset="0"/>
          </a:endParaRPr>
        </a:p>
      </dgm:t>
    </dgm:pt>
    <dgm:pt modelId="{08BB56DE-80C1-44B4-851E-207AB35CEC17}" type="parTrans" cxnId="{8D708C31-FFBE-46C8-A1D3-A5A14FF9E4FE}">
      <dgm:prSet/>
      <dgm:spPr/>
      <dgm:t>
        <a:bodyPr/>
        <a:lstStyle/>
        <a:p>
          <a:endParaRPr lang="ru-RU"/>
        </a:p>
      </dgm:t>
    </dgm:pt>
    <dgm:pt modelId="{0B7C76A6-A4B7-4536-8B18-584FBA7DA5A8}" type="sibTrans" cxnId="{8D708C31-FFBE-46C8-A1D3-A5A14FF9E4FE}">
      <dgm:prSet/>
      <dgm:spPr/>
      <dgm:t>
        <a:bodyPr/>
        <a:lstStyle/>
        <a:p>
          <a:endParaRPr lang="ru-RU"/>
        </a:p>
      </dgm:t>
    </dgm:pt>
    <dgm:pt modelId="{AD4A07C5-A431-4B5E-A4F0-B34A149370DE}">
      <dgm:prSet phldrT="[Текст]" custT="1"/>
      <dgm:spPr/>
      <dgm:t>
        <a:bodyPr/>
        <a:lstStyle/>
        <a:p>
          <a:r>
            <a:rPr lang="ru-RU" sz="1600" dirty="0" smtClean="0">
              <a:latin typeface="Arial Narrow" pitchFamily="34" charset="0"/>
            </a:rPr>
            <a:t>Менеджмент</a:t>
          </a:r>
          <a:endParaRPr lang="ru-RU" sz="1600" dirty="0">
            <a:latin typeface="Arial Narrow" pitchFamily="34" charset="0"/>
          </a:endParaRPr>
        </a:p>
      </dgm:t>
    </dgm:pt>
    <dgm:pt modelId="{34A5572C-A152-41FF-B7B2-7E5D3B75D3BA}" type="parTrans" cxnId="{D8DD8804-E8BC-4B43-848B-3612508148BB}">
      <dgm:prSet/>
      <dgm:spPr/>
      <dgm:t>
        <a:bodyPr/>
        <a:lstStyle/>
        <a:p>
          <a:endParaRPr lang="ru-RU"/>
        </a:p>
      </dgm:t>
    </dgm:pt>
    <dgm:pt modelId="{261134E6-99AF-46AE-864A-8AF054943EE8}" type="sibTrans" cxnId="{D8DD8804-E8BC-4B43-848B-3612508148BB}">
      <dgm:prSet/>
      <dgm:spPr/>
      <dgm:t>
        <a:bodyPr/>
        <a:lstStyle/>
        <a:p>
          <a:endParaRPr lang="ru-RU"/>
        </a:p>
      </dgm:t>
    </dgm:pt>
    <dgm:pt modelId="{CC3A3F92-7D82-4B7D-A015-C7A08FC620F6}">
      <dgm:prSet phldrT="[Текст]" custT="1"/>
      <dgm:spPr/>
      <dgm:t>
        <a:bodyPr/>
        <a:lstStyle/>
        <a:p>
          <a:r>
            <a:rPr lang="ru-RU" sz="1600" dirty="0" smtClean="0">
              <a:latin typeface="Arial Narrow" pitchFamily="34" charset="0"/>
            </a:rPr>
            <a:t>Маркетинг</a:t>
          </a:r>
          <a:endParaRPr lang="ru-RU" sz="1600" dirty="0">
            <a:latin typeface="Arial Narrow" pitchFamily="34" charset="0"/>
          </a:endParaRPr>
        </a:p>
      </dgm:t>
    </dgm:pt>
    <dgm:pt modelId="{CD434909-47B2-4C01-A207-5811C8888845}" type="parTrans" cxnId="{658ACE7C-56ED-4EF7-AB0A-8AA39E6E8AED}">
      <dgm:prSet/>
      <dgm:spPr/>
      <dgm:t>
        <a:bodyPr/>
        <a:lstStyle/>
        <a:p>
          <a:endParaRPr lang="ru-RU"/>
        </a:p>
      </dgm:t>
    </dgm:pt>
    <dgm:pt modelId="{65EFB4C1-70D2-4303-AAF0-C750F6451434}" type="sibTrans" cxnId="{658ACE7C-56ED-4EF7-AB0A-8AA39E6E8AED}">
      <dgm:prSet/>
      <dgm:spPr/>
      <dgm:t>
        <a:bodyPr/>
        <a:lstStyle/>
        <a:p>
          <a:endParaRPr lang="ru-RU"/>
        </a:p>
      </dgm:t>
    </dgm:pt>
    <dgm:pt modelId="{40843BAD-0DBD-4654-B2C9-8979A23CB891}">
      <dgm:prSet phldrT="[Текст]" custT="1"/>
      <dgm:spPr/>
      <dgm:t>
        <a:bodyPr/>
        <a:lstStyle/>
        <a:p>
          <a:r>
            <a:rPr lang="ru-RU" sz="1600" dirty="0" smtClean="0">
              <a:latin typeface="Arial Narrow" pitchFamily="34" charset="0"/>
            </a:rPr>
            <a:t>Экономика</a:t>
          </a:r>
          <a:endParaRPr lang="ru-RU" sz="1600" dirty="0">
            <a:latin typeface="Arial Narrow" pitchFamily="34" charset="0"/>
          </a:endParaRPr>
        </a:p>
      </dgm:t>
    </dgm:pt>
    <dgm:pt modelId="{1C2F0E07-29CE-4DE0-950C-6A291863FF4B}" type="parTrans" cxnId="{3E5D02B4-8214-4814-B1AD-902B30A8F44B}">
      <dgm:prSet/>
      <dgm:spPr/>
      <dgm:t>
        <a:bodyPr/>
        <a:lstStyle/>
        <a:p>
          <a:endParaRPr lang="ru-RU"/>
        </a:p>
      </dgm:t>
    </dgm:pt>
    <dgm:pt modelId="{309D0D62-F7B4-4233-A7E6-2F88F07C23BD}" type="sibTrans" cxnId="{3E5D02B4-8214-4814-B1AD-902B30A8F44B}">
      <dgm:prSet/>
      <dgm:spPr/>
      <dgm:t>
        <a:bodyPr/>
        <a:lstStyle/>
        <a:p>
          <a:endParaRPr lang="ru-RU"/>
        </a:p>
      </dgm:t>
    </dgm:pt>
    <dgm:pt modelId="{FDC03D69-755E-49E3-8F65-6F50E67494D7}">
      <dgm:prSet phldrT="[Текст]" custT="1"/>
      <dgm:spPr/>
      <dgm:t>
        <a:bodyPr/>
        <a:lstStyle/>
        <a:p>
          <a:r>
            <a:rPr lang="ru-RU" sz="1600" dirty="0" smtClean="0">
              <a:latin typeface="Arial Narrow" pitchFamily="34" charset="0"/>
            </a:rPr>
            <a:t>Логистика</a:t>
          </a:r>
          <a:endParaRPr lang="ru-RU" sz="1600" dirty="0">
            <a:latin typeface="Arial Narrow" pitchFamily="34" charset="0"/>
          </a:endParaRPr>
        </a:p>
      </dgm:t>
    </dgm:pt>
    <dgm:pt modelId="{66A8B395-4797-4634-8E96-E086EF3757C1}" type="parTrans" cxnId="{53D00D4C-C4A6-4C82-98EE-2606787132B6}">
      <dgm:prSet/>
      <dgm:spPr/>
      <dgm:t>
        <a:bodyPr/>
        <a:lstStyle/>
        <a:p>
          <a:endParaRPr lang="ru-RU"/>
        </a:p>
      </dgm:t>
    </dgm:pt>
    <dgm:pt modelId="{B8D5291E-19A4-4D96-AF89-10994E8646DC}" type="sibTrans" cxnId="{53D00D4C-C4A6-4C82-98EE-2606787132B6}">
      <dgm:prSet/>
      <dgm:spPr/>
      <dgm:t>
        <a:bodyPr/>
        <a:lstStyle/>
        <a:p>
          <a:endParaRPr lang="ru-RU"/>
        </a:p>
      </dgm:t>
    </dgm:pt>
    <dgm:pt modelId="{641A29A7-09FB-421B-8AF7-2B038CA963FC}">
      <dgm:prSet phldrT="[Текст]" custT="1"/>
      <dgm:spPr/>
      <dgm:t>
        <a:bodyPr/>
        <a:lstStyle/>
        <a:p>
          <a:r>
            <a:rPr lang="ru-RU" sz="1600" dirty="0" smtClean="0">
              <a:latin typeface="Arial Narrow" pitchFamily="34" charset="0"/>
            </a:rPr>
            <a:t>Планирование</a:t>
          </a:r>
          <a:endParaRPr lang="ru-RU" sz="1600" dirty="0">
            <a:latin typeface="Arial Narrow" pitchFamily="34" charset="0"/>
          </a:endParaRPr>
        </a:p>
      </dgm:t>
    </dgm:pt>
    <dgm:pt modelId="{EFF9D327-02C3-4ACF-9AE5-1852919FCE4C}" type="parTrans" cxnId="{8D39504A-03B8-4B7C-84AE-39C600A0296A}">
      <dgm:prSet/>
      <dgm:spPr/>
      <dgm:t>
        <a:bodyPr/>
        <a:lstStyle/>
        <a:p>
          <a:endParaRPr lang="ru-RU"/>
        </a:p>
      </dgm:t>
    </dgm:pt>
    <dgm:pt modelId="{D746D920-6D7A-4674-9A29-32AFD098F498}" type="sibTrans" cxnId="{8D39504A-03B8-4B7C-84AE-39C600A0296A}">
      <dgm:prSet/>
      <dgm:spPr/>
      <dgm:t>
        <a:bodyPr/>
        <a:lstStyle/>
        <a:p>
          <a:endParaRPr lang="ru-RU"/>
        </a:p>
      </dgm:t>
    </dgm:pt>
    <dgm:pt modelId="{06171FFC-8798-46D1-809D-AFAF5CEDC9E1}" type="pres">
      <dgm:prSet presAssocID="{A07EEBC6-AE48-406A-B99A-F8126920015D}" presName="Name0" presStyleCnt="0">
        <dgm:presLayoutVars>
          <dgm:chMax val="7"/>
          <dgm:resizeHandles val="exact"/>
        </dgm:presLayoutVars>
      </dgm:prSet>
      <dgm:spPr/>
    </dgm:pt>
    <dgm:pt modelId="{A9D7DCBF-9987-4A97-8077-18F763DEFE02}" type="pres">
      <dgm:prSet presAssocID="{A07EEBC6-AE48-406A-B99A-F8126920015D}" presName="comp1" presStyleCnt="0"/>
      <dgm:spPr/>
    </dgm:pt>
    <dgm:pt modelId="{FC4625B6-815E-4FDF-8D8D-C3AC255A3D50}" type="pres">
      <dgm:prSet presAssocID="{A07EEBC6-AE48-406A-B99A-F8126920015D}" presName="circle1" presStyleLbl="node1" presStyleIdx="0" presStyleCnt="6"/>
      <dgm:spPr/>
    </dgm:pt>
    <dgm:pt modelId="{69AB684B-DBD0-4AD6-ADBD-EB396D8A4368}" type="pres">
      <dgm:prSet presAssocID="{A07EEBC6-AE48-406A-B99A-F8126920015D}" presName="c1text" presStyleLbl="node1" presStyleIdx="0" presStyleCnt="6">
        <dgm:presLayoutVars>
          <dgm:bulletEnabled val="1"/>
        </dgm:presLayoutVars>
      </dgm:prSet>
      <dgm:spPr/>
    </dgm:pt>
    <dgm:pt modelId="{7F4E8298-72D9-4833-9C5F-710B2F59DB1A}" type="pres">
      <dgm:prSet presAssocID="{A07EEBC6-AE48-406A-B99A-F8126920015D}" presName="comp2" presStyleCnt="0"/>
      <dgm:spPr/>
    </dgm:pt>
    <dgm:pt modelId="{F548F74A-0A9A-4890-8341-E5CD52ABCB76}" type="pres">
      <dgm:prSet presAssocID="{A07EEBC6-AE48-406A-B99A-F8126920015D}" presName="circle2" presStyleLbl="node1" presStyleIdx="1" presStyleCnt="6"/>
      <dgm:spPr/>
    </dgm:pt>
    <dgm:pt modelId="{A88CF112-A73C-48D7-8592-70B93CE40F2E}" type="pres">
      <dgm:prSet presAssocID="{A07EEBC6-AE48-406A-B99A-F8126920015D}" presName="c2text" presStyleLbl="node1" presStyleIdx="1" presStyleCnt="6">
        <dgm:presLayoutVars>
          <dgm:bulletEnabled val="1"/>
        </dgm:presLayoutVars>
      </dgm:prSet>
      <dgm:spPr/>
    </dgm:pt>
    <dgm:pt modelId="{43C84435-4028-43DC-8346-8E10F438162C}" type="pres">
      <dgm:prSet presAssocID="{A07EEBC6-AE48-406A-B99A-F8126920015D}" presName="comp3" presStyleCnt="0"/>
      <dgm:spPr/>
    </dgm:pt>
    <dgm:pt modelId="{554B213F-E1F7-47C9-9ADD-591F075A4ACA}" type="pres">
      <dgm:prSet presAssocID="{A07EEBC6-AE48-406A-B99A-F8126920015D}" presName="circle3" presStyleLbl="node1" presStyleIdx="2" presStyleCnt="6"/>
      <dgm:spPr/>
    </dgm:pt>
    <dgm:pt modelId="{36884058-69B8-4248-8E02-31D4F15D26B9}" type="pres">
      <dgm:prSet presAssocID="{A07EEBC6-AE48-406A-B99A-F8126920015D}" presName="c3text" presStyleLbl="node1" presStyleIdx="2" presStyleCnt="6">
        <dgm:presLayoutVars>
          <dgm:bulletEnabled val="1"/>
        </dgm:presLayoutVars>
      </dgm:prSet>
      <dgm:spPr/>
    </dgm:pt>
    <dgm:pt modelId="{89C15301-4526-4CC8-94AB-D85B693B792E}" type="pres">
      <dgm:prSet presAssocID="{A07EEBC6-AE48-406A-B99A-F8126920015D}" presName="comp4" presStyleCnt="0"/>
      <dgm:spPr/>
    </dgm:pt>
    <dgm:pt modelId="{2964B77B-F334-4203-B2F4-5FECEAF9EF10}" type="pres">
      <dgm:prSet presAssocID="{A07EEBC6-AE48-406A-B99A-F8126920015D}" presName="circle4" presStyleLbl="node1" presStyleIdx="3" presStyleCnt="6"/>
      <dgm:spPr/>
    </dgm:pt>
    <dgm:pt modelId="{6FE8073C-4D6B-4CFA-8ED7-C6C0D28BA6C4}" type="pres">
      <dgm:prSet presAssocID="{A07EEBC6-AE48-406A-B99A-F8126920015D}" presName="c4text" presStyleLbl="node1" presStyleIdx="3" presStyleCnt="6">
        <dgm:presLayoutVars>
          <dgm:bulletEnabled val="1"/>
        </dgm:presLayoutVars>
      </dgm:prSet>
      <dgm:spPr/>
    </dgm:pt>
    <dgm:pt modelId="{2D687223-4158-4758-96AC-545598533545}" type="pres">
      <dgm:prSet presAssocID="{A07EEBC6-AE48-406A-B99A-F8126920015D}" presName="comp5" presStyleCnt="0"/>
      <dgm:spPr/>
    </dgm:pt>
    <dgm:pt modelId="{46C3273F-F1AB-4062-9523-4AAE7A881AB8}" type="pres">
      <dgm:prSet presAssocID="{A07EEBC6-AE48-406A-B99A-F8126920015D}" presName="circle5" presStyleLbl="node1" presStyleIdx="4" presStyleCnt="6"/>
      <dgm:spPr/>
    </dgm:pt>
    <dgm:pt modelId="{02AEAD4C-A4F1-434D-8E47-1D0963133E41}" type="pres">
      <dgm:prSet presAssocID="{A07EEBC6-AE48-406A-B99A-F8126920015D}" presName="c5text" presStyleLbl="node1" presStyleIdx="4" presStyleCnt="6">
        <dgm:presLayoutVars>
          <dgm:bulletEnabled val="1"/>
        </dgm:presLayoutVars>
      </dgm:prSet>
      <dgm:spPr/>
    </dgm:pt>
    <dgm:pt modelId="{DF07E1E4-D074-4D5A-96AA-3567E2070046}" type="pres">
      <dgm:prSet presAssocID="{A07EEBC6-AE48-406A-B99A-F8126920015D}" presName="comp6" presStyleCnt="0"/>
      <dgm:spPr/>
    </dgm:pt>
    <dgm:pt modelId="{F223A838-8733-4706-A3D0-BD0D7F66997A}" type="pres">
      <dgm:prSet presAssocID="{A07EEBC6-AE48-406A-B99A-F8126920015D}" presName="circle6" presStyleLbl="node1" presStyleIdx="5" presStyleCnt="6" custScaleX="115790"/>
      <dgm:spPr/>
    </dgm:pt>
    <dgm:pt modelId="{2337D63A-2B03-46CD-AFDD-55E7BB731F44}" type="pres">
      <dgm:prSet presAssocID="{A07EEBC6-AE48-406A-B99A-F8126920015D}" presName="c6text" presStyleLbl="node1" presStyleIdx="5" presStyleCnt="6">
        <dgm:presLayoutVars>
          <dgm:bulletEnabled val="1"/>
        </dgm:presLayoutVars>
      </dgm:prSet>
      <dgm:spPr/>
    </dgm:pt>
  </dgm:ptLst>
  <dgm:cxnLst>
    <dgm:cxn modelId="{86FDD5C0-6254-4CC2-8EDF-9FF4AF5042DF}" type="presOf" srcId="{641A29A7-09FB-421B-8AF7-2B038CA963FC}" destId="{02AEAD4C-A4F1-434D-8E47-1D0963133E41}" srcOrd="1" destOrd="0" presId="urn:microsoft.com/office/officeart/2005/8/layout/venn2"/>
    <dgm:cxn modelId="{C6345600-C7CC-4382-AFFF-15A7352E8B13}" type="presOf" srcId="{40843BAD-0DBD-4654-B2C9-8979A23CB891}" destId="{6FE8073C-4D6B-4CFA-8ED7-C6C0D28BA6C4}" srcOrd="1" destOrd="0" presId="urn:microsoft.com/office/officeart/2005/8/layout/venn2"/>
    <dgm:cxn modelId="{3C136CA5-E5D2-4016-A53C-9AFE4A5A913C}" type="presOf" srcId="{FDC03D69-755E-49E3-8F65-6F50E67494D7}" destId="{F223A838-8733-4706-A3D0-BD0D7F66997A}" srcOrd="0" destOrd="0" presId="urn:microsoft.com/office/officeart/2005/8/layout/venn2"/>
    <dgm:cxn modelId="{853C9354-38D2-41B3-B48D-B5CD1145BA20}" type="presOf" srcId="{0E0D4498-42F6-4AD1-878D-69718EE7BD25}" destId="{69AB684B-DBD0-4AD6-ADBD-EB396D8A4368}" srcOrd="1" destOrd="0" presId="urn:microsoft.com/office/officeart/2005/8/layout/venn2"/>
    <dgm:cxn modelId="{658ACE7C-56ED-4EF7-AB0A-8AA39E6E8AED}" srcId="{A07EEBC6-AE48-406A-B99A-F8126920015D}" destId="{CC3A3F92-7D82-4B7D-A015-C7A08FC620F6}" srcOrd="2" destOrd="0" parTransId="{CD434909-47B2-4C01-A207-5811C8888845}" sibTransId="{65EFB4C1-70D2-4303-AAF0-C750F6451434}"/>
    <dgm:cxn modelId="{6C437D5E-B724-4CA2-988A-42F3CCDC601B}" type="presOf" srcId="{CC3A3F92-7D82-4B7D-A015-C7A08FC620F6}" destId="{36884058-69B8-4248-8E02-31D4F15D26B9}" srcOrd="1" destOrd="0" presId="urn:microsoft.com/office/officeart/2005/8/layout/venn2"/>
    <dgm:cxn modelId="{FF46C2C4-8CF8-4E33-AF2A-3A8639CCBC7C}" type="presOf" srcId="{A07EEBC6-AE48-406A-B99A-F8126920015D}" destId="{06171FFC-8798-46D1-809D-AFAF5CEDC9E1}" srcOrd="0" destOrd="0" presId="urn:microsoft.com/office/officeart/2005/8/layout/venn2"/>
    <dgm:cxn modelId="{8D39504A-03B8-4B7C-84AE-39C600A0296A}" srcId="{A07EEBC6-AE48-406A-B99A-F8126920015D}" destId="{641A29A7-09FB-421B-8AF7-2B038CA963FC}" srcOrd="4" destOrd="0" parTransId="{EFF9D327-02C3-4ACF-9AE5-1852919FCE4C}" sibTransId="{D746D920-6D7A-4674-9A29-32AFD098F498}"/>
    <dgm:cxn modelId="{B00E7A4A-32F2-4E44-A363-6B3CE818DA69}" type="presOf" srcId="{0E0D4498-42F6-4AD1-878D-69718EE7BD25}" destId="{FC4625B6-815E-4FDF-8D8D-C3AC255A3D50}" srcOrd="0" destOrd="0" presId="urn:microsoft.com/office/officeart/2005/8/layout/venn2"/>
    <dgm:cxn modelId="{9A4A25ED-374F-4F23-BA52-E815A8AA878D}" type="presOf" srcId="{CC3A3F92-7D82-4B7D-A015-C7A08FC620F6}" destId="{554B213F-E1F7-47C9-9ADD-591F075A4ACA}" srcOrd="0" destOrd="0" presId="urn:microsoft.com/office/officeart/2005/8/layout/venn2"/>
    <dgm:cxn modelId="{FDF8BB35-E2D7-4002-8C9C-BAE1EEEA45E2}" type="presOf" srcId="{40843BAD-0DBD-4654-B2C9-8979A23CB891}" destId="{2964B77B-F334-4203-B2F4-5FECEAF9EF10}" srcOrd="0" destOrd="0" presId="urn:microsoft.com/office/officeart/2005/8/layout/venn2"/>
    <dgm:cxn modelId="{F6421111-D757-43A7-86CC-F9289A83F2D6}" type="presOf" srcId="{AD4A07C5-A431-4B5E-A4F0-B34A149370DE}" destId="{F548F74A-0A9A-4890-8341-E5CD52ABCB76}" srcOrd="0" destOrd="0" presId="urn:microsoft.com/office/officeart/2005/8/layout/venn2"/>
    <dgm:cxn modelId="{A4B9EE0B-5B8F-470A-8F8D-B57C91F16F67}" type="presOf" srcId="{FDC03D69-755E-49E3-8F65-6F50E67494D7}" destId="{2337D63A-2B03-46CD-AFDD-55E7BB731F44}" srcOrd="1" destOrd="0" presId="urn:microsoft.com/office/officeart/2005/8/layout/venn2"/>
    <dgm:cxn modelId="{8D708C31-FFBE-46C8-A1D3-A5A14FF9E4FE}" srcId="{A07EEBC6-AE48-406A-B99A-F8126920015D}" destId="{0E0D4498-42F6-4AD1-878D-69718EE7BD25}" srcOrd="0" destOrd="0" parTransId="{08BB56DE-80C1-44B4-851E-207AB35CEC17}" sibTransId="{0B7C76A6-A4B7-4536-8B18-584FBA7DA5A8}"/>
    <dgm:cxn modelId="{D8DD8804-E8BC-4B43-848B-3612508148BB}" srcId="{A07EEBC6-AE48-406A-B99A-F8126920015D}" destId="{AD4A07C5-A431-4B5E-A4F0-B34A149370DE}" srcOrd="1" destOrd="0" parTransId="{34A5572C-A152-41FF-B7B2-7E5D3B75D3BA}" sibTransId="{261134E6-99AF-46AE-864A-8AF054943EE8}"/>
    <dgm:cxn modelId="{B33733FF-FA2A-4618-BAB2-C02E16E95EEB}" type="presOf" srcId="{641A29A7-09FB-421B-8AF7-2B038CA963FC}" destId="{46C3273F-F1AB-4062-9523-4AAE7A881AB8}" srcOrd="0" destOrd="0" presId="urn:microsoft.com/office/officeart/2005/8/layout/venn2"/>
    <dgm:cxn modelId="{53D00D4C-C4A6-4C82-98EE-2606787132B6}" srcId="{A07EEBC6-AE48-406A-B99A-F8126920015D}" destId="{FDC03D69-755E-49E3-8F65-6F50E67494D7}" srcOrd="5" destOrd="0" parTransId="{66A8B395-4797-4634-8E96-E086EF3757C1}" sibTransId="{B8D5291E-19A4-4D96-AF89-10994E8646DC}"/>
    <dgm:cxn modelId="{0AA5FDC5-A39B-4C63-AD95-F5C224D0011D}" type="presOf" srcId="{AD4A07C5-A431-4B5E-A4F0-B34A149370DE}" destId="{A88CF112-A73C-48D7-8592-70B93CE40F2E}" srcOrd="1" destOrd="0" presId="urn:microsoft.com/office/officeart/2005/8/layout/venn2"/>
    <dgm:cxn modelId="{3E5D02B4-8214-4814-B1AD-902B30A8F44B}" srcId="{A07EEBC6-AE48-406A-B99A-F8126920015D}" destId="{40843BAD-0DBD-4654-B2C9-8979A23CB891}" srcOrd="3" destOrd="0" parTransId="{1C2F0E07-29CE-4DE0-950C-6A291863FF4B}" sibTransId="{309D0D62-F7B4-4233-A7E6-2F88F07C23BD}"/>
    <dgm:cxn modelId="{23A74AB1-7A3D-4F71-A1DA-14A8D6B27231}" type="presParOf" srcId="{06171FFC-8798-46D1-809D-AFAF5CEDC9E1}" destId="{A9D7DCBF-9987-4A97-8077-18F763DEFE02}" srcOrd="0" destOrd="0" presId="urn:microsoft.com/office/officeart/2005/8/layout/venn2"/>
    <dgm:cxn modelId="{1D4D01AB-FEF7-46AC-A3ED-7581177DB2FA}" type="presParOf" srcId="{A9D7DCBF-9987-4A97-8077-18F763DEFE02}" destId="{FC4625B6-815E-4FDF-8D8D-C3AC255A3D50}" srcOrd="0" destOrd="0" presId="urn:microsoft.com/office/officeart/2005/8/layout/venn2"/>
    <dgm:cxn modelId="{97A59551-9CD9-47E5-A256-08B0CBB9EE49}" type="presParOf" srcId="{A9D7DCBF-9987-4A97-8077-18F763DEFE02}" destId="{69AB684B-DBD0-4AD6-ADBD-EB396D8A4368}" srcOrd="1" destOrd="0" presId="urn:microsoft.com/office/officeart/2005/8/layout/venn2"/>
    <dgm:cxn modelId="{B14CB58D-4B5C-476B-A978-9BFA9C737FBB}" type="presParOf" srcId="{06171FFC-8798-46D1-809D-AFAF5CEDC9E1}" destId="{7F4E8298-72D9-4833-9C5F-710B2F59DB1A}" srcOrd="1" destOrd="0" presId="urn:microsoft.com/office/officeart/2005/8/layout/venn2"/>
    <dgm:cxn modelId="{097A8A7C-6F16-4484-83B5-F5A5F952C203}" type="presParOf" srcId="{7F4E8298-72D9-4833-9C5F-710B2F59DB1A}" destId="{F548F74A-0A9A-4890-8341-E5CD52ABCB76}" srcOrd="0" destOrd="0" presId="urn:microsoft.com/office/officeart/2005/8/layout/venn2"/>
    <dgm:cxn modelId="{4941EA8D-D1BF-4C3D-873C-0A70C4F2260F}" type="presParOf" srcId="{7F4E8298-72D9-4833-9C5F-710B2F59DB1A}" destId="{A88CF112-A73C-48D7-8592-70B93CE40F2E}" srcOrd="1" destOrd="0" presId="urn:microsoft.com/office/officeart/2005/8/layout/venn2"/>
    <dgm:cxn modelId="{19D17D35-71A8-4692-A58B-7365C9EB9C70}" type="presParOf" srcId="{06171FFC-8798-46D1-809D-AFAF5CEDC9E1}" destId="{43C84435-4028-43DC-8346-8E10F438162C}" srcOrd="2" destOrd="0" presId="urn:microsoft.com/office/officeart/2005/8/layout/venn2"/>
    <dgm:cxn modelId="{25888C41-64D7-47CE-AFAB-E99586E0795E}" type="presParOf" srcId="{43C84435-4028-43DC-8346-8E10F438162C}" destId="{554B213F-E1F7-47C9-9ADD-591F075A4ACA}" srcOrd="0" destOrd="0" presId="urn:microsoft.com/office/officeart/2005/8/layout/venn2"/>
    <dgm:cxn modelId="{BCE1518B-03AA-42C5-95EA-25AA5D9A8662}" type="presParOf" srcId="{43C84435-4028-43DC-8346-8E10F438162C}" destId="{36884058-69B8-4248-8E02-31D4F15D26B9}" srcOrd="1" destOrd="0" presId="urn:microsoft.com/office/officeart/2005/8/layout/venn2"/>
    <dgm:cxn modelId="{E27E30DC-18B6-4293-A07E-A309A2D2C094}" type="presParOf" srcId="{06171FFC-8798-46D1-809D-AFAF5CEDC9E1}" destId="{89C15301-4526-4CC8-94AB-D85B693B792E}" srcOrd="3" destOrd="0" presId="urn:microsoft.com/office/officeart/2005/8/layout/venn2"/>
    <dgm:cxn modelId="{4F287567-B256-493E-871B-DE07EBB9ED7D}" type="presParOf" srcId="{89C15301-4526-4CC8-94AB-D85B693B792E}" destId="{2964B77B-F334-4203-B2F4-5FECEAF9EF10}" srcOrd="0" destOrd="0" presId="urn:microsoft.com/office/officeart/2005/8/layout/venn2"/>
    <dgm:cxn modelId="{ECFF059F-F823-4340-ADCF-F3BBCB645C47}" type="presParOf" srcId="{89C15301-4526-4CC8-94AB-D85B693B792E}" destId="{6FE8073C-4D6B-4CFA-8ED7-C6C0D28BA6C4}" srcOrd="1" destOrd="0" presId="urn:microsoft.com/office/officeart/2005/8/layout/venn2"/>
    <dgm:cxn modelId="{31558A4C-8C99-429D-A8FD-5AA71D72DB70}" type="presParOf" srcId="{06171FFC-8798-46D1-809D-AFAF5CEDC9E1}" destId="{2D687223-4158-4758-96AC-545598533545}" srcOrd="4" destOrd="0" presId="urn:microsoft.com/office/officeart/2005/8/layout/venn2"/>
    <dgm:cxn modelId="{C34D5B40-4A18-460B-B391-FB1C9876F7A6}" type="presParOf" srcId="{2D687223-4158-4758-96AC-545598533545}" destId="{46C3273F-F1AB-4062-9523-4AAE7A881AB8}" srcOrd="0" destOrd="0" presId="urn:microsoft.com/office/officeart/2005/8/layout/venn2"/>
    <dgm:cxn modelId="{6F1CB640-E2B2-4B4A-9776-1DCE2EC3E622}" type="presParOf" srcId="{2D687223-4158-4758-96AC-545598533545}" destId="{02AEAD4C-A4F1-434D-8E47-1D0963133E41}" srcOrd="1" destOrd="0" presId="urn:microsoft.com/office/officeart/2005/8/layout/venn2"/>
    <dgm:cxn modelId="{2B25B9A8-6A62-428C-B742-190913618812}" type="presParOf" srcId="{06171FFC-8798-46D1-809D-AFAF5CEDC9E1}" destId="{DF07E1E4-D074-4D5A-96AA-3567E2070046}" srcOrd="5" destOrd="0" presId="urn:microsoft.com/office/officeart/2005/8/layout/venn2"/>
    <dgm:cxn modelId="{DE34F4A6-0007-4E6D-9918-50B86F46A99F}" type="presParOf" srcId="{DF07E1E4-D074-4D5A-96AA-3567E2070046}" destId="{F223A838-8733-4706-A3D0-BD0D7F66997A}" srcOrd="0" destOrd="0" presId="urn:microsoft.com/office/officeart/2005/8/layout/venn2"/>
    <dgm:cxn modelId="{A1A31336-915A-44F0-AF08-F67C8AF09E2B}" type="presParOf" srcId="{DF07E1E4-D074-4D5A-96AA-3567E2070046}" destId="{2337D63A-2B03-46CD-AFDD-55E7BB731F44}" srcOrd="1" destOrd="0" presId="urn:microsoft.com/office/officeart/2005/8/layout/ven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bstrakciya-golubaya-abstrakciy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Narrow" pitchFamily="34" charset="0"/>
              </a:rPr>
              <a:t>Урок 2. Тема:</a:t>
            </a:r>
            <a:br>
              <a:rPr lang="ru-RU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Narrow" pitchFamily="34" charset="0"/>
              </a:rPr>
            </a:br>
            <a:r>
              <a:rPr lang="ru-RU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Narrow" pitchFamily="34" charset="0"/>
              </a:rPr>
              <a:t>Предмет </a:t>
            </a:r>
            <a:r>
              <a:rPr lang="ru-RU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 Narrow" pitchFamily="34" charset="0"/>
              </a:rPr>
              <a:t>и содержание логистики как науки</a:t>
            </a:r>
            <a:endParaRPr lang="ru-RU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2214554"/>
            <a:ext cx="6400800" cy="1752600"/>
          </a:xfrm>
        </p:spPr>
        <p:txBody>
          <a:bodyPr>
            <a:noAutofit/>
          </a:bodyPr>
          <a:lstStyle/>
          <a:p>
            <a:pPr algn="just"/>
            <a:r>
              <a:rPr lang="ru-RU" sz="2400" b="1" i="1" dirty="0" smtClean="0">
                <a:solidFill>
                  <a:schemeClr val="tx1"/>
                </a:solidFill>
                <a:latin typeface="Arial Narrow" pitchFamily="34" charset="0"/>
              </a:rPr>
              <a:t>1. Взаимосвязь </a:t>
            </a:r>
            <a:r>
              <a:rPr lang="ru-RU" sz="2400" b="1" i="1" dirty="0" smtClean="0">
                <a:solidFill>
                  <a:schemeClr val="tx1"/>
                </a:solidFill>
                <a:latin typeface="Arial Narrow" pitchFamily="34" charset="0"/>
              </a:rPr>
              <a:t>логистики с другими научными дисциплинами.</a:t>
            </a:r>
          </a:p>
          <a:p>
            <a:pPr algn="just"/>
            <a:r>
              <a:rPr lang="ru-RU" sz="2400" b="1" i="1" dirty="0" smtClean="0">
                <a:solidFill>
                  <a:schemeClr val="tx1"/>
                </a:solidFill>
                <a:latin typeface="Arial Narrow" pitchFamily="34" charset="0"/>
              </a:rPr>
              <a:t>2. Информационное </a:t>
            </a:r>
            <a:r>
              <a:rPr lang="ru-RU" sz="2400" b="1" i="1" dirty="0" smtClean="0">
                <a:solidFill>
                  <a:schemeClr val="tx1"/>
                </a:solidFill>
                <a:latin typeface="Arial Narrow" pitchFamily="34" charset="0"/>
              </a:rPr>
              <a:t>обеспечение в логистике.</a:t>
            </a:r>
          </a:p>
          <a:p>
            <a:pPr algn="just"/>
            <a:r>
              <a:rPr lang="ru-RU" sz="2400" b="1" i="1" dirty="0" smtClean="0">
                <a:solidFill>
                  <a:schemeClr val="tx1"/>
                </a:solidFill>
                <a:latin typeface="Arial Narrow" pitchFamily="34" charset="0"/>
              </a:rPr>
              <a:t>3. Объекты </a:t>
            </a:r>
            <a:r>
              <a:rPr lang="ru-RU" sz="2400" b="1" i="1" dirty="0" err="1" smtClean="0">
                <a:solidFill>
                  <a:schemeClr val="tx1"/>
                </a:solidFill>
                <a:latin typeface="Arial Narrow" pitchFamily="34" charset="0"/>
              </a:rPr>
              <a:t>логистического</a:t>
            </a:r>
            <a:r>
              <a:rPr lang="ru-RU" sz="2400" b="1" i="1" dirty="0" smtClean="0">
                <a:solidFill>
                  <a:schemeClr val="tx1"/>
                </a:solidFill>
                <a:latin typeface="Arial Narrow" pitchFamily="34" charset="0"/>
              </a:rPr>
              <a:t> управления: материальный, информационный, финансовый поток и поток услуг</a:t>
            </a:r>
            <a:endParaRPr lang="ru-RU" sz="2400" b="1" i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8" y="5357826"/>
            <a:ext cx="1628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Arial Narrow" pitchFamily="34" charset="0"/>
              </a:rPr>
              <a:t>Преподаватель</a:t>
            </a:r>
          </a:p>
          <a:p>
            <a:r>
              <a:rPr lang="ru-RU" i="1" dirty="0" smtClean="0">
                <a:latin typeface="Arial Narrow" pitchFamily="34" charset="0"/>
              </a:rPr>
              <a:t>Аносова А.С.</a:t>
            </a:r>
            <a:endParaRPr lang="ru-RU" i="1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28"/>
            <a:ext cx="7186634" cy="3400436"/>
          </a:xfrm>
        </p:spPr>
        <p:txBody>
          <a:bodyPr>
            <a:normAutofit fontScale="92500"/>
          </a:bodyPr>
          <a:lstStyle/>
          <a:p>
            <a:r>
              <a:rPr lang="ru-RU" b="1" dirty="0">
                <a:solidFill>
                  <a:srgbClr val="FF0000"/>
                </a:solidFill>
                <a:latin typeface="Arial Narrow" pitchFamily="34" charset="0"/>
              </a:rPr>
              <a:t>Сервисные потоки</a:t>
            </a:r>
            <a:r>
              <a:rPr lang="ru-RU" dirty="0">
                <a:latin typeface="Arial Narrow" pitchFamily="34" charset="0"/>
              </a:rPr>
              <a:t> — </a:t>
            </a:r>
            <a:r>
              <a:rPr lang="ru-RU" dirty="0" err="1">
                <a:latin typeface="Arial Narrow" pitchFamily="34" charset="0"/>
              </a:rPr>
              <a:t>потоки</a:t>
            </a:r>
            <a:r>
              <a:rPr lang="ru-RU" dirty="0">
                <a:latin typeface="Arial Narrow" pitchFamily="34" charset="0"/>
              </a:rPr>
              <a:t> услуг (нематериальной деятель­ности, особого вида продукции или товара), генерируемые </a:t>
            </a:r>
            <a:r>
              <a:rPr lang="ru-RU" dirty="0" err="1">
                <a:latin typeface="Arial Narrow" pitchFamily="34" charset="0"/>
              </a:rPr>
              <a:t>логи­стической</a:t>
            </a:r>
            <a:r>
              <a:rPr lang="ru-RU" dirty="0">
                <a:latin typeface="Arial Narrow" pitchFamily="34" charset="0"/>
              </a:rPr>
              <a:t> системой в целом или ее подсистемой (звеном, </a:t>
            </a:r>
            <a:r>
              <a:rPr lang="ru-RU" dirty="0" smtClean="0">
                <a:latin typeface="Arial Narrow" pitchFamily="34" charset="0"/>
              </a:rPr>
              <a:t>элементом</a:t>
            </a:r>
            <a:r>
              <a:rPr lang="ru-RU" dirty="0">
                <a:latin typeface="Arial Narrow" pitchFamily="34" charset="0"/>
              </a:rPr>
              <a:t>) с целью удовлетворения внешних или внутренних по­требителей организации бизнеса.</a:t>
            </a:r>
          </a:p>
        </p:txBody>
      </p:sp>
      <p:sp>
        <p:nvSpPr>
          <p:cNvPr id="22530" name="AutoShape 2" descr="https://moluch.ru/blmcbn/27241/27241.00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27241.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3571876"/>
            <a:ext cx="3724795" cy="297221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Arial Narrow" pitchFamily="34" charset="0"/>
              </a:rPr>
              <a:t>Домашняя работа</a:t>
            </a:r>
            <a:endParaRPr lang="ru-RU" i="1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285860"/>
            <a:ext cx="6758006" cy="3186122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>
                <a:latin typeface="Arial Narrow" pitchFamily="34" charset="0"/>
              </a:rPr>
              <a:t>Самостоятельна работа</a:t>
            </a:r>
            <a:r>
              <a:rPr lang="ru-RU" i="1" dirty="0" smtClean="0">
                <a:latin typeface="Arial Narrow" pitchFamily="34" charset="0"/>
              </a:rPr>
              <a:t>: Рабочая тетрадь, тема: </a:t>
            </a:r>
            <a:r>
              <a:rPr lang="ru-RU" i="1" dirty="0">
                <a:latin typeface="Arial Narrow" pitchFamily="34" charset="0"/>
              </a:rPr>
              <a:t>Управление </a:t>
            </a:r>
            <a:r>
              <a:rPr lang="ru-RU" i="1" dirty="0" err="1">
                <a:latin typeface="Arial Narrow" pitchFamily="34" charset="0"/>
              </a:rPr>
              <a:t>логистической</a:t>
            </a:r>
            <a:r>
              <a:rPr lang="ru-RU" i="1" dirty="0">
                <a:latin typeface="Arial Narrow" pitchFamily="34" charset="0"/>
              </a:rPr>
              <a:t> </a:t>
            </a:r>
            <a:r>
              <a:rPr lang="ru-RU" i="1" dirty="0" smtClean="0">
                <a:latin typeface="Arial Narrow" pitchFamily="34" charset="0"/>
              </a:rPr>
              <a:t>деятельностью</a:t>
            </a:r>
          </a:p>
          <a:p>
            <a:r>
              <a:rPr lang="ru-RU" i="1" dirty="0">
                <a:latin typeface="Arial Narrow" pitchFamily="34" charset="0"/>
              </a:rPr>
              <a:t>Левкин, Г. Г. Логистика [Электронный ресурс] : учебное пособие для СПО / Г. Г. Левкин, Е. А. Панова. — 2-е изд. — Электрон. текстовые данные. — Саратов : Профобразование, Ай Пи Эр </a:t>
            </a:r>
            <a:r>
              <a:rPr lang="ru-RU" i="1" dirty="0" err="1">
                <a:latin typeface="Arial Narrow" pitchFamily="34" charset="0"/>
              </a:rPr>
              <a:t>Медиа</a:t>
            </a:r>
            <a:r>
              <a:rPr lang="ru-RU" i="1" dirty="0">
                <a:latin typeface="Arial Narrow" pitchFamily="34" charset="0"/>
              </a:rPr>
              <a:t>, 2018</a:t>
            </a:r>
            <a:r>
              <a:rPr lang="ru-RU" i="1" dirty="0" smtClean="0">
                <a:latin typeface="Arial Narrow" pitchFamily="34" charset="0"/>
              </a:rPr>
              <a:t>. С.9-11</a:t>
            </a:r>
            <a:endParaRPr lang="ru-RU" i="1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Arial Narrow" pitchFamily="34" charset="0"/>
              </a:rPr>
              <a:t>1. Взаимосвязь логистики с другими научными дисциплинами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-1000164" y="1428736"/>
          <a:ext cx="10715700" cy="5429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428604"/>
            <a:ext cx="8043890" cy="5697559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i="1" dirty="0">
                <a:solidFill>
                  <a:schemeClr val="accent2"/>
                </a:solidFill>
                <a:latin typeface="Arial Narrow" pitchFamily="34" charset="0"/>
              </a:rPr>
              <a:t>Логистика – экономика</a:t>
            </a:r>
            <a:r>
              <a:rPr lang="ru-RU" i="1" dirty="0">
                <a:latin typeface="Arial Narrow" pitchFamily="34" charset="0"/>
              </a:rPr>
              <a:t>: логистика вышла из экономики; эффективность </a:t>
            </a:r>
            <a:r>
              <a:rPr lang="ru-RU" i="1" dirty="0" err="1">
                <a:latin typeface="Arial Narrow" pitchFamily="34" charset="0"/>
              </a:rPr>
              <a:t>логистической</a:t>
            </a:r>
            <a:r>
              <a:rPr lang="ru-RU" i="1" dirty="0">
                <a:latin typeface="Arial Narrow" pitchFamily="34" charset="0"/>
              </a:rPr>
              <a:t> деятельности определяется экономическими законами и принципами экономической эффективности предпринимательской деятельности</a:t>
            </a:r>
            <a:r>
              <a:rPr lang="ru-RU" i="1" dirty="0" smtClean="0">
                <a:latin typeface="Arial Narrow" pitchFamily="34" charset="0"/>
              </a:rPr>
              <a:t>;</a:t>
            </a:r>
          </a:p>
          <a:p>
            <a:pPr algn="just">
              <a:lnSpc>
                <a:spcPct val="120000"/>
              </a:lnSpc>
            </a:pPr>
            <a:r>
              <a:rPr lang="ru-RU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Логистика – планирование</a:t>
            </a:r>
            <a:r>
              <a:rPr lang="ru-RU" i="1" dirty="0">
                <a:latin typeface="Arial Narrow" pitchFamily="34" charset="0"/>
              </a:rPr>
              <a:t>: планирование деятельности предприятия включает в себя составление планов различной срочности по обеспечению предприятия материальными и финансовыми ресурсами</a:t>
            </a:r>
            <a:r>
              <a:rPr lang="ru-RU" i="1" dirty="0" smtClean="0">
                <a:latin typeface="Arial Narrow" pitchFamily="34" charset="0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ru-RU" i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</a:rPr>
              <a:t>Логистика-менеджмент:</a:t>
            </a:r>
            <a:r>
              <a:rPr lang="ru-RU" i="1" dirty="0">
                <a:latin typeface="Arial Narrow" pitchFamily="34" charset="0"/>
              </a:rPr>
              <a:t> Логистика определяется как деятельность связанная с управлением материальными и сопутствующими потоками, следовательно знание принципов, приемов, методов и других основ управленческой деятельности, рассматриваемых менеджментом, является непременным условием эффективной </a:t>
            </a:r>
            <a:r>
              <a:rPr lang="ru-RU" i="1" dirty="0" err="1">
                <a:latin typeface="Arial Narrow" pitchFamily="34" charset="0"/>
              </a:rPr>
              <a:t>логистической</a:t>
            </a:r>
            <a:r>
              <a:rPr lang="ru-RU" i="1" dirty="0">
                <a:latin typeface="Arial Narrow" pitchFamily="34" charset="0"/>
              </a:rPr>
              <a:t> деятельности</a:t>
            </a:r>
            <a:r>
              <a:rPr lang="ru-RU" i="1" dirty="0" smtClean="0">
                <a:latin typeface="Arial Narrow" pitchFamily="34" charset="0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ru-RU" i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Логистика – маркетинг: </a:t>
            </a:r>
            <a:r>
              <a:rPr lang="ru-RU" i="1" dirty="0">
                <a:latin typeface="Arial Narrow" pitchFamily="34" charset="0"/>
              </a:rPr>
              <a:t>В логистике выделяется самостоятельная функциональная область – маркетинговая логистика, которая не может эффективно функционировать не опираясь на знания, дающиеся маркетингом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lide-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2071678"/>
            <a:ext cx="6242304" cy="46756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Arial Narrow" pitchFamily="34" charset="0"/>
              </a:rPr>
              <a:t>2. Информационное обеспечение в логистике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5543560" cy="2543180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Arial Narrow" pitchFamily="34" charset="0"/>
              </a:rPr>
              <a:t>Информационный поток – это поток сообщений в бумажной и электронной (документной), речевой и другой форме, выдвигаемый исходным материальным потоком в определенной </a:t>
            </a:r>
            <a:r>
              <a:rPr lang="ru-RU" dirty="0" err="1">
                <a:latin typeface="Arial Narrow" pitchFamily="34" charset="0"/>
              </a:rPr>
              <a:t>логистической</a:t>
            </a:r>
            <a:r>
              <a:rPr lang="ru-RU" dirty="0">
                <a:latin typeface="Arial Narrow" pitchFamily="34" charset="0"/>
              </a:rPr>
              <a:t> системе, между звеньями системы или </a:t>
            </a:r>
            <a:r>
              <a:rPr lang="ru-RU" dirty="0" err="1">
                <a:latin typeface="Arial Narrow" pitchFamily="34" charset="0"/>
              </a:rPr>
              <a:t>логистической</a:t>
            </a:r>
            <a:r>
              <a:rPr lang="ru-RU" dirty="0">
                <a:latin typeface="Arial Narrow" pitchFamily="34" charset="0"/>
              </a:rPr>
              <a:t> системой и окружающей средой и предназначенный для реализации управляющих функций.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5.jpg"/>
          <p:cNvPicPr>
            <a:picLocks noChangeAspect="1"/>
          </p:cNvPicPr>
          <p:nvPr/>
        </p:nvPicPr>
        <p:blipFill>
          <a:blip r:embed="rId2"/>
          <a:srcRect t="26250"/>
          <a:stretch>
            <a:fillRect/>
          </a:stretch>
        </p:blipFill>
        <p:spPr>
          <a:xfrm>
            <a:off x="642910" y="285728"/>
            <a:ext cx="5881702" cy="32533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928934"/>
            <a:ext cx="7572428" cy="29718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    Информационные </a:t>
            </a:r>
            <a:r>
              <a:rPr lang="ru-RU" dirty="0">
                <a:latin typeface="Arial Narrow" pitchFamily="34" charset="0"/>
              </a:rPr>
              <a:t>потоки в связи </a:t>
            </a:r>
            <a:r>
              <a:rPr lang="ru-RU" dirty="0" smtClean="0">
                <a:latin typeface="Arial Narrow" pitchFamily="34" charset="0"/>
              </a:rPr>
              <a:t>с  </a:t>
            </a:r>
            <a:r>
              <a:rPr lang="ru-RU" dirty="0" err="1" smtClean="0">
                <a:latin typeface="Arial Narrow" pitchFamily="34" charset="0"/>
              </a:rPr>
              <a:t>логистической</a:t>
            </a:r>
            <a:r>
              <a:rPr lang="ru-RU" dirty="0" smtClean="0">
                <a:latin typeface="Arial Narrow" pitchFamily="34" charset="0"/>
              </a:rPr>
              <a:t> </a:t>
            </a:r>
            <a:r>
              <a:rPr lang="ru-RU" dirty="0">
                <a:latin typeface="Arial Narrow" pitchFamily="34" charset="0"/>
              </a:rPr>
              <a:t>системой делятся на:</a:t>
            </a:r>
          </a:p>
          <a:p>
            <a:pPr>
              <a:buNone/>
            </a:pPr>
            <a:r>
              <a:rPr lang="ru-RU" dirty="0">
                <a:latin typeface="Arial Narrow" pitchFamily="34" charset="0"/>
              </a:rPr>
              <a:t>1) проходящие внутри </a:t>
            </a:r>
            <a:r>
              <a:rPr lang="ru-RU" dirty="0" err="1">
                <a:latin typeface="Arial Narrow" pitchFamily="34" charset="0"/>
              </a:rPr>
              <a:t>логистической</a:t>
            </a:r>
            <a:r>
              <a:rPr lang="ru-RU" dirty="0">
                <a:latin typeface="Arial Narrow" pitchFamily="34" charset="0"/>
              </a:rPr>
              <a:t> системы или ее звена, или потока;</a:t>
            </a:r>
          </a:p>
          <a:p>
            <a:pPr>
              <a:buNone/>
            </a:pPr>
            <a:r>
              <a:rPr lang="ru-RU" dirty="0">
                <a:latin typeface="Arial Narrow" pitchFamily="34" charset="0"/>
              </a:rPr>
              <a:t>2) проходящие между </a:t>
            </a:r>
            <a:r>
              <a:rPr lang="ru-RU" dirty="0" err="1">
                <a:latin typeface="Arial Narrow" pitchFamily="34" charset="0"/>
              </a:rPr>
              <a:t>логистической</a:t>
            </a:r>
            <a:r>
              <a:rPr lang="ru-RU" dirty="0">
                <a:latin typeface="Arial Narrow" pitchFamily="34" charset="0"/>
              </a:rPr>
              <a:t> системой и внешней средой.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Arial Narrow" pitchFamily="34" charset="0"/>
              </a:rPr>
              <a:t>3. Объекты </a:t>
            </a:r>
            <a:r>
              <a:rPr lang="ru-RU" b="1" i="1" dirty="0" err="1" smtClean="0">
                <a:solidFill>
                  <a:schemeClr val="tx1"/>
                </a:solidFill>
                <a:latin typeface="Arial Narrow" pitchFamily="34" charset="0"/>
              </a:rPr>
              <a:t>логистического</a:t>
            </a:r>
            <a:r>
              <a:rPr lang="ru-RU" b="1" i="1" dirty="0" smtClean="0">
                <a:solidFill>
                  <a:schemeClr val="tx1"/>
                </a:solidFill>
                <a:latin typeface="Arial Narrow" pitchFamily="34" charset="0"/>
              </a:rPr>
              <a:t> управления: материальный, информационный, финансовый поток и поток услуг</a:t>
            </a:r>
            <a:br>
              <a:rPr lang="ru-RU" b="1" i="1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referatwork.ru/img/books/cws5n0d8rpe2/pujs8qhwti7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" y="3000372"/>
            <a:ext cx="8886825" cy="2714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7472386" cy="297180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Материальный поток</a:t>
            </a:r>
            <a:r>
              <a:rPr lang="ru-RU" b="1" dirty="0">
                <a:latin typeface="Arial Narrow" pitchFamily="34" charset="0"/>
              </a:rPr>
              <a:t> </a:t>
            </a:r>
            <a:r>
              <a:rPr lang="ru-RU" dirty="0">
                <a:latin typeface="Arial Narrow" pitchFamily="34" charset="0"/>
              </a:rPr>
              <a:t>— это продукция (в виде грузов, деталей, товарно-материальных ценностей), рассматриваемая в процессе приложения к ней различных </a:t>
            </a:r>
            <a:r>
              <a:rPr lang="ru-RU" dirty="0" err="1">
                <a:latin typeface="Arial Narrow" pitchFamily="34" charset="0"/>
              </a:rPr>
              <a:t>логистических</a:t>
            </a:r>
            <a:r>
              <a:rPr lang="ru-RU" dirty="0">
                <a:latin typeface="Arial Narrow" pitchFamily="34" charset="0"/>
              </a:rPr>
              <a:t> (транспортировка, складирование и др.) и/или технологических (механообработка, сборка и др.) операций и отнесенная к определенному </a:t>
            </a:r>
            <a:r>
              <a:rPr lang="ru-RU" dirty="0" smtClean="0">
                <a:latin typeface="Arial Narrow" pitchFamily="34" charset="0"/>
              </a:rPr>
              <a:t>временному </a:t>
            </a:r>
            <a:r>
              <a:rPr lang="ru-RU" dirty="0">
                <a:latin typeface="Arial Narrow" pitchFamily="34" charset="0"/>
              </a:rPr>
              <a:t>интервалу.</a:t>
            </a:r>
          </a:p>
        </p:txBody>
      </p:sp>
      <p:pic>
        <p:nvPicPr>
          <p:cNvPr id="19458" name="Picture 2" descr="http://referatwork.ru/image.php?way=oplibru/baza2/1958886836541.files/image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14818"/>
            <a:ext cx="8493800" cy="12525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00042"/>
            <a:ext cx="8229600" cy="4525963"/>
          </a:xfrm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Финансовый поток</a:t>
            </a:r>
            <a:r>
              <a:rPr lang="ru-RU" b="1" dirty="0">
                <a:latin typeface="Arial Narrow" pitchFamily="34" charset="0"/>
              </a:rPr>
              <a:t> </a:t>
            </a:r>
            <a:r>
              <a:rPr lang="ru-RU" dirty="0">
                <a:latin typeface="Arial Narrow" pitchFamily="34" charset="0"/>
              </a:rPr>
              <a:t>— это направленное движение финансовых ресурсов, связанное с материальными, информационными и ины­ми потоками как в рамках </a:t>
            </a:r>
            <a:r>
              <a:rPr lang="ru-RU" dirty="0" err="1">
                <a:latin typeface="Arial Narrow" pitchFamily="34" charset="0"/>
              </a:rPr>
              <a:t>логистической</a:t>
            </a:r>
            <a:r>
              <a:rPr lang="ru-RU" dirty="0">
                <a:latin typeface="Arial Narrow" pitchFamily="34" charset="0"/>
              </a:rPr>
              <a:t> системы, так и вне ее.</a:t>
            </a:r>
          </a:p>
        </p:txBody>
      </p:sp>
      <p:pic>
        <p:nvPicPr>
          <p:cNvPr id="20482" name="Picture 2" descr="http://sdamzavas.net/imgbaza/baza4/2119969283480.files/image1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214686"/>
            <a:ext cx="5743575" cy="3171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cf.ppt-online.org/files/slide/f/fkqvDt5EA2p8gOurjVSPbQswdz3XZMLRBKo0el/slide-32.jpg"/>
          <p:cNvPicPr>
            <a:picLocks noChangeAspect="1" noChangeArrowheads="1"/>
          </p:cNvPicPr>
          <p:nvPr/>
        </p:nvPicPr>
        <p:blipFill>
          <a:blip r:embed="rId2"/>
          <a:srcRect l="1465" t="21513"/>
          <a:stretch>
            <a:fillRect/>
          </a:stretch>
        </p:blipFill>
        <p:spPr bwMode="auto">
          <a:xfrm>
            <a:off x="1714480" y="3214686"/>
            <a:ext cx="5659417" cy="337658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2"/>
            <a:ext cx="8186766" cy="361475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Информационный поток</a:t>
            </a:r>
            <a:r>
              <a:rPr lang="ru-RU" b="1" dirty="0">
                <a:latin typeface="Arial Narrow" pitchFamily="34" charset="0"/>
              </a:rPr>
              <a:t> </a:t>
            </a:r>
            <a:r>
              <a:rPr lang="ru-RU" dirty="0">
                <a:latin typeface="Arial Narrow" pitchFamily="34" charset="0"/>
              </a:rPr>
              <a:t>— это поток сообщений в речевой, документной (бумажной и электронной) и других формах, со­путствующий материальному или сервисному потоку в рассмат­риваемой </a:t>
            </a:r>
            <a:r>
              <a:rPr lang="ru-RU" dirty="0" err="1">
                <a:latin typeface="Arial Narrow" pitchFamily="34" charset="0"/>
              </a:rPr>
              <a:t>логистической</a:t>
            </a:r>
            <a:r>
              <a:rPr lang="ru-RU" dirty="0">
                <a:latin typeface="Arial Narrow" pitchFamily="34" charset="0"/>
              </a:rPr>
              <a:t> системе и предназначенный в </a:t>
            </a:r>
            <a:r>
              <a:rPr lang="ru-RU" dirty="0" smtClean="0">
                <a:latin typeface="Arial Narrow" pitchFamily="34" charset="0"/>
              </a:rPr>
              <a:t>основном </a:t>
            </a:r>
            <a:r>
              <a:rPr lang="ru-RU" dirty="0">
                <a:latin typeface="Arial Narrow" pitchFamily="34" charset="0"/>
              </a:rPr>
              <a:t>для реализации управляющих воздействий.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311</Words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Урок 2. Тема: Предмет и содержание логистики как науки</vt:lpstr>
      <vt:lpstr>1. Взаимосвязь логистики с другими научными дисциплинами</vt:lpstr>
      <vt:lpstr>Слайд 3</vt:lpstr>
      <vt:lpstr>2. Информационное обеспечение в логистике</vt:lpstr>
      <vt:lpstr>Слайд 5</vt:lpstr>
      <vt:lpstr>3. Объекты логистического управления: материальный, информационный, финансовый поток и поток услуг </vt:lpstr>
      <vt:lpstr>Слайд 7</vt:lpstr>
      <vt:lpstr>Слайд 8</vt:lpstr>
      <vt:lpstr>Слайд 9</vt:lpstr>
      <vt:lpstr>Слайд 10</vt:lpstr>
      <vt:lpstr>Домашняя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2. Тема: Предмет и содержание логистики как науки</dc:title>
  <dc:creator>User</dc:creator>
  <cp:lastModifiedBy>User</cp:lastModifiedBy>
  <cp:revision>4</cp:revision>
  <dcterms:created xsi:type="dcterms:W3CDTF">2019-04-25T11:42:42Z</dcterms:created>
  <dcterms:modified xsi:type="dcterms:W3CDTF">2019-04-25T12:22:33Z</dcterms:modified>
</cp:coreProperties>
</file>