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77" r:id="rId3"/>
    <p:sldId id="269" r:id="rId4"/>
    <p:sldId id="278" r:id="rId5"/>
    <p:sldId id="279" r:id="rId6"/>
    <p:sldId id="280" r:id="rId7"/>
    <p:sldId id="263" r:id="rId8"/>
    <p:sldId id="270" r:id="rId9"/>
    <p:sldId id="274" r:id="rId10"/>
    <p:sldId id="273" r:id="rId11"/>
    <p:sldId id="272" r:id="rId12"/>
    <p:sldId id="266" r:id="rId13"/>
    <p:sldId id="276" r:id="rId14"/>
    <p:sldId id="27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BD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1BFF-091F-4AB6-8D20-B7D74DD207A7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F54ED-001D-4716-9891-F40F25522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54ED-001D-4716-9891-F40F25522AB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F54ED-001D-4716-9891-F40F25522AB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A9AFD6-875A-41C3-A9DC-660DD20FDCA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D59658-1D85-4E34-942C-AEA40A98D6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push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143008"/>
          </a:xfrm>
        </p:spPr>
        <p:txBody>
          <a:bodyPr/>
          <a:lstStyle/>
          <a:p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мо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одзаголовок 4"/>
          <p:cNvSpPr txBox="1">
            <a:spLocks/>
          </p:cNvSpPr>
          <p:nvPr/>
        </p:nvSpPr>
        <p:spPr>
          <a:xfrm>
            <a:off x="1357290" y="857232"/>
            <a:ext cx="6948364" cy="5187324"/>
          </a:xfrm>
          <a:prstGeom prst="rect">
            <a:avLst/>
          </a:prstGeom>
        </p:spPr>
        <p:txBody>
          <a:bodyPr vert="horz" lIns="0" rIns="18288">
            <a:normAutofit fontScale="92500" lnSpcReduction="10000"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900" b="1" i="0" u="sng" strike="noStrike" kern="1200" cap="none" spc="0" normalizeH="0" baseline="0" noProof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ВОТ ОНО КАКОЕ МОРЕ!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900" b="1" u="sng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Разноцветно-голубое, 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900" b="1" u="sng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Волнами шумящее, 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900" b="1" i="0" u="sng" strike="noStrike" kern="1200" cap="none" spc="0" normalizeH="0" baseline="0" noProof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Чайками кричащее,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900" b="1" u="sng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Чистое, соленое,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900" b="1" i="0" u="sng" strike="noStrike" kern="1200" cap="none" spc="0" normalizeH="0" baseline="0" noProof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Теплое, рифленое,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900" b="1" u="sng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 небом обнимается,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900" b="1" i="0" u="sng" strike="noStrike" kern="1200" cap="none" spc="0" normalizeH="0" baseline="0" noProof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Солнцу</a:t>
            </a:r>
            <a:r>
              <a:rPr kumimoji="0" lang="ru-RU" sz="3900" b="1" i="0" u="sng" strike="noStrike" kern="1200" cap="none" spc="0" normalizeH="0" noProof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улыбается</a:t>
            </a:r>
            <a:r>
              <a:rPr kumimoji="0" lang="ru-RU" sz="4000" b="1" i="0" u="sng" strike="noStrike" kern="1200" cap="none" spc="0" normalizeH="0" noProof="0" dirty="0" smtClean="0">
                <a:ln w="1905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  <a:endParaRPr kumimoji="0" lang="ru-RU" sz="3600" b="1" i="0" u="none" strike="noStrike" kern="1200" cap="none" spc="0" normalizeH="0" baseline="0" noProof="0" dirty="0" smtClean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 w="1905"/>
              <a:solidFill>
                <a:schemeClr val="accent3">
                  <a:lumMod val="40000"/>
                  <a:lumOff val="6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182744" cy="1143000"/>
          </a:xfrm>
        </p:spPr>
        <p:txBody>
          <a:bodyPr>
            <a:noAutofit/>
          </a:bodyPr>
          <a:lstStyle/>
          <a:p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sp>
        <p:nvSpPr>
          <p:cNvPr id="17" name="Содержимое 5"/>
          <p:cNvSpPr txBox="1">
            <a:spLocks/>
          </p:cNvSpPr>
          <p:nvPr/>
        </p:nvSpPr>
        <p:spPr>
          <a:xfrm>
            <a:off x="179512" y="1600201"/>
            <a:ext cx="8464454" cy="2548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остров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42976" y="428604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«ЗНАКИ ПРЕПИНАНИЯ»</a:t>
            </a:r>
          </a:p>
          <a:p>
            <a:pPr lvl="0" algn="ctr">
              <a:spcBef>
                <a:spcPct val="0"/>
              </a:spcBef>
              <a:defRPr/>
            </a:pPr>
            <a:endParaRPr lang="ru-RU" sz="32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Упражнение учебника</a:t>
            </a:r>
          </a:p>
        </p:txBody>
      </p:sp>
      <p:pic>
        <p:nvPicPr>
          <p:cNvPr id="10" name="Рисунок 9" descr="сунд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4572008"/>
            <a:ext cx="2047875" cy="2047875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182744" cy="1143000"/>
          </a:xfrm>
        </p:spPr>
        <p:txBody>
          <a:bodyPr>
            <a:noAutofit/>
          </a:bodyPr>
          <a:lstStyle/>
          <a:p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sp>
        <p:nvSpPr>
          <p:cNvPr id="17" name="Содержимое 5"/>
          <p:cNvSpPr txBox="1">
            <a:spLocks/>
          </p:cNvSpPr>
          <p:nvPr/>
        </p:nvSpPr>
        <p:spPr>
          <a:xfrm>
            <a:off x="179512" y="1600201"/>
            <a:ext cx="8464454" cy="2548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остров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28662" y="285728"/>
            <a:ext cx="7571303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«Предложения</a:t>
            </a: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»</a:t>
            </a:r>
          </a:p>
          <a:p>
            <a:endParaRPr lang="ru-RU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r>
              <a:rPr lang="ru-RU" sz="28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карточкам</a:t>
            </a: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				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3108" y="285728"/>
            <a:ext cx="6696744" cy="1143000"/>
          </a:xfrm>
        </p:spPr>
        <p:txBody>
          <a:bodyPr>
            <a:normAutofit/>
          </a:bodyPr>
          <a:lstStyle/>
          <a:p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28662" y="285728"/>
            <a:ext cx="941796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Опрос :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Ч</a:t>
            </a:r>
            <a:r>
              <a:rPr lang="ru-RU" sz="2400" dirty="0" smtClean="0">
                <a:solidFill>
                  <a:srgbClr val="002060"/>
                </a:solidFill>
              </a:rPr>
              <a:t>то такое синтаксис и пунктуация?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Расскажите все, что вы знаете о простых предложения?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Расскажите, что вы знаете о сложных предложениях?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А что вы можете рассказать о словосочетании?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			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3108" y="285728"/>
            <a:ext cx="6696744" cy="1143000"/>
          </a:xfrm>
        </p:spPr>
        <p:txBody>
          <a:bodyPr/>
          <a:lstStyle/>
          <a:p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000100" y="1928802"/>
            <a:ext cx="678661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kollekciya_fotografiy_krasivyh_203715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285728"/>
            <a:ext cx="642938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r>
              <a:rPr lang="ru-RU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Я вспомнил, что…</a:t>
            </a:r>
          </a:p>
          <a:p>
            <a:r>
              <a:rPr lang="ru-RU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Я понял…</a:t>
            </a:r>
          </a:p>
          <a:p>
            <a:r>
              <a:rPr lang="ru-RU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Было интересно…</a:t>
            </a:r>
          </a:p>
          <a:p>
            <a:r>
              <a:rPr lang="ru-RU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Особенно понравилось….</a:t>
            </a:r>
          </a:p>
          <a:p>
            <a:r>
              <a:rPr lang="ru-RU" sz="4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Вызвало затруднения</a:t>
            </a: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	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447256" y="428604"/>
            <a:ext cx="6696744" cy="1143000"/>
          </a:xfrm>
        </p:spPr>
        <p:txBody>
          <a:bodyPr/>
          <a:lstStyle/>
          <a:p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708920"/>
            <a:ext cx="9144000" cy="8374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3600" b="1" u="sng" dirty="0"/>
          </a:p>
        </p:txBody>
      </p:sp>
      <p:pic>
        <p:nvPicPr>
          <p:cNvPr id="7" name="Рисунок 6" descr="мо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285728"/>
            <a:ext cx="64293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</a:t>
            </a:r>
          </a:p>
          <a:p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	</a:t>
            </a:r>
            <a:endParaRPr lang="ru-RU" dirty="0"/>
          </a:p>
        </p:txBody>
      </p:sp>
      <p:pic>
        <p:nvPicPr>
          <p:cNvPr id="6" name="Рисунок 5" descr="за блестящий результа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714356"/>
            <a:ext cx="2928958" cy="2643206"/>
          </a:xfrm>
          <a:prstGeom prst="rect">
            <a:avLst/>
          </a:prstGeom>
        </p:spPr>
      </p:pic>
      <p:pic>
        <p:nvPicPr>
          <p:cNvPr id="9" name="Рисунок 8" descr="за аккуратност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57694"/>
            <a:ext cx="3857652" cy="2297494"/>
          </a:xfrm>
          <a:prstGeom prst="rect">
            <a:avLst/>
          </a:prstGeom>
        </p:spPr>
      </p:pic>
      <p:pic>
        <p:nvPicPr>
          <p:cNvPr id="10" name="Рисунок 9" descr="за умение дружит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4000504"/>
            <a:ext cx="2571768" cy="2428892"/>
          </a:xfrm>
          <a:prstGeom prst="rect">
            <a:avLst/>
          </a:prstGeom>
        </p:spPr>
      </p:pic>
      <p:pic>
        <p:nvPicPr>
          <p:cNvPr id="11" name="Рисунок 10" descr="за хорошие знани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72198" y="357166"/>
            <a:ext cx="2286005" cy="2286016"/>
          </a:xfrm>
          <a:prstGeom prst="rect">
            <a:avLst/>
          </a:prstGeom>
        </p:spPr>
      </p:pic>
      <p:pic>
        <p:nvPicPr>
          <p:cNvPr id="12" name="Рисунок 11" descr="за старание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9058" y="2500306"/>
            <a:ext cx="2143140" cy="261937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00166" y="214290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          Медали</a:t>
            </a:r>
            <a:r>
              <a:rPr lang="ru-RU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				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5328592" cy="5276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929190" y="428604"/>
            <a:ext cx="572464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Домашнее задание</a:t>
            </a:r>
          </a:p>
          <a:p>
            <a:endParaRPr lang="ru-RU" sz="3200" b="1" i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endParaRPr lang="ru-RU" sz="3200" b="1" i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r>
              <a:rPr lang="ru-RU" sz="32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СТР       УПР</a:t>
            </a:r>
            <a:r>
              <a:rPr lang="ru-RU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			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143008"/>
          </a:xfrm>
        </p:spPr>
        <p:txBody>
          <a:bodyPr/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кар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3116"/>
            <a:ext cx="8215370" cy="4389120"/>
          </a:xfrm>
          <a:prstGeom prst="rect">
            <a:avLst/>
          </a:prstGeom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0" y="357166"/>
            <a:ext cx="9144000" cy="114300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Страна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«Синтаксис и</a:t>
            </a:r>
            <a:r>
              <a:rPr kumimoji="0" lang="ru-RU" sz="4400" b="1" i="0" u="none" strike="noStrike" kern="1200" cap="none" spc="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Пунктуация».</a:t>
            </a:r>
            <a:endParaRPr kumimoji="0" lang="ru-RU" sz="4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643106" y="2143116"/>
            <a:ext cx="79296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i="1" dirty="0" smtClean="0">
                <a:ln w="1905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«ТВОРЧЕСТВО»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2857496"/>
            <a:ext cx="3974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ln w="1905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«ЗНАКИ ПРЕПИНАНИЯ»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4357694"/>
            <a:ext cx="2786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n w="1905"/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«Предложения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143008"/>
          </a:xfrm>
        </p:spPr>
        <p:txBody>
          <a:bodyPr/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kollekciya_fotografiy_krasivyh_203715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9144000" cy="5715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14546" y="14285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Фрегат «ПАЛЛАДА»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1430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7664" y="4149080"/>
            <a:ext cx="6400800" cy="1752600"/>
          </a:xfrm>
        </p:spPr>
        <p:txBody>
          <a:bodyPr/>
          <a:lstStyle/>
          <a:p>
            <a:pPr algn="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4285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ru-RU" sz="32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2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>
              <a:spcBef>
                <a:spcPct val="0"/>
              </a:spcBef>
              <a:defRPr/>
            </a:pP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714356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             </a:t>
            </a:r>
            <a:r>
              <a:rPr lang="ru-RU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</a:t>
            </a:r>
            <a:r>
              <a:rPr lang="ru-RU" sz="3600" b="1" u="sng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Задание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Продолжите предложения по вариантам</a:t>
            </a:r>
            <a:r>
              <a:rPr lang="ru-RU" sz="3600" dirty="0" smtClean="0">
                <a:solidFill>
                  <a:srgbClr val="002060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b="1" i="1" u="sng" dirty="0" smtClean="0">
                <a:ln w="1905"/>
                <a:solidFill>
                  <a:schemeClr val="bg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Вариант 1</a:t>
            </a:r>
          </a:p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Синтаксис изучает...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b="1" i="1" u="sng" dirty="0" smtClean="0">
                <a:ln w="1905"/>
                <a:solidFill>
                  <a:schemeClr val="bg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Вариант 2</a:t>
            </a:r>
          </a:p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Пунктуация изучает...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bg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Общее задание:</a:t>
            </a:r>
          </a:p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Выполните синтаксический разбор полученных предложений</a:t>
            </a:r>
            <a:r>
              <a:rPr lang="ru-RU" sz="24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</a:t>
            </a:r>
          </a:p>
        </p:txBody>
      </p:sp>
      <p:pic>
        <p:nvPicPr>
          <p:cNvPr id="12" name="Рисунок 11" descr="компа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785926"/>
            <a:ext cx="3209925" cy="2262189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1430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7664" y="4149080"/>
            <a:ext cx="6400800" cy="1752600"/>
          </a:xfrm>
        </p:spPr>
        <p:txBody>
          <a:bodyPr/>
          <a:lstStyle/>
          <a:p>
            <a:pPr algn="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4285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ru-RU" sz="32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2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>
              <a:spcBef>
                <a:spcPct val="0"/>
              </a:spcBef>
              <a:defRPr/>
            </a:pP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35729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Задание</a:t>
            </a:r>
            <a:r>
              <a:rPr lang="ru-RU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500042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              </a:t>
            </a:r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42910" y="714356"/>
          <a:ext cx="8072494" cy="5943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36247"/>
                <a:gridCol w="4036247"/>
              </a:tblGrid>
              <a:tr h="25058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Начало предложения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Конец предложения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0583">
                <a:tc>
                  <a:txBody>
                    <a:bodyPr/>
                    <a:lstStyle/>
                    <a:p>
                      <a:r>
                        <a:rPr lang="ru-RU" dirty="0" smtClean="0"/>
                        <a:t>1. Пунктуация…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Ж)</a:t>
                      </a:r>
                      <a:r>
                        <a:rPr lang="ru-RU" baseline="0" dirty="0" smtClean="0"/>
                        <a:t> распространенные</a:t>
                      </a:r>
                    </a:p>
                  </a:txBody>
                  <a:tcPr/>
                </a:tc>
              </a:tr>
              <a:tr h="2317888">
                <a:tc>
                  <a:txBody>
                    <a:bodyPr/>
                    <a:lstStyle/>
                    <a:p>
                      <a:r>
                        <a:rPr lang="ru-RU" dirty="0" smtClean="0"/>
                        <a:t>2. Сочетание слов, связанных по смыслу и грамматически….</a:t>
                      </a:r>
                    </a:p>
                    <a:p>
                      <a:r>
                        <a:rPr lang="ru-RU" dirty="0" smtClean="0"/>
                        <a:t>3. Простые</a:t>
                      </a:r>
                      <a:r>
                        <a:rPr lang="ru-RU" baseline="0" dirty="0" smtClean="0"/>
                        <a:t> предложения…</a:t>
                      </a:r>
                    </a:p>
                    <a:p>
                      <a:r>
                        <a:rPr lang="ru-RU" baseline="0" dirty="0" smtClean="0"/>
                        <a:t>4. Грамматическая основа…</a:t>
                      </a:r>
                    </a:p>
                    <a:p>
                      <a:r>
                        <a:rPr lang="ru-RU" baseline="0" dirty="0" smtClean="0"/>
                        <a:t>5.Предложения, в которых есть второстепенные члены предложения, называются</a:t>
                      </a:r>
                    </a:p>
                    <a:p>
                      <a:r>
                        <a:rPr lang="ru-RU" baseline="0" dirty="0" smtClean="0"/>
                        <a:t>6. Предложения, содержащие побуждение к действию, называются…</a:t>
                      </a:r>
                    </a:p>
                    <a:p>
                      <a:r>
                        <a:rPr lang="ru-RU" baseline="0" dirty="0" smtClean="0"/>
                        <a:t>7. Сложные предложения…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Е) это предложения,</a:t>
                      </a:r>
                      <a:r>
                        <a:rPr lang="ru-RU" baseline="0" dirty="0" smtClean="0"/>
                        <a:t> в которых две и больше грамматических основ.</a:t>
                      </a:r>
                    </a:p>
                    <a:p>
                      <a:r>
                        <a:rPr lang="ru-RU" baseline="0" dirty="0" smtClean="0"/>
                        <a:t>Б) называется словосочетанием</a:t>
                      </a:r>
                    </a:p>
                    <a:p>
                      <a:r>
                        <a:rPr lang="ru-RU" baseline="0" dirty="0" smtClean="0"/>
                        <a:t>Д) побудительные</a:t>
                      </a:r>
                    </a:p>
                    <a:p>
                      <a:r>
                        <a:rPr lang="ru-RU" baseline="0" dirty="0" smtClean="0"/>
                        <a:t>А) это раздет науки, который изучает словосочетания и предложения.</a:t>
                      </a:r>
                    </a:p>
                    <a:p>
                      <a:r>
                        <a:rPr lang="ru-RU" baseline="0" dirty="0" smtClean="0"/>
                        <a:t>Г) это подлежащее и сказуемое</a:t>
                      </a:r>
                    </a:p>
                    <a:p>
                      <a:r>
                        <a:rPr lang="ru-RU" baseline="0" dirty="0" smtClean="0"/>
                        <a:t>В)это предложения, в которых одна грамматическая основа.</a:t>
                      </a:r>
                      <a:endParaRPr lang="ru-RU" dirty="0"/>
                    </a:p>
                  </a:txBody>
                  <a:tcPr/>
                </a:tc>
              </a:tr>
              <a:tr h="250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0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0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Рисунок 12" descr="пир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429132"/>
            <a:ext cx="2857520" cy="2214578"/>
          </a:xfrm>
          <a:prstGeom prst="rect">
            <a:avLst/>
          </a:prstGeom>
        </p:spPr>
      </p:pic>
      <p:pic>
        <p:nvPicPr>
          <p:cNvPr id="14" name="Рисунок 13" descr="штурва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500570"/>
            <a:ext cx="2047875" cy="20478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14546" y="14285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Кто КАПИТАН?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1430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7664" y="4149080"/>
            <a:ext cx="6400800" cy="1752600"/>
          </a:xfrm>
        </p:spPr>
        <p:txBody>
          <a:bodyPr/>
          <a:lstStyle/>
          <a:p>
            <a:pPr algn="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4285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ru-RU" sz="32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200" b="1" dirty="0" smtClean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>
              <a:spcBef>
                <a:spcPct val="0"/>
              </a:spcBef>
              <a:defRPr/>
            </a:pP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35729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Задание</a:t>
            </a:r>
            <a:r>
              <a:rPr lang="ru-RU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500042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              </a:t>
            </a:r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85786" y="285729"/>
            <a:ext cx="7929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Цели путешествия: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ru-RU" sz="3200" b="1" i="1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Повторить….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ru-RU" sz="3200" b="1" i="1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Систематизировать…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ru-RU" sz="3200" b="1" i="1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Совершенствовать умение….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endParaRPr lang="ru-RU" sz="32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Задачи</a:t>
            </a:r>
          </a:p>
          <a:p>
            <a:pPr lvl="0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-</a:t>
            </a:r>
            <a:r>
              <a:rPr lang="ru-RU" sz="3200" b="1" i="1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Знать….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ru-RU" sz="3200" b="1" i="1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Уметь…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4348" y="332656"/>
            <a:ext cx="7515252" cy="1143000"/>
          </a:xfrm>
        </p:spPr>
        <p:txBody>
          <a:bodyPr/>
          <a:lstStyle/>
          <a:p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2" name="Содержимое 11" descr="море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18" name="Прямоугольник 17"/>
          <p:cNvSpPr/>
          <p:nvPr/>
        </p:nvSpPr>
        <p:spPr>
          <a:xfrm>
            <a:off x="357158" y="28572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Над волнами чайки кружат,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Полетели за ними дружно.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Мы теперь плывем по морю,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 резвимся на просторе.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Веселее загребай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И дельфинов догоняй!</a:t>
            </a:r>
            <a:endParaRPr lang="ru-RU" sz="2400" dirty="0"/>
          </a:p>
        </p:txBody>
      </p:sp>
      <p:pic>
        <p:nvPicPr>
          <p:cNvPr id="19" name="Рисунок 18" descr="заряд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2575" y="0"/>
            <a:ext cx="3781425" cy="2047875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4348" y="332656"/>
            <a:ext cx="7515252" cy="1143000"/>
          </a:xfrm>
        </p:spPr>
        <p:txBody>
          <a:bodyPr/>
          <a:lstStyle/>
          <a:p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8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1600201"/>
            <a:ext cx="8464454" cy="2548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endParaRPr lang="ru-RU" sz="4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8" name="Рисунок 17" descr="остров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785786" y="285729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«ТВОРЧЕСТВО»</a:t>
            </a:r>
            <a:endParaRPr lang="ru-RU" sz="3200" b="1" i="1" dirty="0" smtClean="0">
              <a:ln w="1905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85728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«ТВОРЧЕСТВО»</a:t>
            </a:r>
            <a:endParaRPr lang="ru-RU" sz="3200" b="1" i="1" dirty="0" smtClean="0">
              <a:ln w="1905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9" name="Рисунок 8" descr="Roger6_id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7971" y="1357298"/>
            <a:ext cx="5186029" cy="392909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42910" y="714356"/>
            <a:ext cx="671517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i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Задание пиратов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i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Укажите верное утверждение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i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А) слова НОЧЬ, КОНЬ, ЮНОША относятся к 1 склонению;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i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Б) Глаголы «БРИТЬ» и «СТЕЛИТЬ» относятся ко второму спряжению;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i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В) В предложении «УТРЕННЯЯ СОНЛИВОСТЬ МГНОВЕННО ИСЧЕЗАЕТ» есть часть речи имя прилагательное;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i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Г) Слова ЯРКО, СИНИЙ, СОЛНЕЧНО относятся к части речи наречие.</a:t>
            </a:r>
          </a:p>
          <a:p>
            <a:pPr lvl="0" algn="ctr">
              <a:spcBef>
                <a:spcPct val="0"/>
              </a:spcBef>
              <a:defRPr/>
            </a:pPr>
            <a:endParaRPr lang="ru-RU" sz="32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200" b="1" i="1" dirty="0" smtClean="0">
              <a:ln w="1905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182744" cy="1143000"/>
          </a:xfrm>
        </p:spPr>
        <p:txBody>
          <a:bodyPr>
            <a:noAutofit/>
          </a:bodyPr>
          <a:lstStyle/>
          <a:p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sp>
        <p:nvSpPr>
          <p:cNvPr id="17" name="Содержимое 5"/>
          <p:cNvSpPr txBox="1">
            <a:spLocks/>
          </p:cNvSpPr>
          <p:nvPr/>
        </p:nvSpPr>
        <p:spPr>
          <a:xfrm>
            <a:off x="179512" y="1600201"/>
            <a:ext cx="8464454" cy="25488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остров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85786" y="285729"/>
            <a:ext cx="79296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Остров «ТВОРЧЕСТВО»</a:t>
            </a:r>
          </a:p>
          <a:p>
            <a:pPr lvl="0" algn="ctr">
              <a:spcBef>
                <a:spcPct val="0"/>
              </a:spcBef>
              <a:defRPr/>
            </a:pPr>
            <a:endParaRPr lang="ru-RU" sz="32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2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200" b="1" i="1" dirty="0" smtClean="0">
              <a:ln w="1905"/>
              <a:solidFill>
                <a:schemeClr val="accent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63214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Задание: 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2-3 предложения, описав остров «Творчество».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данных предложениях найти грамматическую основу.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383</Words>
  <Application>Microsoft Office PowerPoint</Application>
  <PresentationFormat>Экран (4:3)</PresentationFormat>
  <Paragraphs>113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.</vt:lpstr>
      <vt:lpstr>.</vt:lpstr>
      <vt:lpstr>.</vt:lpstr>
      <vt:lpstr>.</vt:lpstr>
      <vt:lpstr>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15</cp:lastModifiedBy>
  <cp:revision>49</cp:revision>
  <dcterms:created xsi:type="dcterms:W3CDTF">2012-03-16T19:36:40Z</dcterms:created>
  <dcterms:modified xsi:type="dcterms:W3CDTF">2017-03-02T13:42:06Z</dcterms:modified>
</cp:coreProperties>
</file>