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4" r:id="rId4"/>
    <p:sldId id="267" r:id="rId5"/>
    <p:sldId id="269" r:id="rId6"/>
    <p:sldId id="277" r:id="rId7"/>
    <p:sldId id="274" r:id="rId8"/>
    <p:sldId id="279" r:id="rId9"/>
    <p:sldId id="283" r:id="rId10"/>
    <p:sldId id="286" r:id="rId11"/>
    <p:sldId id="295" r:id="rId12"/>
    <p:sldId id="28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Monotype Corsiva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Monotype Corsiva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Monotype Corsiva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Monotype Corsiva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Monotype Corsiva" pitchFamily="66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Monotype Corsiva" pitchFamily="66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Monotype Corsiva" pitchFamily="66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Monotype Corsiva" pitchFamily="66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Monotype Corsiva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D60000"/>
    <a:srgbClr val="FF1515"/>
    <a:srgbClr val="000099"/>
    <a:srgbClr val="B9EDF9"/>
    <a:srgbClr val="99FF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57" autoAdjust="0"/>
    <p:restoredTop sz="94660" autoAdjust="0"/>
  </p:normalViewPr>
  <p:slideViewPr>
    <p:cSldViewPr>
      <p:cViewPr varScale="1">
        <p:scale>
          <a:sx n="54" d="100"/>
          <a:sy n="54" d="100"/>
        </p:scale>
        <p:origin x="-32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D3507-C90F-465E-99D1-C69F58F2A25E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54648-A16B-4206-B13F-05B9E1DD0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931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01673-0BB2-496B-87BA-FFC379A2D335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5F2D6-C839-49E8-A39A-47AE607D5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02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184AE-D20F-4C9F-8960-14F90637DBF4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9C847-50DA-4ED0-9DEF-BB565EDA8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704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BFE11-15BC-4E8C-9BD9-F86F9B4B37CE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0199D-EED9-41BC-8845-3AD462062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414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8B38B-D3B8-42C4-BE3B-2A3A2FF13778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22F25-94CF-4BF5-921F-5B29E328C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147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AE79D-4DD5-4D22-8C40-B901093BE920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0ECFA-B218-4D34-85A7-313F1B167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89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C8BF3-1249-48E4-B8CD-2C3B51EEADFA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3B92A-BDA6-4CAB-A8A3-738C0B664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015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852E5-CBF5-43A1-8876-1CCD2BD2E35C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20B31-76EA-4100-AD26-1C061EFD7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29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A263F-5185-4BDC-8172-7812A6BFDC7C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E169B-E05E-4F09-9351-86EAF3EF4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117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82BA2-51CD-41B5-9F08-F5A38AAB7A8A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915B-0A47-4819-B5EA-BCEEAC3CF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19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66C30-4F19-4C22-8929-266E4E3E19C3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F8CE7-6EC7-4B34-AF1D-B0EC0DED8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794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C1274-D6CC-4E23-B3CC-6EDB26D5BE41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CEFC5-BD58-46E5-A15F-B7955910A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117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F7BC9-EB49-4CB8-8204-A7651E9E864D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D7DED-72E8-4FA2-8255-4AE95DA215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650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5F1FA-FD5D-4F4C-84F0-2BA12CC6F780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3A4DD-631F-4F2C-9E8A-B2D6051F8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666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ED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5CBDDE-5FEF-4BA1-B904-62322204D384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0071FB-1CA4-448E-94A9-49C5AB7CC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2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626" y="1631900"/>
            <a:ext cx="3661796" cy="29106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2" descr="C:\Documents and Settings\Loner\Рабочий стол\клипарты\sun10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3929063" cy="331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333375"/>
            <a:ext cx="8640763" cy="6477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«Патриотическое воспитание</a:t>
            </a:r>
            <a:b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 старших дошкольников»</a:t>
            </a:r>
          </a:p>
        </p:txBody>
      </p:sp>
      <p:sp>
        <p:nvSpPr>
          <p:cNvPr id="307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3860800"/>
            <a:ext cx="6516688" cy="2592388"/>
          </a:xfrm>
        </p:spPr>
        <p:txBody>
          <a:bodyPr/>
          <a:lstStyle/>
          <a:p>
            <a:pPr marL="342900" indent="-342900"/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Arial" charset="0"/>
              </a:rPr>
              <a:t>Выполнила воспитатель:                                                                                                                                </a:t>
            </a:r>
          </a:p>
          <a:p>
            <a:pPr marL="342900" indent="-342900"/>
            <a:r>
              <a:rPr lang="ru-RU" sz="2800" b="1" dirty="0" err="1" smtClean="0">
                <a:solidFill>
                  <a:schemeClr val="tx2"/>
                </a:solidFill>
                <a:latin typeface="Arial" charset="0"/>
              </a:rPr>
              <a:t>Ряднова</a:t>
            </a:r>
            <a:r>
              <a:rPr lang="ru-RU" sz="2800" b="1" dirty="0" smtClean="0">
                <a:solidFill>
                  <a:schemeClr val="tx2"/>
                </a:solidFill>
                <a:latin typeface="Arial" charset="0"/>
              </a:rPr>
              <a:t> Наталья Олеговна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  <a:latin typeface="Arial" charset="0"/>
              </a:rPr>
              <a:t>МАДОУ №23</a:t>
            </a:r>
          </a:p>
          <a:p>
            <a:pPr marL="342900" indent="-342900"/>
            <a:r>
              <a:rPr lang="ru-RU" sz="2800" b="1" dirty="0" smtClean="0">
                <a:solidFill>
                  <a:schemeClr val="tx2"/>
                </a:solidFill>
                <a:latin typeface="Arial" charset="0"/>
              </a:rPr>
              <a:t>г. Хабаровск</a:t>
            </a:r>
            <a:endParaRPr lang="ru-RU" sz="3600" b="1" dirty="0" smtClean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078" name="TextBox 3"/>
          <p:cNvSpPr txBox="1">
            <a:spLocks noChangeArrowheads="1"/>
          </p:cNvSpPr>
          <p:nvPr/>
        </p:nvSpPr>
        <p:spPr bwMode="auto">
          <a:xfrm>
            <a:off x="6084888" y="5300663"/>
            <a:ext cx="28082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ru-RU" sz="1200" b="1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ru-RU" sz="1200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ru-RU" sz="12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endParaRPr lang="ru-RU" sz="1200" b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9" name="TextBox 8"/>
          <p:cNvSpPr txBox="1">
            <a:spLocks noChangeArrowheads="1"/>
          </p:cNvSpPr>
          <p:nvPr/>
        </p:nvSpPr>
        <p:spPr bwMode="auto">
          <a:xfrm>
            <a:off x="3203575" y="6237288"/>
            <a:ext cx="25923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r>
              <a:rPr lang="ru-RU" sz="1600" b="1" i="1">
                <a:solidFill>
                  <a:srgbClr val="002060"/>
                </a:solidFill>
                <a:latin typeface="Calibri" pitchFamily="34" charset="0"/>
              </a:rPr>
              <a:t>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147050" cy="11572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i="1" smtClean="0">
                <a:solidFill>
                  <a:srgbClr val="D60000"/>
                </a:solidFill>
                <a:latin typeface="Monotype Corsiva" pitchFamily="66" charset="0"/>
              </a:rPr>
              <a:t>Дети – будущее нашей Родины, им беречь и охранять ее просторы, ее красоты, ее богатства</a:t>
            </a:r>
            <a:br>
              <a:rPr lang="ru-RU" sz="3200" b="1" i="1" smtClean="0">
                <a:solidFill>
                  <a:srgbClr val="D60000"/>
                </a:solidFill>
                <a:latin typeface="Monotype Corsiva" pitchFamily="66" charset="0"/>
              </a:rPr>
            </a:br>
            <a:endParaRPr lang="ru-RU" sz="3200" smtClean="0">
              <a:solidFill>
                <a:srgbClr val="D6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1\Desktop\Аттестация пед кадров\Ряднова Н\IMG-20170927-WA00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6084168" cy="456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>
          <a:xfrm>
            <a:off x="428625" y="142875"/>
            <a:ext cx="8229600" cy="7858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i="1" dirty="0" smtClean="0">
                <a:solidFill>
                  <a:srgbClr val="002060"/>
                </a:solidFill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Monotype Corsiva" pitchFamily="66" charset="0"/>
              </a:rPr>
              <a:t>НИКТО НЕ ЗАБЫТ –НИЧТО НЕ ЗАБЫТО!</a:t>
            </a:r>
            <a:br>
              <a:rPr lang="ru-RU" sz="3600" b="1" i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3600" b="1" i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26628" name="Rectangle 7"/>
          <p:cNvSpPr>
            <a:spLocks noChangeArrowheads="1"/>
          </p:cNvSpPr>
          <p:nvPr/>
        </p:nvSpPr>
        <p:spPr bwMode="auto">
          <a:xfrm>
            <a:off x="3857625" y="1928813"/>
            <a:ext cx="50720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ru-RU" sz="2800" b="1" i="1">
              <a:solidFill>
                <a:srgbClr val="002060"/>
              </a:solidFill>
            </a:endParaRPr>
          </a:p>
          <a:p>
            <a:pPr algn="ctr"/>
            <a:endParaRPr lang="ru-RU" sz="2800" b="1" i="1">
              <a:solidFill>
                <a:srgbClr val="002060"/>
              </a:solidFill>
            </a:endParaRPr>
          </a:p>
        </p:txBody>
      </p:sp>
      <p:pic>
        <p:nvPicPr>
          <p:cNvPr id="26629" name="Рисунок 5" descr="39_b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500188"/>
            <a:ext cx="3214687" cy="454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57750" y="1143000"/>
            <a:ext cx="3357563" cy="178593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</a:rPr>
              <a:t>Великой  войны победу </a:t>
            </a: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</a:rPr>
              <a:t>Мы не должны забывать!</a:t>
            </a: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</a:rPr>
              <a:t>В боях отстояли деды</a:t>
            </a: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</a:rPr>
              <a:t>Священную Родину – мать!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357688" y="3774281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Хочется верить, что проводимая работа по гражданско-патриотическому воспитанию дошкольников будет фундаментом для воспитания будущего поколения, обладающего духовно-нравственными ценностями, гражданско-патриотическими чувствами, уважающими культурное, историческое прошлое и настоящее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russian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WordArt 5"/>
          <p:cNvSpPr>
            <a:spLocks noChangeArrowheads="1" noChangeShapeType="1" noTextEdit="1"/>
          </p:cNvSpPr>
          <p:nvPr/>
        </p:nvSpPr>
        <p:spPr bwMode="auto">
          <a:xfrm>
            <a:off x="684213" y="6092825"/>
            <a:ext cx="7858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Нашим детям есть чем гордиться!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«Патриотическое воспитание дошкольников»</a:t>
            </a:r>
          </a:p>
        </p:txBody>
      </p:sp>
      <p:sp>
        <p:nvSpPr>
          <p:cNvPr id="7171" name="Rectangle 6"/>
          <p:cNvSpPr>
            <a:spLocks noGrp="1"/>
          </p:cNvSpPr>
          <p:nvPr>
            <p:ph sz="quarter" idx="2"/>
          </p:nvPr>
        </p:nvSpPr>
        <p:spPr>
          <a:xfrm>
            <a:off x="2987824" y="1500188"/>
            <a:ext cx="5765651" cy="218598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b="1" i="1" dirty="0" smtClean="0">
                <a:solidFill>
                  <a:srgbClr val="C00000"/>
                </a:solidFill>
              </a:rPr>
              <a:t>        Цель</a:t>
            </a:r>
            <a:r>
              <a:rPr lang="ru-RU" sz="1800" b="1" i="1" dirty="0" smtClean="0">
                <a:solidFill>
                  <a:srgbClr val="000066"/>
                </a:solidFill>
              </a:rPr>
              <a:t>    </a:t>
            </a:r>
            <a:r>
              <a:rPr lang="ru-RU" sz="1800" b="1" i="1" u="sng" dirty="0" smtClean="0">
                <a:solidFill>
                  <a:srgbClr val="000066"/>
                </a:solidFill>
              </a:rPr>
              <a:t>патриотического воспитания      у детей дошкольного возраста </a:t>
            </a:r>
            <a:r>
              <a:rPr lang="ru-RU" sz="1800" b="1" i="1" dirty="0" smtClean="0">
                <a:solidFill>
                  <a:srgbClr val="000066"/>
                </a:solidFill>
              </a:rPr>
              <a:t>-  воспитывать у ребенка чувство любви и привязанности к Родине; формирование у них потребности совершать добрые дела и поступки, чувство сопричастности к окружающему и развитие таких качеств, как сострадание, сочувствие, находчивость, любознательность; </a:t>
            </a:r>
          </a:p>
          <a:p>
            <a:pPr eaLnBrk="1" hangingPunct="1">
              <a:buFont typeface="Arial" charset="0"/>
              <a:buNone/>
            </a:pPr>
            <a:endParaRPr lang="ru-RU" sz="1600" b="1" i="1" dirty="0" smtClean="0">
              <a:solidFill>
                <a:srgbClr val="002060"/>
              </a:solidFill>
            </a:endParaRPr>
          </a:p>
        </p:txBody>
      </p:sp>
      <p:sp>
        <p:nvSpPr>
          <p:cNvPr id="7172" name="Rectangle 7"/>
          <p:cNvSpPr>
            <a:spLocks noGrp="1"/>
          </p:cNvSpPr>
          <p:nvPr>
            <p:ph sz="quarter" idx="3"/>
          </p:nvPr>
        </p:nvSpPr>
        <p:spPr>
          <a:xfrm>
            <a:off x="5105400" y="3860800"/>
            <a:ext cx="4038600" cy="21875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600" b="1" i="1" smtClean="0">
                <a:solidFill>
                  <a:srgbClr val="C00000"/>
                </a:solidFill>
                <a:latin typeface="Arial" charset="0"/>
              </a:rPr>
              <a:t>  </a:t>
            </a:r>
            <a:endParaRPr lang="ru-RU" sz="1600" b="1" i="1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</a:pPr>
            <a:endParaRPr lang="ru-RU" sz="2400" smtClean="0"/>
          </a:p>
        </p:txBody>
      </p:sp>
      <p:pic>
        <p:nvPicPr>
          <p:cNvPr id="7174" name="Рисунок 7" descr="29_fu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02859"/>
            <a:ext cx="2686050" cy="319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195736" y="4324887"/>
            <a:ext cx="64442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Понятие «патриотизм» включает в себя любовь к Родине, к земле, где родился и вырос, гордость за исторические свершения своего народа.</a:t>
            </a:r>
          </a:p>
          <a:p>
            <a:r>
              <a:rPr lang="ru-RU" dirty="0"/>
              <a:t>. (Педагогика: Большая современная энциклопедия. - Мн., 2005.).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" charset="0"/>
              </a:rPr>
              <a:t>задачи воспитателя: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sz="half" idx="1"/>
          </p:nvPr>
        </p:nvSpPr>
        <p:spPr>
          <a:xfrm>
            <a:off x="467544" y="476672"/>
            <a:ext cx="8064896" cy="3024336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endParaRPr lang="ru-RU" sz="1800" i="1" dirty="0" smtClean="0">
              <a:solidFill>
                <a:srgbClr val="0D0D0D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1800" b="1" i="1" dirty="0" smtClean="0">
                <a:solidFill>
                  <a:srgbClr val="002060"/>
                </a:solidFill>
                <a:latin typeface="Arial" charset="0"/>
              </a:rPr>
              <a:t>Привитие детям чувства любви к своему родному краю, своей малой родине на основе приобщения к родной природе, культуре и традициям.</a:t>
            </a:r>
          </a:p>
          <a:p>
            <a:pPr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1800" b="1" i="1" dirty="0" smtClean="0">
                <a:solidFill>
                  <a:srgbClr val="002060"/>
                </a:solidFill>
                <a:latin typeface="Arial" charset="0"/>
              </a:rPr>
              <a:t>Формирование чувства привязанности к своему дому, детскому саду, своим близким.</a:t>
            </a:r>
          </a:p>
          <a:p>
            <a:pPr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1800" b="1" i="1" dirty="0" smtClean="0">
                <a:solidFill>
                  <a:srgbClr val="002060"/>
                </a:solidFill>
                <a:latin typeface="Arial" charset="0"/>
              </a:rPr>
              <a:t>Расширение представлений о России, как о родной стране, о Хабаровске, как о родном городе.</a:t>
            </a:r>
          </a:p>
          <a:p>
            <a:pPr eaLnBrk="1" hangingPunct="1">
              <a:lnSpc>
                <a:spcPct val="80000"/>
              </a:lnSpc>
              <a:buFont typeface="Arial" charset="0"/>
              <a:buAutoNum type="arabicPeriod"/>
            </a:pPr>
            <a:r>
              <a:rPr lang="ru-RU" sz="1800" b="1" i="1" dirty="0" smtClean="0">
                <a:solidFill>
                  <a:srgbClr val="002060"/>
                </a:solidFill>
                <a:latin typeface="Arial" charset="0"/>
              </a:rPr>
              <a:t>Воспитание патриотизма, уважение к культурному прошлому России средствами эстетического воспитания: </a:t>
            </a:r>
            <a:r>
              <a:rPr lang="ru-RU" sz="1800" b="1" i="1" dirty="0" err="1" smtClean="0">
                <a:solidFill>
                  <a:srgbClr val="002060"/>
                </a:solidFill>
                <a:latin typeface="Arial" charset="0"/>
              </a:rPr>
              <a:t>изодеятельность</a:t>
            </a:r>
            <a:r>
              <a:rPr lang="ru-RU" sz="1800" b="1" i="1" dirty="0" smtClean="0">
                <a:solidFill>
                  <a:srgbClr val="002060"/>
                </a:solidFill>
                <a:latin typeface="Arial" charset="0"/>
              </a:rPr>
              <a:t>, художественное слово</a:t>
            </a:r>
            <a:r>
              <a:rPr lang="ru-RU" sz="1800" i="1" dirty="0" smtClean="0">
                <a:solidFill>
                  <a:srgbClr val="0D0D0D"/>
                </a:solidFill>
                <a:latin typeface="Arial" charset="0"/>
              </a:rPr>
              <a:t>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sz="1800" dirty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Arial" charset="0"/>
              </a:rPr>
              <a:t>МЕТОДЫ </a:t>
            </a:r>
            <a:r>
              <a:rPr lang="ru-RU" sz="1800" b="1" dirty="0">
                <a:solidFill>
                  <a:srgbClr val="FF0000"/>
                </a:solidFill>
                <a:latin typeface="Arial" charset="0"/>
              </a:rPr>
              <a:t>И ПРИЕМЫ</a:t>
            </a:r>
            <a:r>
              <a:rPr lang="ru-RU" sz="1800" b="1" dirty="0" smtClean="0">
                <a:solidFill>
                  <a:srgbClr val="FF0000"/>
                </a:solidFill>
                <a:latin typeface="Arial" charset="0"/>
              </a:rPr>
              <a:t>:</a:t>
            </a:r>
            <a:endParaRPr lang="ru-RU" sz="1800" b="1" dirty="0">
              <a:solidFill>
                <a:srgbClr val="FF0000"/>
              </a:solidFill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1800" dirty="0">
                <a:latin typeface="Arial" charset="0"/>
              </a:rPr>
              <a:t>Дети дошкольного возраста способны осознанно воспринимать социальные явления. Методы должны стимулировать проявление любознательности, активности, выражения чувств. Это: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>
                <a:latin typeface="Arial" charset="0"/>
              </a:rPr>
              <a:t>● методы, повышающие  познавательную активность</a:t>
            </a:r>
            <a:r>
              <a:rPr lang="ru-RU" sz="1800" dirty="0" smtClean="0">
                <a:latin typeface="Arial" charset="0"/>
              </a:rPr>
              <a:t>;</a:t>
            </a:r>
            <a:endParaRPr lang="ru-RU" sz="24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dirty="0">
                <a:latin typeface="Arial" charset="0"/>
              </a:rPr>
              <a:t>● методы, вызывающие эмоциональную активность</a:t>
            </a:r>
            <a:r>
              <a:rPr lang="ru-RU" sz="1800" dirty="0" smtClean="0">
                <a:latin typeface="Arial" charset="0"/>
              </a:rPr>
              <a:t>;</a:t>
            </a:r>
            <a:endParaRPr lang="ru-RU" sz="18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dirty="0">
                <a:latin typeface="Arial" charset="0"/>
              </a:rPr>
              <a:t>● методы, стимулирующие взаимодействие разных </a:t>
            </a:r>
            <a:r>
              <a:rPr lang="ru-RU" sz="1800" dirty="0" smtClean="0">
                <a:latin typeface="Arial" charset="0"/>
              </a:rPr>
              <a:t>видов представлений;</a:t>
            </a:r>
            <a:endParaRPr lang="ru-RU" sz="18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dirty="0">
                <a:latin typeface="Arial" charset="0"/>
              </a:rPr>
              <a:t>● методы коррекции и уточнения детских представлений</a:t>
            </a:r>
            <a:r>
              <a:rPr lang="ru-RU" sz="1800" dirty="0" smtClean="0">
                <a:latin typeface="Arial" charset="0"/>
              </a:rPr>
              <a:t>.</a:t>
            </a:r>
            <a:endParaRPr lang="ru-RU" sz="18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8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dirty="0">
                <a:latin typeface="Arial" charset="0"/>
              </a:rPr>
              <a:t>Использовать в качестве основных методов игру.</a:t>
            </a:r>
          </a:p>
          <a:p>
            <a:pPr eaLnBrk="1" hangingPunct="1">
              <a:lnSpc>
                <a:spcPct val="80000"/>
              </a:lnSpc>
            </a:pPr>
            <a:endParaRPr lang="ru-RU" sz="1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/>
          </p:cNvSpPr>
          <p:nvPr>
            <p:ph type="title" sz="quarter"/>
          </p:nvPr>
        </p:nvSpPr>
        <p:spPr>
          <a:xfrm>
            <a:off x="539750" y="333375"/>
            <a:ext cx="8229600" cy="6540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i="1" smtClean="0">
                <a:solidFill>
                  <a:srgbClr val="D60000"/>
                </a:solidFill>
                <a:latin typeface="Monotype Corsiva" pitchFamily="66" charset="0"/>
              </a:rPr>
              <a:t>Моя семья, как часть России</a:t>
            </a:r>
            <a:br>
              <a:rPr lang="ru-RU" sz="3600" b="1" i="1" smtClean="0">
                <a:solidFill>
                  <a:srgbClr val="D60000"/>
                </a:solidFill>
                <a:latin typeface="Monotype Corsiva" pitchFamily="66" charset="0"/>
              </a:rPr>
            </a:br>
            <a:r>
              <a:rPr lang="ru-RU" sz="1800" b="1" i="1" smtClean="0">
                <a:solidFill>
                  <a:srgbClr val="002060"/>
                </a:solidFill>
                <a:latin typeface="Arial" charset="0"/>
              </a:rPr>
              <a:t>Мир человека начинается с семьи</a:t>
            </a:r>
          </a:p>
        </p:txBody>
      </p:sp>
      <p:sp>
        <p:nvSpPr>
          <p:cNvPr id="11271" name="Text Box 15"/>
          <p:cNvSpPr txBox="1">
            <a:spLocks noChangeArrowheads="1"/>
          </p:cNvSpPr>
          <p:nvPr/>
        </p:nvSpPr>
        <p:spPr bwMode="auto">
          <a:xfrm>
            <a:off x="5632450" y="48895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endParaRPr lang="ru-RU" sz="1800">
              <a:latin typeface="Calibri" pitchFamily="34" charset="0"/>
            </a:endParaRPr>
          </a:p>
        </p:txBody>
      </p:sp>
      <p:sp>
        <p:nvSpPr>
          <p:cNvPr id="11272" name="Text Box 16"/>
          <p:cNvSpPr txBox="1">
            <a:spLocks noChangeArrowheads="1"/>
          </p:cNvSpPr>
          <p:nvPr/>
        </p:nvSpPr>
        <p:spPr bwMode="auto">
          <a:xfrm>
            <a:off x="244377" y="980729"/>
            <a:ext cx="792088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pPr eaLnBrk="1" hangingPunct="1"/>
            <a:r>
              <a:rPr lang="ru-RU" sz="1800" b="1" i="1" dirty="0">
                <a:solidFill>
                  <a:srgbClr val="3333CC"/>
                </a:solidFill>
                <a:latin typeface="Calibri" pitchFamily="34" charset="0"/>
              </a:rPr>
              <a:t>Семья поистине высокое творенье.</a:t>
            </a:r>
          </a:p>
          <a:p>
            <a:pPr eaLnBrk="1" hangingPunct="1"/>
            <a:endParaRPr lang="ru-RU" sz="1800" b="1" i="1" dirty="0">
              <a:solidFill>
                <a:srgbClr val="3333CC"/>
              </a:solidFill>
              <a:latin typeface="Calibri" pitchFamily="34" charset="0"/>
            </a:endParaRPr>
          </a:p>
          <a:p>
            <a:pPr eaLnBrk="1" hangingPunct="1"/>
            <a:r>
              <a:rPr lang="ru-RU" sz="1800" b="1" i="1" dirty="0">
                <a:solidFill>
                  <a:srgbClr val="3333CC"/>
                </a:solidFill>
                <a:latin typeface="Calibri" pitchFamily="34" charset="0"/>
              </a:rPr>
              <a:t>Она заслон </a:t>
            </a:r>
          </a:p>
          <a:p>
            <a:pPr eaLnBrk="1" hangingPunct="1"/>
            <a:r>
              <a:rPr lang="ru-RU" sz="1800" b="1" i="1" dirty="0">
                <a:solidFill>
                  <a:srgbClr val="3333CC"/>
                </a:solidFill>
                <a:latin typeface="Calibri" pitchFamily="34" charset="0"/>
              </a:rPr>
              <a:t>надёжный и причал.</a:t>
            </a:r>
          </a:p>
          <a:p>
            <a:pPr eaLnBrk="1" hangingPunct="1"/>
            <a:endParaRPr lang="ru-RU" sz="1800" b="1" i="1" dirty="0">
              <a:solidFill>
                <a:srgbClr val="3333CC"/>
              </a:solidFill>
              <a:latin typeface="Calibri" pitchFamily="34" charset="0"/>
            </a:endParaRPr>
          </a:p>
          <a:p>
            <a:pPr eaLnBrk="1" hangingPunct="1"/>
            <a:r>
              <a:rPr lang="ru-RU" sz="1800" b="1" i="1" dirty="0">
                <a:solidFill>
                  <a:srgbClr val="3333CC"/>
                </a:solidFill>
                <a:latin typeface="Calibri" pitchFamily="34" charset="0"/>
              </a:rPr>
              <a:t>Она даёт</a:t>
            </a:r>
          </a:p>
          <a:p>
            <a:pPr eaLnBrk="1" hangingPunct="1"/>
            <a:r>
              <a:rPr lang="ru-RU" sz="1800" b="1" i="1" dirty="0">
                <a:solidFill>
                  <a:srgbClr val="3333CC"/>
                </a:solidFill>
                <a:latin typeface="Calibri" pitchFamily="34" charset="0"/>
              </a:rPr>
              <a:t>призванье и рожденье.</a:t>
            </a:r>
          </a:p>
          <a:p>
            <a:pPr eaLnBrk="1" hangingPunct="1"/>
            <a:endParaRPr lang="ru-RU" sz="1800" b="1" i="1" dirty="0">
              <a:solidFill>
                <a:srgbClr val="3333CC"/>
              </a:solidFill>
              <a:latin typeface="Calibri" pitchFamily="34" charset="0"/>
            </a:endParaRPr>
          </a:p>
          <a:p>
            <a:pPr eaLnBrk="1" hangingPunct="1"/>
            <a:r>
              <a:rPr lang="ru-RU" sz="1800" b="1" i="1" dirty="0">
                <a:solidFill>
                  <a:srgbClr val="3333CC"/>
                </a:solidFill>
                <a:latin typeface="Calibri" pitchFamily="34" charset="0"/>
              </a:rPr>
              <a:t>Семья для всех – основа всех начал.</a:t>
            </a:r>
          </a:p>
          <a:p>
            <a:pPr eaLnBrk="1" hangingPunct="1"/>
            <a:endParaRPr lang="ru-RU" sz="1800" dirty="0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5676" y="3642996"/>
            <a:ext cx="63727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</a:t>
            </a:r>
            <a:r>
              <a:rPr lang="ru-RU" sz="2800" b="1" dirty="0"/>
              <a:t>Патриотическое воспитание дошкольников»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4411136"/>
            <a:ext cx="73448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Эту истину знаю от роду. </a:t>
            </a:r>
          </a:p>
          <a:p>
            <a:pPr algn="ctr"/>
            <a:r>
              <a:rPr lang="ru-RU" sz="2800" b="1" dirty="0"/>
              <a:t>И её никогда не таю:</a:t>
            </a:r>
          </a:p>
          <a:p>
            <a:pPr algn="ctr"/>
            <a:r>
              <a:rPr lang="ru-RU" sz="2800" b="1" dirty="0"/>
              <a:t>Кто не любит родную природу,</a:t>
            </a:r>
          </a:p>
          <a:p>
            <a:pPr algn="ctr"/>
            <a:r>
              <a:rPr lang="ru-RU" sz="2800" b="1" dirty="0"/>
              <a:t>Тот не любит Отчизну свою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 i="1" smtClean="0">
                <a:solidFill>
                  <a:srgbClr val="D60000"/>
                </a:solidFill>
                <a:latin typeface="Monotype Corsiva" pitchFamily="66" charset="0"/>
              </a:rPr>
              <a:t>Воспитание патриотических чувств с помощью художественной литературы</a:t>
            </a:r>
          </a:p>
        </p:txBody>
      </p:sp>
      <p:pic>
        <p:nvPicPr>
          <p:cNvPr id="12292" name="Picture 10" descr="CIMG851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1340769"/>
            <a:ext cx="3545016" cy="2445420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342" name="Rectangle 8"/>
          <p:cNvSpPr>
            <a:spLocks noChangeArrowheads="1"/>
          </p:cNvSpPr>
          <p:nvPr/>
        </p:nvSpPr>
        <p:spPr bwMode="auto">
          <a:xfrm>
            <a:off x="611188" y="3246438"/>
            <a:ext cx="30241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sz="1800" b="1" i="1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14343" name="Rectangle 9"/>
          <p:cNvSpPr>
            <a:spLocks noChangeArrowheads="1"/>
          </p:cNvSpPr>
          <p:nvPr/>
        </p:nvSpPr>
        <p:spPr bwMode="auto">
          <a:xfrm>
            <a:off x="684213" y="3860800"/>
            <a:ext cx="784822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800" b="1" i="1" dirty="0">
                <a:solidFill>
                  <a:srgbClr val="002060"/>
                </a:solidFill>
                <a:latin typeface="Arial" charset="0"/>
              </a:rPr>
              <a:t>В детском саду учат детей добру, зла не делать никому.</a:t>
            </a:r>
          </a:p>
          <a:p>
            <a:r>
              <a:rPr lang="ru-RU" sz="1800" b="1" i="1" dirty="0">
                <a:solidFill>
                  <a:srgbClr val="002060"/>
                </a:solidFill>
                <a:latin typeface="Arial" charset="0"/>
              </a:rPr>
              <a:t>Отвагу, смелость проявлять.</a:t>
            </a:r>
          </a:p>
          <a:p>
            <a:r>
              <a:rPr lang="ru-RU" sz="1800" b="1" i="1" dirty="0">
                <a:solidFill>
                  <a:srgbClr val="002060"/>
                </a:solidFill>
                <a:latin typeface="Arial" charset="0"/>
              </a:rPr>
              <a:t>Младшим помогать, старших почитать.</a:t>
            </a:r>
          </a:p>
          <a:p>
            <a:r>
              <a:rPr lang="ru-RU" sz="1800" b="1" i="1" dirty="0">
                <a:solidFill>
                  <a:srgbClr val="002060"/>
                </a:solidFill>
                <a:latin typeface="Arial" charset="0"/>
              </a:rPr>
              <a:t>Свою семью любить и уважать.</a:t>
            </a:r>
          </a:p>
          <a:p>
            <a:r>
              <a:rPr lang="ru-RU" sz="1800" b="1" i="1" dirty="0">
                <a:solidFill>
                  <a:srgbClr val="002060"/>
                </a:solidFill>
                <a:latin typeface="Arial" charset="0"/>
              </a:rPr>
              <a:t>Традиций народных не забывать.</a:t>
            </a:r>
          </a:p>
          <a:p>
            <a:r>
              <a:rPr lang="ru-RU" sz="1800" b="1" i="1" dirty="0">
                <a:solidFill>
                  <a:srgbClr val="002060"/>
                </a:solidFill>
                <a:latin typeface="Arial" charset="0"/>
              </a:rPr>
              <a:t>Со всеми в мире, дружбе жить.</a:t>
            </a:r>
          </a:p>
          <a:p>
            <a:r>
              <a:rPr lang="ru-RU" sz="1800" b="1" i="1" dirty="0">
                <a:solidFill>
                  <a:srgbClr val="002060"/>
                </a:solidFill>
                <a:latin typeface="Arial" charset="0"/>
              </a:rPr>
              <a:t>Родиной своей дорожить!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i="1" smtClean="0">
                <a:solidFill>
                  <a:srgbClr val="D60000"/>
                </a:solidFill>
                <a:latin typeface="Monotype Corsiva" pitchFamily="66" charset="0"/>
              </a:rPr>
              <a:t>Музей – «Наша Родина Россия»</a:t>
            </a:r>
            <a:r>
              <a:rPr lang="ru-RU" sz="2900" b="1" i="1" smtClean="0">
                <a:solidFill>
                  <a:srgbClr val="002060"/>
                </a:solidFill>
                <a:latin typeface="Arial" charset="0"/>
              </a:rPr>
              <a:t> </a:t>
            </a:r>
            <a:br>
              <a:rPr lang="ru-RU" sz="2900" b="1" i="1" smtClean="0">
                <a:solidFill>
                  <a:srgbClr val="002060"/>
                </a:solidFill>
                <a:latin typeface="Arial" charset="0"/>
              </a:rPr>
            </a:br>
            <a:endParaRPr lang="ru-RU" sz="1300" b="1" i="1" smtClean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19460" name="Picture 12" descr="CIMG844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8024" y="1124744"/>
            <a:ext cx="2473006" cy="1797348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61" name="Picture 13" descr="CIMG844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568" y="1052736"/>
            <a:ext cx="2664296" cy="2037948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259632" y="3075057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«Патриотическое воспитание дошкольников»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71703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Флаг у нас прекрасный –     Белый, синий , красный!</a:t>
            </a:r>
          </a:p>
          <a:p>
            <a:r>
              <a:rPr lang="ru-RU" dirty="0"/>
              <a:t>Белый – мир и чистота,</a:t>
            </a:r>
          </a:p>
          <a:p>
            <a:r>
              <a:rPr lang="ru-RU" dirty="0"/>
              <a:t>Синий – верность, небеса,</a:t>
            </a:r>
          </a:p>
          <a:p>
            <a:r>
              <a:rPr lang="ru-RU" dirty="0"/>
              <a:t>Красный – мужество, отвага…</a:t>
            </a:r>
          </a:p>
          <a:p>
            <a:r>
              <a:rPr lang="ru-RU" dirty="0"/>
              <a:t>Вот цвета родного флага!</a:t>
            </a:r>
          </a:p>
        </p:txBody>
      </p:sp>
      <p:pic>
        <p:nvPicPr>
          <p:cNvPr id="11" name="Рисунок 10" descr="9ab30c21-dbcf-4ddb-be8b-33042464f21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4039468"/>
            <a:ext cx="2411413" cy="1551692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rgbClr val="D60000"/>
                </a:solidFill>
                <a:latin typeface="Monotype Corsiva" pitchFamily="66" charset="0"/>
              </a:rPr>
              <a:t>Музей «Русская изба»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29360" y="1196752"/>
            <a:ext cx="55801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Музей народной игрушки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2050" name="Picture 2" descr="C:\Users\1\Desktop\Аттестация пед кадров\Ряднова Н\IMG-20160829-WA00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420888"/>
            <a:ext cx="5840701" cy="328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214438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latin typeface="Monotype Corsiva" pitchFamily="66" charset="0"/>
              </a:rPr>
              <a:t>«Патриотическое воспитание дошкольников»</a:t>
            </a:r>
            <a:endParaRPr lang="ru-RU" sz="3600" smtClean="0"/>
          </a:p>
        </p:txBody>
      </p:sp>
      <p:pic>
        <p:nvPicPr>
          <p:cNvPr id="4" name="Рисунок 8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5022" y="1985095"/>
            <a:ext cx="2162761" cy="2430125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928688"/>
            <a:ext cx="14287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9819" y="1211085"/>
            <a:ext cx="1936833" cy="21826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6782" y="4789785"/>
            <a:ext cx="1944688" cy="1440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5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73137" y="4171905"/>
            <a:ext cx="2029169" cy="18754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512" name="Rectangle 11"/>
          <p:cNvSpPr>
            <a:spLocks noChangeArrowheads="1"/>
          </p:cNvSpPr>
          <p:nvPr/>
        </p:nvSpPr>
        <p:spPr bwMode="auto">
          <a:xfrm>
            <a:off x="2843213" y="1989138"/>
            <a:ext cx="3095625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1800" b="1" i="1">
                <a:solidFill>
                  <a:srgbClr val="002060"/>
                </a:solidFill>
              </a:rPr>
              <a:t>Родина – это город, в котором живет человек, и улица, на которой стоит его дом, деревце под окном, и пение птички:       все это Родина.</a:t>
            </a:r>
          </a:p>
        </p:txBody>
      </p:sp>
      <p:pic>
        <p:nvPicPr>
          <p:cNvPr id="21513" name="Picture 5" descr="C:\Users\Настя\Desktop\фотографии\фото ср гр 2012\CIMG760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3429000"/>
            <a:ext cx="4052887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Rectangle 13"/>
          <p:cNvSpPr>
            <a:spLocks noChangeArrowheads="1"/>
          </p:cNvSpPr>
          <p:nvPr/>
        </p:nvSpPr>
        <p:spPr bwMode="auto">
          <a:xfrm>
            <a:off x="2987675" y="1484313"/>
            <a:ext cx="1250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D60000"/>
                </a:solidFill>
              </a:rPr>
              <a:t>Моя Родина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91512" cy="936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«Патриотическое воспитание дошкольников»</a:t>
            </a:r>
            <a:b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endParaRPr lang="ru-RU" sz="4000" dirty="0" smtClean="0"/>
          </a:p>
        </p:txBody>
      </p:sp>
      <p:sp>
        <p:nvSpPr>
          <p:cNvPr id="23555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500188"/>
            <a:ext cx="3924300" cy="4953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000" b="1" i="1" smtClean="0">
                <a:solidFill>
                  <a:srgbClr val="C00000"/>
                </a:solidFill>
                <a:latin typeface="Arial" charset="0"/>
              </a:rPr>
              <a:t>     </a:t>
            </a:r>
            <a:r>
              <a:rPr lang="ru-RU" sz="2000" b="1" i="1" smtClean="0">
                <a:solidFill>
                  <a:srgbClr val="C00000"/>
                </a:solidFill>
              </a:rPr>
              <a:t>Родина! Что это значит?</a:t>
            </a:r>
          </a:p>
          <a:p>
            <a:pPr eaLnBrk="1" hangingPunct="1">
              <a:buFont typeface="Arial" charset="0"/>
              <a:buNone/>
            </a:pPr>
            <a:r>
              <a:rPr lang="ru-RU" sz="1600" b="1" i="1" smtClean="0">
                <a:solidFill>
                  <a:srgbClr val="002060"/>
                </a:solidFill>
              </a:rPr>
              <a:t> </a:t>
            </a:r>
            <a:r>
              <a:rPr lang="ru-RU" sz="1800" b="1" i="1" smtClean="0">
                <a:solidFill>
                  <a:schemeClr val="tx2"/>
                </a:solidFill>
              </a:rPr>
              <a:t>Это цветы, что растут в нашем крае,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Это заря, что горит не сгорая…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Родина – это глаза твоей мамы,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Полные слёз или в искорках смеха.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Родина. Слова не знаю чудесней,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В нём наши сказки и славные были,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Дедов далёкие грустные песни,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Те, что и мы до сих пор не забыли.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Родина – это земля у порога,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Где ты впервые узнал своё имя.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Та, по которой пойдёшь ты с другими.</a:t>
            </a:r>
          </a:p>
          <a:p>
            <a:pPr eaLnBrk="1" hangingPunct="1">
              <a:buFont typeface="Arial" charset="0"/>
              <a:buNone/>
            </a:pPr>
            <a:r>
              <a:rPr lang="ru-RU" sz="1800" b="1" i="1" smtClean="0">
                <a:solidFill>
                  <a:schemeClr val="tx2"/>
                </a:solidFill>
              </a:rPr>
              <a:t> Родина – это большая дорога</a:t>
            </a:r>
            <a:r>
              <a:rPr lang="ru-RU" sz="1800" b="1" i="1" smtClean="0">
                <a:solidFill>
                  <a:srgbClr val="002060"/>
                </a:solidFill>
              </a:rPr>
              <a:t>.</a:t>
            </a:r>
          </a:p>
          <a:p>
            <a:pPr eaLnBrk="1" hangingPunct="1"/>
            <a:endParaRPr lang="ru-RU" sz="1600" b="1" i="1" smtClean="0"/>
          </a:p>
        </p:txBody>
      </p:sp>
      <p:pic>
        <p:nvPicPr>
          <p:cNvPr id="23556" name="Рисунок 4" descr="t705_027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1571625"/>
            <a:ext cx="4905375" cy="410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1287</TotalTime>
  <Words>639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«Патриотическое воспитание  старших дошкольников»</vt:lpstr>
      <vt:lpstr>«Патриотическое воспитание дошкольников»</vt:lpstr>
      <vt:lpstr> задачи воспитателя:</vt:lpstr>
      <vt:lpstr>Моя семья, как часть России Мир человека начинается с семьи</vt:lpstr>
      <vt:lpstr>Воспитание патриотических чувств с помощью художественной литературы</vt:lpstr>
      <vt:lpstr>Музей – «Наша Родина Россия»  </vt:lpstr>
      <vt:lpstr>Музей «Русская изба»</vt:lpstr>
      <vt:lpstr>«Патриотическое воспитание дошкольников»</vt:lpstr>
      <vt:lpstr>«Патриотическое воспитание дошкольников» </vt:lpstr>
      <vt:lpstr>Дети – будущее нашей Родины, им беречь и охранять ее просторы, ее красоты, ее богатства </vt:lpstr>
      <vt:lpstr> НИКТО НЕ ЗАБЫТ –НИЧТО НЕ ЗАБЫТО! 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НАТАША</dc:creator>
  <cp:lastModifiedBy>1</cp:lastModifiedBy>
  <cp:revision>67</cp:revision>
  <dcterms:created xsi:type="dcterms:W3CDTF">2013-02-05T20:26:39Z</dcterms:created>
  <dcterms:modified xsi:type="dcterms:W3CDTF">2019-04-25T12:28:57Z</dcterms:modified>
  <cp:category>ПАТРИОТИЧЕСКОЕ ВОСПИТАНИЕ</cp:category>
</cp:coreProperties>
</file>