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270" r:id="rId3"/>
    <p:sldId id="269" r:id="rId4"/>
    <p:sldId id="314" r:id="rId5"/>
    <p:sldId id="309" r:id="rId6"/>
    <p:sldId id="271" r:id="rId7"/>
    <p:sldId id="272" r:id="rId8"/>
    <p:sldId id="275" r:id="rId9"/>
    <p:sldId id="301" r:id="rId10"/>
    <p:sldId id="307" r:id="rId11"/>
    <p:sldId id="300" r:id="rId12"/>
    <p:sldId id="262" r:id="rId13"/>
    <p:sldId id="316" r:id="rId14"/>
    <p:sldId id="295" r:id="rId15"/>
    <p:sldId id="319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3399"/>
    <a:srgbClr val="B60684"/>
    <a:srgbClr val="D27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3D372B-9DF1-4F93-96C9-B1C2A4D8B47F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341039-23C2-434D-BEF9-A5C8304BF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6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97E6A7-0BF2-4EBE-B41D-9FE4763B7F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2159D-2068-4374-8A3A-E1F4CFAB303F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895AB-CEE4-4D0E-97BB-3DBA00577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4592-BAAA-4251-AB37-98046072DA08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422F-815A-40F0-BA09-BA9C19462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5D129-E1EB-42AB-B095-BED9FDF3485F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04373-2094-4E57-8EED-35694215C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D4E47-57DF-49A6-8F69-64B8E4EF854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FF0C-6628-410E-A88C-E7009619F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4DE61-1528-451F-86DD-98C03F1154BD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975D-9FBB-4B20-9B7B-DA26D6FEB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C85D-AA35-451C-A25C-293F9272E51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B0EAF-A60E-40F2-94A4-074292019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2917F-A759-4D55-BE86-003E46AEA7FC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1A940-F658-4B5D-9CE4-BA90FEF39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C57B5-02EA-4BFE-A931-B66CBF2FCFB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7098F-C91C-4A74-B263-9E18BB37B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E260-4391-4905-8FE6-8D580A38B73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D200-56BA-4212-AE4D-49DA0BD3C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F0A38-75BA-4351-A9D4-C163D389AE3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434E-220A-42FC-A669-480FDCD08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AF846-5C58-4BDD-8FF0-C9446DD2C7A7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A916B-DC40-48BF-A17D-9DC81BDCB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6136EC-6D65-4933-9F97-85046BD41D3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CFD6B-D297-4C34-BFA5-05A0EBAAA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1\Desktop\&#1059;&#1089;&#1072;&#1090;&#1099;&#1081;%20&#1085;&#1103;&#1085;&#1100;%20-%20&#1042;&#1089;&#1090;&#1091;&#1087;&#1080;&#1090;&#1077;&#1083;&#1100;&#1085;&#1072;&#1103;%20&#1090;&#1077;&#1084;&#1072;%20(mp3ostrov.com).mp3" TargetMode="Externa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gif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2714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Остерский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детский сад «Солнышко»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/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роект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«Я и Моя семья»</a:t>
            </a:r>
            <a:r>
              <a:rPr lang="en-US" sz="1600" b="1" dirty="0" smtClean="0">
                <a:solidFill>
                  <a:srgbClr val="7030A0"/>
                </a:solidFill>
              </a:rPr>
              <a:t/>
            </a:r>
            <a:br>
              <a:rPr lang="en-US" sz="1600" b="1" dirty="0" smtClean="0">
                <a:solidFill>
                  <a:srgbClr val="7030A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  <a:latin typeface="Monotype Corsiva" pitchFamily="66" charset="0"/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младшая группа «Капельки»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2996952"/>
            <a:ext cx="252028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37" y="2597268"/>
            <a:ext cx="3753979" cy="2815485"/>
          </a:xfrm>
          <a:prstGeom prst="rect">
            <a:avLst/>
          </a:prstGeom>
          <a:ln w="190500" cap="sq">
            <a:solidFill>
              <a:srgbClr val="B60684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www.solnet.ee/sol/pic/solnychk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587667"/>
            <a:ext cx="1083543" cy="101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928688" y="2366963"/>
            <a:ext cx="7143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                      </a:t>
            </a:r>
            <a:endParaRPr lang="ru-RU" sz="16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85875" y="5715000"/>
            <a:ext cx="685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latin typeface="Monotype Corsiva" pitchFamily="66" charset="0"/>
              </a:rPr>
              <a:t>Воспитатель: Е.В. </a:t>
            </a:r>
            <a:r>
              <a:rPr lang="ru-RU" sz="2000" b="1" dirty="0" err="1" smtClean="0">
                <a:latin typeface="Monotype Corsiva" pitchFamily="66" charset="0"/>
              </a:rPr>
              <a:t>Затовканюк</a:t>
            </a:r>
            <a:endParaRPr lang="ru-RU" sz="2000" b="1" dirty="0" smtClean="0">
              <a:latin typeface="Monotype Corsiva" pitchFamily="66" charset="0"/>
            </a:endParaRPr>
          </a:p>
          <a:p>
            <a:pPr algn="r"/>
            <a:endParaRPr lang="ru-RU" sz="2000" b="1" dirty="0" smtClean="0"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2018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928670"/>
          </a:xfrm>
        </p:spPr>
        <p:txBody>
          <a:bodyPr/>
          <a:lstStyle/>
          <a:p>
            <a:r>
              <a:rPr lang="ru-RU" sz="28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Третий : основной (реализация проекта)</a:t>
            </a: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6643702" y="1468491"/>
            <a:ext cx="2201862" cy="1714500"/>
            <a:chOff x="5811505" y="531948"/>
            <a:chExt cx="2201551" cy="160730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Овал 17"/>
            <p:cNvSpPr/>
            <p:nvPr/>
          </p:nvSpPr>
          <p:spPr>
            <a:xfrm>
              <a:off x="5811505" y="531948"/>
              <a:ext cx="2201551" cy="160730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50000"/>
                <a:hueOff val="-224035"/>
                <a:satOff val="1237"/>
                <a:lumOff val="169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Овал 8"/>
            <p:cNvSpPr/>
            <p:nvPr/>
          </p:nvSpPr>
          <p:spPr>
            <a:xfrm>
              <a:off x="6077374" y="891270"/>
              <a:ext cx="1557118" cy="1137021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smtClean="0">
                  <a:solidFill>
                    <a:schemeClr val="tx2"/>
                  </a:solidFill>
                </a:rPr>
                <a:t>Познавательное развитие</a:t>
              </a:r>
              <a:endParaRPr lang="ru-RU" sz="14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4897056" y="3975108"/>
            <a:ext cx="3317886" cy="1765304"/>
            <a:chOff x="6058561" y="2517486"/>
            <a:chExt cx="3318249" cy="176544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6" name="Овал 15"/>
            <p:cNvSpPr/>
            <p:nvPr/>
          </p:nvSpPr>
          <p:spPr>
            <a:xfrm>
              <a:off x="7246152" y="2517486"/>
              <a:ext cx="2130658" cy="1565396"/>
            </a:xfrm>
            <a:prstGeom prst="ellips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-448070"/>
                <a:satOff val="2475"/>
                <a:lumOff val="33813"/>
                <a:alphaOff val="0"/>
              </a:schemeClr>
            </a:fillRef>
            <a:effectRef idx="0">
              <a:schemeClr val="accent2">
                <a:shade val="50000"/>
                <a:hueOff val="-448070"/>
                <a:satOff val="2475"/>
                <a:lumOff val="3381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Овал 10"/>
            <p:cNvSpPr/>
            <p:nvPr/>
          </p:nvSpPr>
          <p:spPr>
            <a:xfrm>
              <a:off x="6058561" y="3174765"/>
              <a:ext cx="1505115" cy="1108161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5" name="Овал 12"/>
          <p:cNvSpPr/>
          <p:nvPr/>
        </p:nvSpPr>
        <p:spPr bwMode="auto">
          <a:xfrm>
            <a:off x="6286512" y="4357694"/>
            <a:ext cx="1514476" cy="11223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7780" tIns="17780" rIns="17780" bIns="17780" spcCol="1270" anchor="ctr"/>
          <a:lstStyle/>
          <a:p>
            <a:pPr algn="ctr" defTabSz="622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400" b="1" dirty="0">
              <a:solidFill>
                <a:schemeClr val="tx2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595244" y="3182991"/>
            <a:ext cx="2286016" cy="1571636"/>
            <a:chOff x="473440" y="411431"/>
            <a:chExt cx="2362166" cy="1652356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0" name="Овал 9"/>
            <p:cNvSpPr/>
            <p:nvPr/>
          </p:nvSpPr>
          <p:spPr>
            <a:xfrm>
              <a:off x="473440" y="411431"/>
              <a:ext cx="2362166" cy="165235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50000"/>
                <a:hueOff val="-224035"/>
                <a:satOff val="1237"/>
                <a:lumOff val="169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16"/>
            <p:cNvSpPr/>
            <p:nvPr/>
          </p:nvSpPr>
          <p:spPr>
            <a:xfrm>
              <a:off x="842528" y="636751"/>
              <a:ext cx="1670304" cy="116839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smtClean="0">
                  <a:solidFill>
                    <a:schemeClr val="tx2"/>
                  </a:solidFill>
                </a:rPr>
                <a:t>Художественно-эстетическое развитие</a:t>
              </a:r>
              <a:endParaRPr lang="ru-RU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3" name="Стрелка вправо 32"/>
          <p:cNvSpPr/>
          <p:nvPr/>
        </p:nvSpPr>
        <p:spPr>
          <a:xfrm rot="3465442">
            <a:off x="5534199" y="3150527"/>
            <a:ext cx="1184848" cy="56938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" name="Рисунок 33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357554" y="1000108"/>
            <a:ext cx="2500330" cy="1857388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3" name="Овал 4"/>
          <p:cNvSpPr/>
          <p:nvPr/>
        </p:nvSpPr>
        <p:spPr>
          <a:xfrm>
            <a:off x="663575" y="239713"/>
            <a:ext cx="2173288" cy="460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9050" tIns="19050" rIns="19050" bIns="19050" spcCol="1270" anchor="ctr"/>
          <a:lstStyle/>
          <a:p>
            <a:pPr algn="ctr" defTabSz="6667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500" b="1" dirty="0">
              <a:solidFill>
                <a:schemeClr val="tx2"/>
              </a:solidFill>
            </a:endParaRPr>
          </a:p>
        </p:txBody>
      </p:sp>
      <p:sp>
        <p:nvSpPr>
          <p:cNvPr id="48157" name="Прямоугольник 34"/>
          <p:cNvSpPr>
            <a:spLocks noChangeArrowheads="1"/>
          </p:cNvSpPr>
          <p:nvPr/>
        </p:nvSpPr>
        <p:spPr bwMode="auto">
          <a:xfrm>
            <a:off x="2357422" y="1357298"/>
            <a:ext cx="45720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66750">
              <a:spcAft>
                <a:spcPct val="35000"/>
              </a:spcAft>
            </a:pPr>
            <a:r>
              <a:rPr lang="ru-RU" sz="2400" b="1" dirty="0" smtClean="0">
                <a:solidFill>
                  <a:srgbClr val="990033"/>
                </a:solidFill>
                <a:latin typeface="Calibri" pitchFamily="34" charset="0"/>
              </a:rPr>
              <a:t>«Я и моя семья!»</a:t>
            </a:r>
          </a:p>
          <a:p>
            <a:pPr algn="ctr" defTabSz="666750"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</a:t>
            </a:r>
          </a:p>
          <a:p>
            <a:pPr algn="ctr" defTabSz="666750"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образовательных  </a:t>
            </a:r>
          </a:p>
          <a:p>
            <a:pPr algn="ctr" defTabSz="666750"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областей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8415448">
            <a:off x="2628092" y="2940897"/>
            <a:ext cx="929276" cy="48418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2112220">
            <a:off x="5872512" y="1750434"/>
            <a:ext cx="929276" cy="48418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9" name="Группа 48"/>
          <p:cNvGrpSpPr>
            <a:grpSpLocks/>
          </p:cNvGrpSpPr>
          <p:nvPr/>
        </p:nvGrpSpPr>
        <p:grpSpPr bwMode="auto">
          <a:xfrm>
            <a:off x="1895451" y="4357694"/>
            <a:ext cx="3317886" cy="1765304"/>
            <a:chOff x="6058561" y="2517486"/>
            <a:chExt cx="3318249" cy="176544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50" name="Овал 49"/>
            <p:cNvSpPr/>
            <p:nvPr/>
          </p:nvSpPr>
          <p:spPr>
            <a:xfrm>
              <a:off x="7246152" y="2517486"/>
              <a:ext cx="2130658" cy="1565396"/>
            </a:xfrm>
            <a:prstGeom prst="ellipse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-448070"/>
                <a:satOff val="2475"/>
                <a:lumOff val="33813"/>
                <a:alphaOff val="0"/>
              </a:schemeClr>
            </a:fillRef>
            <a:effectRef idx="0">
              <a:schemeClr val="accent2">
                <a:shade val="50000"/>
                <a:hueOff val="-448070"/>
                <a:satOff val="2475"/>
                <a:lumOff val="3381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Овал 10"/>
            <p:cNvSpPr/>
            <p:nvPr/>
          </p:nvSpPr>
          <p:spPr>
            <a:xfrm>
              <a:off x="6058561" y="3174765"/>
              <a:ext cx="1505115" cy="1108161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5" name="Стрелка вправо 54"/>
          <p:cNvSpPr/>
          <p:nvPr/>
        </p:nvSpPr>
        <p:spPr>
          <a:xfrm rot="5946490">
            <a:off x="3779305" y="3437163"/>
            <a:ext cx="1184848" cy="56938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6475911" y="4355100"/>
            <a:ext cx="1285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Социально-коммуникативное развитие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431890"/>
            <a:ext cx="10795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103" y="1307723"/>
            <a:ext cx="343852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04782" y="4902495"/>
            <a:ext cx="114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Речевое развитие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95244" y="1992528"/>
            <a:ext cx="1300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Физическое развитие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 rtlCol="0">
            <a:normAutofit/>
          </a:bodyPr>
          <a:lstStyle/>
          <a:p>
            <a:pPr lvl="0">
              <a:spcAft>
                <a:spcPts val="1000"/>
              </a:spcAft>
              <a:buSzPts val="1000"/>
              <a:buFont typeface="Wingdings"/>
              <a:buChar char=""/>
              <a:tabLst>
                <a:tab pos="457200" algn="l"/>
              </a:tabLst>
            </a:pPr>
            <a:endParaRPr lang="ru-RU" sz="1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g-fotki.yandex.ru/get/5708/91024863.194/0_a727d_5af330aa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20520"/>
            <a:ext cx="2130600" cy="1705392"/>
          </a:xfrm>
          <a:prstGeom prst="rect">
            <a:avLst/>
          </a:prstGeom>
          <a:ln w="1270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G:\картинки- доброта\image001_333.jp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789136" y="4855670"/>
            <a:ext cx="1143008" cy="1071570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95536" y="188640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соответствии с требованиями ФГОС ДО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реализовался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виды детской деятельности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игровая, 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двигательная, 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коммуникативная, 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познавательно-исследовательская,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трудовая, </a:t>
            </a: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продуктивная,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удожественно-эстетической направленности,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детей и взрослых.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872" y="188640"/>
            <a:ext cx="8229600" cy="9398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10" name="Объект 9" descr="C:\Users\Admin\Desktop\IMG_20181130_114442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43" y="930748"/>
            <a:ext cx="7674718" cy="4985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41689" y="404664"/>
            <a:ext cx="784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«Герб моей семьи!»</a:t>
            </a:r>
            <a:endParaRPr lang="ru-RU" sz="2800" b="1" dirty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7143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Фотовыставка «Я и моя семья!»</a:t>
            </a:r>
            <a:endParaRPr lang="ru-RU" sz="2400" b="1" dirty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Усатый нянь - Вступительная тем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Объект 6" descr="C:\Users\Admin\Desktop\IMG_20181130_114501.jpg"/>
          <p:cNvPicPr>
            <a:picLocks noGrp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8003232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96276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4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28596" y="142875"/>
            <a:ext cx="8429684" cy="1285875"/>
          </a:xfrm>
        </p:spPr>
        <p:txBody>
          <a:bodyPr/>
          <a:lstStyle/>
          <a:p>
            <a:pPr algn="r"/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«Вот послушайте, друзья!»</a:t>
            </a:r>
          </a:p>
        </p:txBody>
      </p:sp>
      <p:pic>
        <p:nvPicPr>
          <p:cNvPr id="33796" name="Picture 2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14688" y="5357813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10096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2" descr="&amp;Acy;&amp;ncy;&amp;icy;&amp;mcy;&amp;acy;&amp;shcy;&amp;kcy;&amp;icy; &amp;Lcy;&amp;yucy;&amp;dcy;&amp;icy;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4000500"/>
            <a:ext cx="1357312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" descr="http://stihoff.ucoz.ru/_ph/173/2/45496043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072313" y="3071813"/>
            <a:ext cx="1190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Капельки (фото)\IMG_20181109_15504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83" y="374623"/>
            <a:ext cx="3419872" cy="3697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Капельки (фото)\IMG_20181113_08544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23451"/>
            <a:ext cx="2952328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809" y="6165304"/>
            <a:ext cx="3521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Дай я о тебе позабочусь!</a:t>
            </a:r>
            <a:endParaRPr lang="ru-RU" sz="2400" b="1" dirty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0826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Взаимодействие с родителями:</a:t>
            </a: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информация для родителей по теме проекта </a:t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pic>
        <p:nvPicPr>
          <p:cNvPr id="4" name="Рисунок 3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85720" y="214290"/>
            <a:ext cx="1000132" cy="100013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1560" y="1289697"/>
            <a:ext cx="7704856" cy="432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Анкеты для родителей по теме "Семья"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Тесты для родителей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Консультация для родителей "Почему ребёнку нужна игра?"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Сообщение на родительское собрание "Культура поведения закладывается в семье!"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Папка-передвижка для родителей "Взаимная забота и помощь в семье"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Консультация для родителей "Семья и семейные ценности"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Папка-передвижка по теме роль отца в семье "Поиграй со мною, папа!"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930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6669111" cy="417512"/>
          </a:xfrm>
        </p:spPr>
        <p:txBody>
          <a:bodyPr/>
          <a:lstStyle/>
          <a:p>
            <a:pPr algn="l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ru-RU" sz="28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Результативность  проекта: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620713"/>
            <a:ext cx="7500937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             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для детей:</a:t>
            </a:r>
            <a:r>
              <a:rPr lang="ru-RU" dirty="0">
                <a:latin typeface="Calibri" pitchFamily="34" charset="0"/>
              </a:rPr>
              <a:t>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Знание детьми информации о </a:t>
            </a:r>
            <a:r>
              <a:rPr lang="ru-RU" b="1" dirty="0" smtClean="0">
                <a:latin typeface="Calibri" pitchFamily="34" charset="0"/>
              </a:rPr>
              <a:t>себе и о своей </a:t>
            </a:r>
            <a:r>
              <a:rPr lang="ru-RU" b="1" dirty="0">
                <a:latin typeface="Calibri" pitchFamily="34" charset="0"/>
              </a:rPr>
              <a:t>семье;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развитие </a:t>
            </a:r>
            <a:r>
              <a:rPr lang="ru-RU" b="1" dirty="0">
                <a:latin typeface="Calibri" pitchFamily="34" charset="0"/>
              </a:rPr>
              <a:t>умения разворачивать сюжетно-ролевые игры на основе имеющихся представлений о семье;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проявление </a:t>
            </a:r>
            <a:r>
              <a:rPr lang="ru-RU" b="1" dirty="0">
                <a:latin typeface="Calibri" pitchFamily="34" charset="0"/>
              </a:rPr>
              <a:t>доброжелательности, эмоциональной отзывчивости по отношению к членам семьи, желания оказать им помощь;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 </a:t>
            </a:r>
            <a:r>
              <a:rPr lang="ru-RU" b="1" dirty="0" smtClean="0">
                <a:latin typeface="Calibri" pitchFamily="34" charset="0"/>
              </a:rPr>
              <a:t>расширение  </a:t>
            </a:r>
            <a:r>
              <a:rPr lang="ru-RU" b="1" dirty="0">
                <a:latin typeface="Calibri" pitchFamily="34" charset="0"/>
              </a:rPr>
              <a:t>кругозора, словарного запаса детей.</a:t>
            </a:r>
          </a:p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               для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ДОУ: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Расширилось сотрудничество с родителями;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>
                <a:latin typeface="Calibri" pitchFamily="34" charset="0"/>
              </a:rPr>
              <a:t> Обогатилась предметно – развивающая среда: разработана и создана  </a:t>
            </a:r>
            <a:r>
              <a:rPr lang="ru-RU" b="1" dirty="0" smtClean="0">
                <a:latin typeface="Calibri" pitchFamily="34" charset="0"/>
              </a:rPr>
              <a:t>дидактическая  </a:t>
            </a:r>
            <a:r>
              <a:rPr lang="ru-RU" b="1" dirty="0">
                <a:latin typeface="Calibri" pitchFamily="34" charset="0"/>
              </a:rPr>
              <a:t>игра </a:t>
            </a:r>
            <a:r>
              <a:rPr lang="ru-RU" b="1" dirty="0" smtClean="0">
                <a:latin typeface="Calibri" pitchFamily="34" charset="0"/>
              </a:rPr>
              <a:t>«У каждого свой домик», </a:t>
            </a:r>
            <a:endParaRPr lang="ru-RU" b="1" dirty="0">
              <a:latin typeface="Calibri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Calibri" pitchFamily="34" charset="0"/>
              </a:rPr>
              <a:t>оформлена  большая подборка разнообразного материала по теме «Семья»</a:t>
            </a:r>
            <a:endParaRPr lang="ru-RU" b="1" dirty="0">
              <a:latin typeface="Calibri" pitchFamily="34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 Перспективы  развития  проекта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latin typeface="Calibri" pitchFamily="34" charset="0"/>
              </a:rPr>
              <a:t>Дальнейшее </a:t>
            </a:r>
            <a:r>
              <a:rPr lang="ru-RU" b="1" dirty="0">
                <a:latin typeface="Calibri" pitchFamily="34" charset="0"/>
              </a:rPr>
              <a:t>сотрудничество </a:t>
            </a:r>
          </a:p>
          <a:p>
            <a:r>
              <a:rPr lang="ru-RU" b="1" dirty="0" smtClean="0">
                <a:latin typeface="Calibri" pitchFamily="34" charset="0"/>
              </a:rPr>
              <a:t> с </a:t>
            </a:r>
            <a:r>
              <a:rPr lang="ru-RU" b="1" dirty="0">
                <a:latin typeface="Calibri" pitchFamily="34" charset="0"/>
              </a:rPr>
              <a:t>семьями воспитанников</a:t>
            </a:r>
          </a:p>
          <a:p>
            <a:r>
              <a:rPr lang="ru-RU" dirty="0">
                <a:latin typeface="Calibri" pitchFamily="34" charset="0"/>
              </a:rPr>
              <a:t>                               </a:t>
            </a:r>
          </a:p>
        </p:txBody>
      </p:sp>
      <p:pic>
        <p:nvPicPr>
          <p:cNvPr id="4" name="Рисунок 3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03624" y="210560"/>
            <a:ext cx="967214" cy="93297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437112"/>
            <a:ext cx="2047806" cy="1556488"/>
          </a:xfrm>
          <a:prstGeom prst="roundRect">
            <a:avLst>
              <a:gd name="adj" fmla="val 12383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538" y="925494"/>
            <a:ext cx="8229600" cy="5429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990033"/>
                </a:solidFill>
              </a:rPr>
              <a:t/>
            </a:r>
            <a:br>
              <a:rPr lang="ru-RU" sz="2400" dirty="0" smtClean="0">
                <a:solidFill>
                  <a:srgbClr val="990033"/>
                </a:solidFill>
              </a:rPr>
            </a:br>
            <a:endParaRPr lang="ru-RU" sz="2800" dirty="0">
              <a:solidFill>
                <a:srgbClr val="990033"/>
              </a:solidFill>
            </a:endParaRPr>
          </a:p>
        </p:txBody>
      </p:sp>
      <p:pic>
        <p:nvPicPr>
          <p:cNvPr id="3" name="Рисунок 2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500034" y="428604"/>
            <a:ext cx="1214446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85786" y="571480"/>
            <a:ext cx="77867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</a:p>
          <a:p>
            <a:pPr algn="ctr"/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В современном мире наши дети очень мало знают о своей семье, о семейных традициях. Дети не до конца осознают свою принадлежность к семье, роль семьи в их жизни.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ds150-2008.narod.ru/images/p109_1_0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71876"/>
            <a:ext cx="4000528" cy="264320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143750" cy="10112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Актуальность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2200" dirty="0"/>
          </a:p>
        </p:txBody>
      </p:sp>
      <p:pic>
        <p:nvPicPr>
          <p:cNvPr id="5" name="Рисунок 4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85720" y="214290"/>
            <a:ext cx="1000132" cy="100013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http://www.klintsy.ru/lib/img/b4786_274273.jpg"/>
          <p:cNvPicPr/>
          <p:nvPr/>
        </p:nvPicPr>
        <p:blipFill>
          <a:blip r:embed="rId3" cstate="print"/>
          <a:srcRect t="5263"/>
          <a:stretch>
            <a:fillRect/>
          </a:stretch>
        </p:blipFill>
        <p:spPr bwMode="auto">
          <a:xfrm>
            <a:off x="2915816" y="4577201"/>
            <a:ext cx="3224970" cy="1997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43000" y="-493766"/>
            <a:ext cx="7358063" cy="58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младшем дошкольном возрасте у детей начинают формироваться элементарные представления о явлениях общественной жизни и нормах человеческого общения. Детям этого возраста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 семье. А ведь это основа из основ  духовно-нравственного  воспитания, его первая и самая важная ступень. Ребёнок должен осознать себя членом семьи. Именно семья является хранителем традиций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 обеспечивает преемственность поколений, сохраняет и развивает лучшие качества людей. Ознакомление детей с понятием «семья невозможна без поддержки самой семьи».</a:t>
            </a: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dirty="0" smtClean="0">
                <a:cs typeface="Arial" charset="0"/>
              </a:rPr>
              <a:t>.</a:t>
            </a:r>
            <a:endParaRPr lang="ru-RU" dirty="0">
              <a:cs typeface="Arial" charset="0"/>
            </a:endParaRPr>
          </a:p>
        </p:txBody>
      </p:sp>
      <p:pic>
        <p:nvPicPr>
          <p:cNvPr id="16389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839279">
            <a:off x="3232151" y="4467225"/>
            <a:ext cx="3810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http://img-fotki.yandex.ru/get/4808/talana1959.11d/0_5733e_ba4f4a5f_XL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65337">
            <a:off x="3441700" y="5227638"/>
            <a:ext cx="35401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http://img-fotki.yandex.ru/get/6003/43313366.6e/0_6723b_362b1fd4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5" y="4071938"/>
            <a:ext cx="6429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429288"/>
          </a:xfrm>
        </p:spPr>
        <p:txBody>
          <a:bodyPr rtlCol="0">
            <a:no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  <a:tabLst>
                <a:tab pos="449580" algn="l"/>
              </a:tabLst>
            </a:pPr>
            <a: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990033"/>
                </a:solidFill>
              </a:rPr>
              <a:t>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Наш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проект-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</a:t>
            </a:r>
            <a:br>
              <a:rPr lang="ru-RU" sz="20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прекрасный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повод поразмышлять о роли семьи в жизни каждого человека, о семейных традициях и их развитии в современных условиях. Работа над проектом имеет большое значение для формирования личности ребёнка, укрепление и развития детско – родительских отношений. Родители должны дать понятие ребёнку, что он часть семьи, что это очень важно. Мы взрослые должны помочь детям понять значимость семьи, воспитывать у детей любовь и уважение к членам семьи, прививать к детям чувство привязанности к семье и дому.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990033"/>
                </a:solidFill>
              </a:rPr>
              <a:t/>
            </a:r>
            <a:br>
              <a:rPr lang="ru-RU" sz="2400" dirty="0" smtClean="0">
                <a:solidFill>
                  <a:srgbClr val="990033"/>
                </a:solidFill>
              </a:rPr>
            </a:br>
            <a:endParaRPr lang="ru-RU" sz="2400" dirty="0">
              <a:solidFill>
                <a:srgbClr val="990033"/>
              </a:solidFill>
            </a:endParaRPr>
          </a:p>
        </p:txBody>
      </p:sp>
      <p:pic>
        <p:nvPicPr>
          <p:cNvPr id="3" name="Рисунок 2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48353" y="188640"/>
            <a:ext cx="1214446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929198"/>
            <a:ext cx="2064304" cy="1569028"/>
          </a:xfrm>
          <a:prstGeom prst="roundRect">
            <a:avLst>
              <a:gd name="adj" fmla="val 12383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052649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429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8D052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 Тип проекта: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b="1" dirty="0" smtClean="0"/>
              <a:t>творческий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Вид проекта: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/>
              <a:t>групповой</a:t>
            </a:r>
            <a:r>
              <a:rPr lang="ru-RU" sz="3200" b="1" dirty="0" smtClean="0">
                <a:solidFill>
                  <a:srgbClr val="990033"/>
                </a:solidFill>
              </a:rPr>
              <a:t/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>
                <a:solidFill>
                  <a:srgbClr val="990033"/>
                </a:solidFill>
              </a:rPr>
              <a:t>Участники проекта: 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/>
              <a:t>дети 3-4 лет, родители, воспитатели</a:t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990033"/>
                </a:solidFill>
              </a:rPr>
              <a:t>Срок реализации: </a:t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b="1" dirty="0" smtClean="0"/>
              <a:t> среднесрочный</a:t>
            </a:r>
            <a:r>
              <a:rPr lang="ru-RU" sz="3200" b="1" dirty="0" smtClean="0">
                <a:solidFill>
                  <a:srgbClr val="990033"/>
                </a:solidFill>
              </a:rPr>
              <a:t/>
            </a:r>
            <a:br>
              <a:rPr lang="ru-RU" sz="3200" b="1" dirty="0" smtClean="0">
                <a:solidFill>
                  <a:srgbClr val="990033"/>
                </a:solidFill>
              </a:rPr>
            </a:br>
            <a:r>
              <a:rPr lang="ru-RU" sz="3200" dirty="0" smtClean="0">
                <a:solidFill>
                  <a:srgbClr val="990033"/>
                </a:solidFill>
              </a:rPr>
              <a:t/>
            </a:r>
            <a:br>
              <a:rPr lang="ru-RU" sz="3200" dirty="0" smtClean="0">
                <a:solidFill>
                  <a:srgbClr val="990033"/>
                </a:solidFill>
              </a:rPr>
            </a:br>
            <a:endParaRPr lang="ru-RU" sz="3200" dirty="0">
              <a:solidFill>
                <a:srgbClr val="990033"/>
              </a:solidFill>
            </a:endParaRPr>
          </a:p>
        </p:txBody>
      </p:sp>
      <p:pic>
        <p:nvPicPr>
          <p:cNvPr id="3" name="Рисунок 2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500034" y="428604"/>
            <a:ext cx="1214446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929198"/>
            <a:ext cx="2064304" cy="1569028"/>
          </a:xfrm>
          <a:prstGeom prst="roundRect">
            <a:avLst>
              <a:gd name="adj" fmla="val 12383"/>
            </a:avLst>
          </a:prstGeom>
          <a:solidFill>
            <a:srgbClr val="FFFFFF"/>
          </a:solidFill>
          <a:ln w="76200" cap="sq">
            <a:solidFill>
              <a:schemeClr val="bg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7258073" cy="1142984"/>
          </a:xfrm>
        </p:spPr>
        <p:txBody>
          <a:bodyPr/>
          <a:lstStyle/>
          <a:p>
            <a:pPr lvl="0" algn="l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tabLst>
                <a:tab pos="449580" algn="l"/>
              </a:tabLst>
            </a:pPr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проекта</a:t>
            </a:r>
            <a:r>
              <a:rPr lang="ru-RU" sz="20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ru-RU" sz="2000" dirty="0">
                <a:latin typeface="Times New Roman"/>
                <a:ea typeface="SimSun"/>
                <a:cs typeface="Times New Roman"/>
              </a:rPr>
              <a:t>формировать образ «Я», умение называть своё имя, фамилию, имена членов семьи, развивать представление  о своей семье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1714488"/>
            <a:ext cx="8001000" cy="45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                ЗАДАЧИ ПРОЕКТА:</a:t>
            </a:r>
            <a:endParaRPr lang="ru-RU" sz="2400" b="1" dirty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marL="342900" lvl="0" indent="-342900">
              <a:spcBef>
                <a:spcPts val="1125"/>
              </a:spcBef>
              <a:spcAft>
                <a:spcPts val="1125"/>
              </a:spcAft>
              <a:buFont typeface="Wingdings"/>
              <a:buChar char=""/>
              <a:tabLst>
                <a:tab pos="449580" algn="l"/>
              </a:tabLs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вызвать положительные эмоции в беседе о семье, развивать умение выражать свои чувства (радость, нежность)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;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spcBef>
                <a:spcPts val="1125"/>
              </a:spcBef>
              <a:spcAft>
                <a:spcPts val="1125"/>
              </a:spcAft>
              <a:buFont typeface="Wingdings"/>
              <a:buChar char=""/>
              <a:tabLst>
                <a:tab pos="449580" algn="l"/>
              </a:tabLs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познакомить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детей с понятиями «семья», «имя» и «фамилия»;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Bef>
                <a:spcPts val="1125"/>
              </a:spcBef>
              <a:spcAft>
                <a:spcPts val="1125"/>
              </a:spcAft>
              <a:buFont typeface="Wingdings"/>
              <a:buChar char=""/>
              <a:tabLst>
                <a:tab pos="449580" algn="l"/>
              </a:tabLs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воспитывать у детей любовь и уважение к членам семьи, учить проявлять заботу о родных людях;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Bef>
                <a:spcPts val="1125"/>
              </a:spcBef>
              <a:spcAft>
                <a:spcPts val="1125"/>
              </a:spcAft>
              <a:buFont typeface="Wingdings"/>
              <a:buChar char=""/>
              <a:tabLst>
                <a:tab pos="449580" algn="l"/>
              </a:tabLs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воспитывать  чувства привязанности и любви к своим родителям, родственникам;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spcBef>
                <a:spcPts val="1125"/>
              </a:spcBef>
              <a:spcAft>
                <a:spcPts val="1125"/>
              </a:spcAft>
              <a:buFont typeface="Wingdings"/>
              <a:buChar char=""/>
              <a:tabLst>
                <a:tab pos="449580" algn="l"/>
              </a:tabLs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способствовать активному вовлечению родителей в совместную деятельность с ребёнком в условиях семьи и детского сада.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G:\картинки- доброта\image001_3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1214446" cy="1142984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7715250" cy="1143000"/>
          </a:xfrm>
        </p:spPr>
        <p:txBody>
          <a:bodyPr/>
          <a:lstStyle/>
          <a:p>
            <a:r>
              <a:rPr lang="ru-RU" sz="32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Ожидаемый результат: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1000125"/>
            <a:ext cx="6357937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внимательного, заботливого отношения к близким;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интегративных качеств ребенка: эмоционально отзывчивый; способный управлять своим поведением и планировать, свои действия на основе первичных ценностных представлений,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соблюдающий элементарные общепринятые нормы и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правила поведения;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роявление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доброты, эмоциональной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отзывчивости в общении с близкими,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желания оказать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quatangtruyenthong.com/wp-content/uploads/2011/06/ngay-gia-dinh-viet-nam.jpg"/>
          <p:cNvPicPr>
            <a:picLocks noChangeAspect="1" noChangeArrowheads="1"/>
          </p:cNvPicPr>
          <p:nvPr/>
        </p:nvPicPr>
        <p:blipFill>
          <a:blip r:embed="rId2" cstate="print"/>
          <a:srcRect l="8929" r="8929"/>
          <a:stretch>
            <a:fillRect/>
          </a:stretch>
        </p:blipFill>
        <p:spPr bwMode="auto">
          <a:xfrm>
            <a:off x="6156176" y="3750469"/>
            <a:ext cx="2851144" cy="279144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0" name="Рисунок 4" descr="http://school22z.narod.ru/images/semja2008/images/kartinki/so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214438"/>
            <a:ext cx="17859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1" name="Picture 2" descr="http://s2.rimg.info/55c68d263e4b42ad36f2acfcb077c6b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5712" y="5837900"/>
            <a:ext cx="10445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http://www.topglobus.ru/skin/smile/s979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92775" y="3449980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975" y="188640"/>
            <a:ext cx="1616075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</a:t>
            </a:r>
            <a:r>
              <a:rPr lang="ru-RU" sz="32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работы 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9003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428728" y="1595641"/>
            <a:ext cx="5619212" cy="722489"/>
            <a:chOff x="-383904" y="1201102"/>
            <a:chExt cx="5935725" cy="115728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-383904" y="1201102"/>
              <a:ext cx="5935725" cy="1157284"/>
            </a:xfrm>
            <a:prstGeom prst="roundRect">
              <a:avLst>
                <a:gd name="adj" fmla="val 10000"/>
              </a:avLst>
            </a:prstGeom>
            <a:solidFill>
              <a:srgbClr val="FB81A4">
                <a:alpha val="90000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27355" y="1401126"/>
              <a:ext cx="3324261" cy="714373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 </a:t>
              </a:r>
              <a:r>
                <a:rPr lang="ru-RU" sz="2000" b="1" dirty="0">
                  <a:solidFill>
                    <a:schemeClr val="tx1"/>
                  </a:solidFill>
                  <a:cs typeface="Times New Roman" pitchFamily="18" charset="0"/>
                </a:rPr>
                <a:t>Подготовительный                       (</a:t>
              </a:r>
              <a:r>
                <a:rPr lang="ru-RU" sz="2000" b="1" dirty="0" smtClean="0">
                  <a:solidFill>
                    <a:schemeClr val="tx1"/>
                  </a:solidFill>
                  <a:cs typeface="Times New Roman" pitchFamily="18" charset="0"/>
                </a:rPr>
                <a:t>предварительная работа) </a:t>
              </a:r>
              <a:endParaRPr lang="ru-RU" sz="2000" b="1" dirty="0">
                <a:solidFill>
                  <a:schemeClr val="tx1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619672" y="2827904"/>
            <a:ext cx="5630316" cy="720080"/>
            <a:chOff x="730156" y="2479919"/>
            <a:chExt cx="6193674" cy="130881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30156" y="2479919"/>
              <a:ext cx="6193674" cy="1239967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40000"/>
                <a:lumOff val="60000"/>
                <a:alpha val="7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 </a:t>
              </a:r>
            </a:p>
          </p:txBody>
        </p:sp>
        <p:sp>
          <p:nvSpPr>
            <p:cNvPr id="9" name="Скругленный прямоугольник 6"/>
            <p:cNvSpPr/>
            <p:nvPr/>
          </p:nvSpPr>
          <p:spPr>
            <a:xfrm>
              <a:off x="1052379" y="2621799"/>
              <a:ext cx="3946047" cy="11669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      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Разработка проекта </a:t>
              </a:r>
              <a:endParaRPr lang="ru-RU" sz="2000" b="1" dirty="0">
                <a:solidFill>
                  <a:schemeClr val="tx1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      </a:t>
              </a:r>
            </a:p>
          </p:txBody>
        </p:sp>
      </p:grp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1953912" y="4273047"/>
            <a:ext cx="5453228" cy="824795"/>
            <a:chOff x="35924" y="4216629"/>
            <a:chExt cx="6193674" cy="1329193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5924" y="4216629"/>
              <a:ext cx="6193674" cy="1239967"/>
            </a:xfrm>
            <a:prstGeom prst="roundRect">
              <a:avLst>
                <a:gd name="adj" fmla="val 10000"/>
              </a:avLst>
            </a:prstGeom>
            <a:solidFill>
              <a:srgbClr val="FA608C">
                <a:alpha val="50000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8"/>
            <p:cNvSpPr/>
            <p:nvPr/>
          </p:nvSpPr>
          <p:spPr>
            <a:xfrm>
              <a:off x="909737" y="4216631"/>
              <a:ext cx="4446049" cy="1329191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    </a:t>
              </a:r>
              <a:r>
                <a:rPr lang="ru-RU" sz="2000" b="1" dirty="0" smtClean="0">
                  <a:solidFill>
                    <a:schemeClr val="tx1"/>
                  </a:solidFill>
                </a:rPr>
                <a:t>Основной </a:t>
              </a:r>
              <a:endParaRPr lang="ru-RU" sz="2000" b="1" dirty="0">
                <a:solidFill>
                  <a:schemeClr val="tx1"/>
                </a:solidFill>
              </a:endParaRPr>
            </a:p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 smtClean="0">
                  <a:solidFill>
                    <a:schemeClr val="tx1"/>
                  </a:solidFill>
                </a:rPr>
                <a:t>(реализация проекта)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2" name="Рисунок 11" descr="G:\картинки- доброта\image001_333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85720" y="214290"/>
            <a:ext cx="1143008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Стрелка вправо с вырезом 12"/>
          <p:cNvSpPr/>
          <p:nvPr/>
        </p:nvSpPr>
        <p:spPr>
          <a:xfrm rot="5400000">
            <a:off x="6100541" y="3890429"/>
            <a:ext cx="1000139" cy="484187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5400000">
            <a:off x="5651809" y="2335053"/>
            <a:ext cx="983629" cy="484188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580377"/>
            <a:ext cx="57435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9" y="4959571"/>
            <a:ext cx="60325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2727" y="5801009"/>
            <a:ext cx="4563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b="1" dirty="0" smtClean="0">
                <a:latin typeface="+mn-lt"/>
                <a:cs typeface="Times New Roman" pitchFamily="18" charset="0"/>
              </a:rPr>
              <a:t>Заключительный</a:t>
            </a:r>
            <a:endParaRPr lang="ru-RU" sz="2000" b="1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haroni"/>
                <a:cs typeface="Aharoni"/>
              </a:rPr>
              <a:t>ПЕРВЫЙ  И ВТОРОЙ ЭТАПЫ</a:t>
            </a:r>
            <a:b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haroni"/>
                <a:cs typeface="Aharoni"/>
              </a:rPr>
            </a:br>
            <a:r>
              <a:rPr lang="ru-RU" sz="2400" b="1" dirty="0" smtClean="0">
                <a:ln w="1905"/>
                <a:solidFill>
                  <a:srgbClr val="99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haroni"/>
                <a:cs typeface="Aharoni"/>
              </a:rPr>
              <a:t>Разработка (моделирование)проекта</a:t>
            </a:r>
            <a:endParaRPr lang="ru-RU" sz="2400" b="1" dirty="0" smtClean="0">
              <a:ln w="1905"/>
              <a:solidFill>
                <a:srgbClr val="99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401050" cy="4525963"/>
          </a:xfrm>
        </p:spPr>
        <p:txBody>
          <a:bodyPr>
            <a:normAutofit fontScale="77500" lnSpcReduction="20000"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Чтение </a:t>
            </a:r>
            <a:r>
              <a:rPr lang="ru-RU" sz="2300" dirty="0">
                <a:latin typeface="Times New Roman" pitchFamily="18" charset="0"/>
                <a:ea typeface="Times New Roman"/>
                <a:cs typeface="Times New Roman" pitchFamily="18" charset="0"/>
              </a:rPr>
              <a:t>рассказа Д. Грабе «Мама» Беседа по прочитанному. После беседы поняли, что следует вызвать в детях не только восхищение мамой, но и потребность в оказании ей посильной помощи – сложить самому одежду, убрать игрушки и т.д. Обратили внимание, что дети мало знают о своей </a:t>
            </a:r>
            <a:r>
              <a:rPr lang="ru-RU" sz="23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семье. Определили задачи: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Довести до участников проекта важность данной проблемы; создать интерес к проекту, мотивацию к дальнейшей деятельности</a:t>
            </a:r>
            <a:b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- Спроектировать пути решения проблемы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 (составить план   мероприятий)</a:t>
            </a:r>
            <a:b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- Подобрать художественную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 литературу, иллюстрированный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 и игровой дидактический материал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 для детей;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-Создать предметно – развивающую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300" dirty="0" smtClean="0">
                <a:latin typeface="Times New Roman" pitchFamily="18" charset="0"/>
                <a:ea typeface="Aharoni"/>
                <a:cs typeface="Times New Roman" pitchFamily="18" charset="0"/>
              </a:rPr>
              <a:t>      среду.</a:t>
            </a:r>
            <a:r>
              <a:rPr lang="ru-RU" sz="2200" dirty="0" smtClean="0">
                <a:solidFill>
                  <a:srgbClr val="F94578"/>
                </a:solidFill>
                <a:ea typeface="Aharoni"/>
                <a:cs typeface="Aharoni"/>
              </a:rPr>
              <a:t/>
            </a:r>
            <a:br>
              <a:rPr lang="ru-RU" sz="2200" dirty="0" smtClean="0">
                <a:solidFill>
                  <a:srgbClr val="F94578"/>
                </a:solidFill>
                <a:ea typeface="Aharoni"/>
                <a:cs typeface="Aharoni"/>
              </a:rPr>
            </a:br>
            <a:endParaRPr lang="ru-RU" sz="2200" dirty="0" smtClean="0"/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4" name="Рисунок 3" descr="http://files.myopera.com/mars1980/blog/Happy%20Family%20Illustration%20Wallpaper%2014.jpg"/>
          <p:cNvPicPr/>
          <p:nvPr/>
        </p:nvPicPr>
        <p:blipFill>
          <a:blip r:embed="rId2" cstate="print"/>
          <a:srcRect t="5786"/>
          <a:stretch>
            <a:fillRect/>
          </a:stretch>
        </p:blipFill>
        <p:spPr bwMode="auto">
          <a:xfrm>
            <a:off x="5220072" y="3717032"/>
            <a:ext cx="3096344" cy="2304256"/>
          </a:xfrm>
          <a:prstGeom prst="rect">
            <a:avLst/>
          </a:prstGeom>
          <a:ln w="1270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G:\картинки- доброта\image001_333.jp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539552" y="260648"/>
            <a:ext cx="1285884" cy="121444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2208</TotalTime>
  <Words>685</Words>
  <Application>Microsoft Office PowerPoint</Application>
  <PresentationFormat>Экран (4:3)</PresentationFormat>
  <Paragraphs>99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дошкольное образовательное учреждение  Остерский детский сад «Солнышко»  Проект «Я и Моя семья» 2 младшая группа «Капельки» </vt:lpstr>
      <vt:lpstr> </vt:lpstr>
      <vt:lpstr>Актуальность </vt:lpstr>
      <vt:lpstr>  Наш проект-    прекрасный повод поразмышлять о роли семьи в жизни каждого человека, о семейных традициях и их развитии в современных условиях. Работа над проектом имеет большое значение для формирования личности ребёнка, укрепление и развития детско – родительских отношений. Родители должны дать понятие ребёнку, что он часть семьи, что это очень важно. Мы взрослые должны помочь детям понять значимость семьи, воспитывать у детей любовь и уважение к членам семьи, прививать к детям чувство привязанности к семье и дому.  </vt:lpstr>
      <vt:lpstr>  Тип проекта: творческий  Вид проекта: групповой Участники проекта:  дети 3-4 лет, родители, воспитатели Срок реализации:   среднесрочный  </vt:lpstr>
      <vt:lpstr>  Цель проекта: формировать образ «Я», умение называть своё имя, фамилию, имена членов семьи, развивать представление  о своей семье.</vt:lpstr>
      <vt:lpstr>Ожидаемый результат: </vt:lpstr>
      <vt:lpstr>     Этапы работы </vt:lpstr>
      <vt:lpstr>ПЕРВЫЙ  И ВТОРОЙ ЭТАПЫ Разработка (моделирование)проекта</vt:lpstr>
      <vt:lpstr>Третий : основной (реализация проекта)</vt:lpstr>
      <vt:lpstr>Презентация PowerPoint</vt:lpstr>
      <vt:lpstr> </vt:lpstr>
      <vt:lpstr>Фотовыставка «Я и моя семья!»</vt:lpstr>
      <vt:lpstr>«Вот послушайте, друзья!»</vt:lpstr>
      <vt:lpstr>Взаимодействие с родителями: информация для родителей по теме проекта   </vt:lpstr>
      <vt:lpstr>      Результативность  проекта: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263</cp:revision>
  <dcterms:created xsi:type="dcterms:W3CDTF">2012-11-24T11:38:55Z</dcterms:created>
  <dcterms:modified xsi:type="dcterms:W3CDTF">2019-04-25T06:39:18Z</dcterms:modified>
</cp:coreProperties>
</file>