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embeddings/oleObject1.wdp" ContentType="image/vnd.ms-photo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72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TxStyle/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TxStyle/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TxStyle/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TxStyle/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TxStyle/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970"/>
    <p:restoredTop sz="93004"/>
  </p:normalViewPr>
  <p:slideViewPr>
    <p:cSldViewPr>
      <p:cViewPr>
        <p:scale>
          <a:sx n="70" d="100"/>
          <a:sy n="70" d="100"/>
        </p:scale>
        <p:origin x="-1188" y="-76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slide" Target="slides/slide10.xml"  /><Relationship Id="rId13" Type="http://schemas.openxmlformats.org/officeDocument/2006/relationships/slide" Target="slides/slide11.xml"  /><Relationship Id="rId14" Type="http://schemas.openxmlformats.org/officeDocument/2006/relationships/slide" Target="slides/slide12.xml"  /><Relationship Id="rId15" Type="http://schemas.openxmlformats.org/officeDocument/2006/relationships/slide" Target="slides/slide13.xml"  /><Relationship Id="rId16" Type="http://schemas.openxmlformats.org/officeDocument/2006/relationships/slide" Target="slides/slide14.xml"  /><Relationship Id="rId17" Type="http://schemas.openxmlformats.org/officeDocument/2006/relationships/slide" Target="slides/slide15.xml"  /><Relationship Id="rId18" Type="http://schemas.openxmlformats.org/officeDocument/2006/relationships/slide" Target="slides/slide16.xml"  /><Relationship Id="rId19" Type="http://schemas.openxmlformats.org/officeDocument/2006/relationships/slide" Target="slides/slide17.xml"  /><Relationship Id="rId2" Type="http://schemas.openxmlformats.org/officeDocument/2006/relationships/notesMaster" Target="notesMasters/notesMaster1.xml"  /><Relationship Id="rId20" Type="http://schemas.openxmlformats.org/officeDocument/2006/relationships/slide" Target="slides/slide18.xml"  /><Relationship Id="rId21" Type="http://schemas.openxmlformats.org/officeDocument/2006/relationships/slide" Target="slides/slide19.xml"  /><Relationship Id="rId22" Type="http://schemas.openxmlformats.org/officeDocument/2006/relationships/slide" Target="slides/slide20.xml"  /><Relationship Id="rId23" Type="http://schemas.openxmlformats.org/officeDocument/2006/relationships/slide" Target="slides/slide21.xml"  /><Relationship Id="rId24" Type="http://schemas.openxmlformats.org/officeDocument/2006/relationships/slide" Target="slides/slide22.xml"  /><Relationship Id="rId25" Type="http://schemas.openxmlformats.org/officeDocument/2006/relationships/slide" Target="slides/slide23.xml"  /><Relationship Id="rId26" Type="http://schemas.openxmlformats.org/officeDocument/2006/relationships/slide" Target="slides/slide24.xml"  /><Relationship Id="rId27" Type="http://schemas.openxmlformats.org/officeDocument/2006/relationships/slide" Target="slides/slide25.xml"  /><Relationship Id="rId28" Type="http://schemas.openxmlformats.org/officeDocument/2006/relationships/slide" Target="slides/slide26.xml"  /><Relationship Id="rId29" Type="http://schemas.openxmlformats.org/officeDocument/2006/relationships/slide" Target="slides/slide27.xml"  /><Relationship Id="rId3" Type="http://schemas.openxmlformats.org/officeDocument/2006/relationships/slide" Target="slides/slide1.xml"  /><Relationship Id="rId30" Type="http://schemas.openxmlformats.org/officeDocument/2006/relationships/presProps" Target="presProps.xml"  /><Relationship Id="rId31" Type="http://schemas.openxmlformats.org/officeDocument/2006/relationships/viewProps" Target="viewProps.xml"  /><Relationship Id="rId32" Type="http://schemas.openxmlformats.org/officeDocument/2006/relationships/theme" Target="theme/theme1.xml"  /><Relationship Id="rId33" Type="http://schemas.openxmlformats.org/officeDocument/2006/relationships/tableStyles" Target="tableStyles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F6A905EE-E9CD-445D-8E3C-F30FF8F23DC4}" type="datetime1">
              <a:rPr lang="ru-RU"/>
              <a:pPr lvl="0">
                <a:defRPr/>
              </a:pPr>
              <a:t>14-10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275" y="4722813"/>
            <a:ext cx="5408613" cy="4473575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 lang="ru-RU"/>
          </a:p>
          <a:p>
            <a:pPr lvl="1">
              <a:defRPr/>
            </a:pPr>
            <a:r>
              <a:rPr lang="ru-RU"/>
              <a:t>Второй уровень</a:t>
            </a:r>
            <a:endParaRPr lang="ru-RU"/>
          </a:p>
          <a:p>
            <a:pPr lvl="2">
              <a:defRPr/>
            </a:pPr>
            <a:r>
              <a:rPr lang="ru-RU"/>
              <a:t>Третий уровень</a:t>
            </a:r>
            <a:endParaRPr lang="ru-RU"/>
          </a:p>
          <a:p>
            <a:pPr lvl="3">
              <a:defRPr/>
            </a:pPr>
            <a:r>
              <a:rPr lang="ru-RU"/>
              <a:t>Четвертый уровень</a:t>
            </a:r>
            <a:endParaRPr lang="ru-RU"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B1E13097-A385-4B44-AB67-1F71BDD3DBE4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3.jpeg"  /><Relationship Id="rId4" Type="http://schemas.openxmlformats.org/officeDocument/2006/relationships/image" Target="../media/image4.jpeg"  /><Relationship Id="rId5" Type="http://schemas.openxmlformats.org/officeDocument/2006/relationships/image" Target="../media/image5.jpeg"  /><Relationship Id="rId6" Type="http://schemas.openxmlformats.org/officeDocument/2006/relationships/image" Target="../media/image6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2.jpeg"  /><Relationship Id="rId3" Type="http://schemas.openxmlformats.org/officeDocument/2006/relationships/image" Target="../media/image13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4.jpeg"  /><Relationship Id="rId3" Type="http://schemas.openxmlformats.org/officeDocument/2006/relationships/image" Target="../media/image15.jpeg"  /><Relationship Id="rId4" Type="http://schemas.openxmlformats.org/officeDocument/2006/relationships/image" Target="../media/image16.jpeg"  /><Relationship Id="rId5" Type="http://schemas.openxmlformats.org/officeDocument/2006/relationships/image" Target="../media/image17.jpeg"  /><Relationship Id="rId6" Type="http://schemas.openxmlformats.org/officeDocument/2006/relationships/image" Target="../media/image18.jpe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9.jpeg"  /><Relationship Id="rId3" Type="http://schemas.openxmlformats.org/officeDocument/2006/relationships/image" Target="../media/image20.jpeg"  /><Relationship Id="rId4" Type="http://schemas.openxmlformats.org/officeDocument/2006/relationships/image" Target="../media/image21.jpeg"  /></Relationships>
</file>

<file path=ppt/slides/_rels/slide2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2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video" Target="file:///E:\&#1054;&#1090;&#1082;&#1088;&#1099;&#1090;&#1099;&#1081;%20&#1091;&#1088;&#1086;&#1082;%20&#1057;&#1050;&#1045;&#1051;&#1045;&#1058;%20-%20&#1054;&#1055;&#1054;&#1056;&#1040;%20&#1054;&#1056;&#1043;&#1040;&#1053;&#1048;&#1047;&#1052;&#1040;%206%20&#1082;&#1083;&#1072;&#1089;&#1089;\&#1092;&#1091;&#1085;&#1082;&#1094;&#1080;&#1080;%20&#1089;&#1082;&#1077;&#1083;&#1077;&#1090;&#1072;.mp4" TargetMode="External" /><Relationship Id="rId2" Type="http://schemas.openxmlformats.org/officeDocument/2006/relationships/slideLayout" Target="../slideLayouts/slideLayout2.xml"  /><Relationship Id="rId3" Type="http://schemas.openxmlformats.org/officeDocument/2006/relationships/image" Target="../media/image7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jpeg"  /><Relationship Id="rId3" Type="http://schemas.microsoft.com/office/2007/relationships/hdphoto" Target="../embeddings/oleObject1.wdp"  /><Relationship Id="rId4" Type="http://schemas.openxmlformats.org/officeDocument/2006/relationships/image" Target="../media/image9.jpeg"  /><Relationship Id="rId5" Type="http://schemas.openxmlformats.org/officeDocument/2006/relationships/image" Target="../media/image10.jpeg"  /><Relationship Id="rId6" Type="http://schemas.openxmlformats.org/officeDocument/2006/relationships/image" Target="../media/image11.gif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rticle-2250571-16946997000005DC-839_634x3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05775" y="0"/>
            <a:ext cx="4938225" cy="2967608"/>
          </a:xfrm>
        </p:spPr>
      </p:pic>
      <p:pic>
        <p:nvPicPr>
          <p:cNvPr id="5" name="Рисунок 4" descr="лягуш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292080" cy="3947160"/>
          </a:xfrm>
          <a:prstGeom prst="rect">
            <a:avLst/>
          </a:prstGeom>
        </p:spPr>
      </p:pic>
      <p:pic>
        <p:nvPicPr>
          <p:cNvPr id="6" name="Рисунок 5" descr="кош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077073"/>
            <a:ext cx="3923928" cy="2780928"/>
          </a:xfrm>
          <a:prstGeom prst="rect">
            <a:avLst/>
          </a:prstGeom>
        </p:spPr>
      </p:pic>
      <p:pic>
        <p:nvPicPr>
          <p:cNvPr id="7" name="Рисунок 6" descr="рыб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1432" y="3023574"/>
            <a:ext cx="5112568" cy="3834426"/>
          </a:xfrm>
          <a:prstGeom prst="rect">
            <a:avLst/>
          </a:prstGeom>
        </p:spPr>
      </p:pic>
      <p:pic>
        <p:nvPicPr>
          <p:cNvPr id="8" name="Рисунок 7" descr="phot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1988840"/>
            <a:ext cx="3140968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+mn-lt"/>
              </a:rPr>
              <a:t>Цель</a:t>
            </a:r>
            <a:endParaRPr lang="ru-RU" sz="7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Узнать</a:t>
            </a:r>
            <a:r>
              <a:rPr lang="ru-RU" sz="5400" dirty="0" smtClean="0"/>
              <a:t>, что обеспечивает опорную и защитную функции скелета животных и </a:t>
            </a:r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представить информацию  в виде________</a:t>
            </a:r>
          </a:p>
        </p:txBody>
      </p:sp>
    </p:spTree>
    <p:extLst>
      <p:ext uri="{BB962C8B-B14F-4D97-AF65-F5344CB8AC3E}">
        <p14:creationId xmlns:p14="http://schemas.microsoft.com/office/powerpoint/2010/main" xmlns="" val="387742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+mn-lt"/>
              </a:rPr>
              <a:t>Цель</a:t>
            </a:r>
            <a:endParaRPr lang="ru-RU" sz="7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Узнать</a:t>
            </a:r>
            <a:r>
              <a:rPr lang="ru-RU" sz="5400" dirty="0" smtClean="0"/>
              <a:t>, что обеспечивает опорную и защитную функции скелета животных и </a:t>
            </a:r>
          </a:p>
          <a:p>
            <a:pPr algn="ctr">
              <a:buNone/>
            </a:pP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представить информацию  в виде схемы</a:t>
            </a:r>
          </a:p>
        </p:txBody>
      </p:sp>
    </p:spTree>
    <p:extLst>
      <p:ext uri="{BB962C8B-B14F-4D97-AF65-F5344CB8AC3E}">
        <p14:creationId xmlns:p14="http://schemas.microsoft.com/office/powerpoint/2010/main" xmlns="" val="371345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9224662"/>
              </p:ext>
            </p:extLst>
          </p:nvPr>
        </p:nvGraphicFramePr>
        <p:xfrm>
          <a:off x="467544" y="1988840"/>
          <a:ext cx="8208911" cy="3975691"/>
        </p:xfrm>
        <a:graphic>
          <a:graphicData uri="http://schemas.openxmlformats.org/drawingml/2006/table">
            <a:tbl>
              <a:tblPr firstRow="1" firstCol="1" bandRow="1"/>
              <a:tblGrid>
                <a:gridCol w="6336703"/>
                <a:gridCol w="1872208"/>
              </a:tblGrid>
              <a:tr h="6808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Критерий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93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04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157371"/>
            <a:ext cx="791684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Экспертная карта оценки проектного продукта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критерий отсутствует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критерий представлен полностью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04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40240047"/>
              </p:ext>
            </p:extLst>
          </p:nvPr>
        </p:nvGraphicFramePr>
        <p:xfrm>
          <a:off x="539553" y="2237072"/>
          <a:ext cx="8208912" cy="3694929"/>
        </p:xfrm>
        <a:graphic>
          <a:graphicData uri="http://schemas.openxmlformats.org/drawingml/2006/table">
            <a:tbl>
              <a:tblPr firstRow="1" firstCol="1" bandRow="1"/>
              <a:tblGrid>
                <a:gridCol w="6336704"/>
                <a:gridCol w="1872208"/>
              </a:tblGrid>
              <a:tr h="6643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Критерий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01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Форма  проектного продукта  – схема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Заполнены все части схемы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Содержит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информацию, о том, чем обеспечиваются опорная и защитная функции скелета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Схема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содержит примеры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157371"/>
            <a:ext cx="791684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Экспертная карта оценки проектного продукта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критерий отсутствует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критерий представлен полностью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50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+mn-lt"/>
              </a:rPr>
              <a:t>Планирование</a:t>
            </a:r>
            <a:endParaRPr lang="ru-RU" sz="6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+mn-lt"/>
              </a:rPr>
              <a:t>Планирование</a:t>
            </a:r>
            <a:endParaRPr lang="ru-RU" sz="6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Найти и проанализировать информацию о том, что обеспечивает опорную и защитную функции скелета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Создать схему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При помощи схемы ответить на вопрос: «Что обеспечивает опорную и защитную функции скелета »</a:t>
            </a:r>
          </a:p>
        </p:txBody>
      </p:sp>
    </p:spTree>
    <p:extLst>
      <p:ext uri="{BB962C8B-B14F-4D97-AF65-F5344CB8AC3E}">
        <p14:creationId xmlns:p14="http://schemas.microsoft.com/office/powerpoint/2010/main" xmlns="" val="215030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Скелет</a:t>
            </a:r>
            <a:endParaRPr lang="ru-RU" b="1" dirty="0"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Наружный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Внутренний</a:t>
            </a:r>
            <a:endParaRPr lang="ru-RU" dirty="0"/>
          </a:p>
        </p:txBody>
      </p:sp>
      <p:pic>
        <p:nvPicPr>
          <p:cNvPr id="9" name="Содержимое 8" descr="0005-004-Vnutrennee-stroeni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4211589" cy="2351254"/>
          </a:xfrm>
        </p:spPr>
      </p:pic>
      <p:pic>
        <p:nvPicPr>
          <p:cNvPr id="10" name="Содержимое 9" descr="cat-skeleton-579841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492896"/>
            <a:ext cx="4041775" cy="285731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13936" y="3429000"/>
            <a:ext cx="3528392" cy="2448272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Опорную и защитную функции скелета обеспечивают: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564904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 скелета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260648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4149080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7544" y="754344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Наружный</a:t>
            </a:r>
          </a:p>
          <a:p>
            <a:pPr algn="ctr"/>
            <a:r>
              <a:rPr lang="ru-RU" dirty="0" smtClean="0"/>
              <a:t>_____________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7544" y="1663670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Внутренний</a:t>
            </a:r>
          </a:p>
          <a:p>
            <a:pPr algn="ctr"/>
            <a:r>
              <a:rPr lang="ru-RU" dirty="0" smtClean="0"/>
              <a:t>_____________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8224" y="1124744"/>
            <a:ext cx="2160240" cy="144016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16216" y="2708920"/>
            <a:ext cx="2160240" cy="115212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12160" y="5013176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12160" y="5517232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12160" y="6021288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7" name="Прямая со стрелкой 46"/>
          <p:cNvCxnSpPr>
            <a:stCxn id="4" idx="7"/>
          </p:cNvCxnSpPr>
          <p:nvPr/>
        </p:nvCxnSpPr>
        <p:spPr>
          <a:xfrm flipV="1">
            <a:off x="4025607" y="1340768"/>
            <a:ext cx="1986553" cy="24467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4" idx="1"/>
          </p:cNvCxnSpPr>
          <p:nvPr/>
        </p:nvCxnSpPr>
        <p:spPr>
          <a:xfrm flipH="1" flipV="1">
            <a:off x="653896" y="3284984"/>
            <a:ext cx="876761" cy="502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42328" y="4653136"/>
            <a:ext cx="14698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503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о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88640"/>
            <a:ext cx="4824536" cy="3328899"/>
          </a:xfrm>
        </p:spPr>
      </p:pic>
      <p:pic>
        <p:nvPicPr>
          <p:cNvPr id="5" name="Рисунок 4" descr="50363b68df4d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1" y="4005064"/>
            <a:ext cx="3131840" cy="2348880"/>
          </a:xfrm>
          <a:prstGeom prst="rect">
            <a:avLst/>
          </a:prstGeom>
        </p:spPr>
      </p:pic>
      <p:pic>
        <p:nvPicPr>
          <p:cNvPr id="7" name="Рисунок 6" descr="бел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933056"/>
            <a:ext cx="2448272" cy="2340088"/>
          </a:xfrm>
          <a:prstGeom prst="rect">
            <a:avLst/>
          </a:prstGeom>
        </p:spPr>
      </p:pic>
      <p:pic>
        <p:nvPicPr>
          <p:cNvPr id="9" name="Рисунок 8" descr="масло (жир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933056"/>
            <a:ext cx="3168352" cy="2370027"/>
          </a:xfrm>
          <a:prstGeom prst="rect">
            <a:avLst/>
          </a:prstGeom>
        </p:spPr>
      </p:pic>
      <p:pic>
        <p:nvPicPr>
          <p:cNvPr id="10" name="Рисунок 9" descr="сол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260648"/>
            <a:ext cx="3140576" cy="3248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13936" y="3429000"/>
            <a:ext cx="3528392" cy="2448272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Опорную и защитную функции скелета обеспечивают: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564904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 скелета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97547" y="260648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 костей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4149080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7544" y="754344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Наружный</a:t>
            </a:r>
          </a:p>
          <a:p>
            <a:pPr algn="ctr"/>
            <a:r>
              <a:rPr lang="ru-RU" dirty="0" smtClean="0"/>
              <a:t>_____________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7544" y="1663670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Внутренний</a:t>
            </a:r>
          </a:p>
          <a:p>
            <a:pPr algn="ctr"/>
            <a:r>
              <a:rPr lang="ru-RU" dirty="0" smtClean="0"/>
              <a:t>_____________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8224" y="1124744"/>
            <a:ext cx="2160240" cy="144016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Органические вещества</a:t>
            </a:r>
          </a:p>
          <a:p>
            <a:pPr algn="ctr"/>
            <a:r>
              <a:rPr lang="ru-RU" dirty="0" smtClean="0"/>
              <a:t>_____________________________________________</a:t>
            </a:r>
          </a:p>
          <a:p>
            <a:pPr algn="ctr"/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16216" y="2708920"/>
            <a:ext cx="2160240" cy="115212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Неорганические вещества</a:t>
            </a:r>
          </a:p>
          <a:p>
            <a:pPr algn="ctr"/>
            <a:r>
              <a:rPr lang="ru-RU" dirty="0" smtClean="0"/>
              <a:t>________________________________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12160" y="5013176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12160" y="5517232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12160" y="6021288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7" name="Прямая со стрелкой 46"/>
          <p:cNvCxnSpPr>
            <a:stCxn id="4" idx="7"/>
          </p:cNvCxnSpPr>
          <p:nvPr/>
        </p:nvCxnSpPr>
        <p:spPr>
          <a:xfrm flipV="1">
            <a:off x="4025607" y="1340768"/>
            <a:ext cx="1986553" cy="24467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4" idx="1"/>
          </p:cNvCxnSpPr>
          <p:nvPr/>
        </p:nvCxnSpPr>
        <p:spPr>
          <a:xfrm flipH="1" flipV="1">
            <a:off x="653896" y="3284984"/>
            <a:ext cx="876761" cy="502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42328" y="4653136"/>
            <a:ext cx="14698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3425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41744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+mn-lt"/>
              </a:rPr>
              <a:t>Скелет </a:t>
            </a:r>
            <a:endParaRPr lang="ru-RU" sz="96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Стр. 101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dirty="0" smtClean="0"/>
              <a:t>- внимательно прочитать</a:t>
            </a:r>
          </a:p>
          <a:p>
            <a:pPr>
              <a:buNone/>
            </a:pPr>
            <a:r>
              <a:rPr lang="ru-RU" sz="4800" dirty="0" smtClean="0"/>
              <a:t> - рассмотреть рисунки</a:t>
            </a:r>
          </a:p>
          <a:p>
            <a:pPr>
              <a:buNone/>
            </a:pPr>
            <a:r>
              <a:rPr lang="ru-RU" sz="4800" dirty="0" smtClean="0"/>
              <a:t> - выбрать информацию о типах соединения костей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уста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573016"/>
            <a:ext cx="3563888" cy="2786960"/>
          </a:xfrm>
        </p:spPr>
      </p:pic>
      <p:pic>
        <p:nvPicPr>
          <p:cNvPr id="5" name="Рисунок 4" descr="ш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68560" y="0"/>
            <a:ext cx="5899590" cy="3536032"/>
          </a:xfrm>
          <a:prstGeom prst="rect">
            <a:avLst/>
          </a:prstGeom>
        </p:spPr>
      </p:pic>
      <p:pic>
        <p:nvPicPr>
          <p:cNvPr id="6" name="Рисунок 5" descr="htmlconvd-n6a6MM_html_m6b0ad02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1124744"/>
            <a:ext cx="4416831" cy="4968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13936" y="3429000"/>
            <a:ext cx="3528392" cy="2448272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Опорную и защитную функции скелета обеспечивают: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564904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Тип скелета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260648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 костей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4149080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Соединение костей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7544" y="754344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Наружный</a:t>
            </a:r>
          </a:p>
          <a:p>
            <a:pPr algn="ctr"/>
            <a:r>
              <a:rPr lang="ru-RU" dirty="0" smtClean="0"/>
              <a:t>_____________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7544" y="1663670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Внутренний</a:t>
            </a:r>
          </a:p>
          <a:p>
            <a:pPr algn="ctr"/>
            <a:r>
              <a:rPr lang="ru-RU" dirty="0" smtClean="0"/>
              <a:t>_____________</a:t>
            </a:r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8224" y="1124744"/>
            <a:ext cx="2160240" cy="144016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Органические вещества</a:t>
            </a:r>
          </a:p>
          <a:p>
            <a:pPr algn="ctr"/>
            <a:r>
              <a:rPr lang="ru-RU" dirty="0" smtClean="0"/>
              <a:t>_____________________________________________</a:t>
            </a:r>
          </a:p>
          <a:p>
            <a:pPr algn="ctr"/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16216" y="2708920"/>
            <a:ext cx="2160240" cy="115212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Неорганические вещества</a:t>
            </a:r>
          </a:p>
          <a:p>
            <a:pPr algn="ctr"/>
            <a:r>
              <a:rPr lang="ru-RU" dirty="0" smtClean="0"/>
              <a:t>________________________________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12160" y="5013176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Подвижное (________)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12160" y="5517232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Полуподвижное</a:t>
            </a:r>
            <a:r>
              <a:rPr lang="ru-RU" dirty="0" smtClean="0"/>
              <a:t>(_____)</a:t>
            </a:r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12160" y="6021288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Неподвижное(_______)</a:t>
            </a:r>
            <a:endParaRPr lang="ru-RU" dirty="0"/>
          </a:p>
        </p:txBody>
      </p:sp>
      <p:cxnSp>
        <p:nvCxnSpPr>
          <p:cNvPr id="47" name="Прямая со стрелкой 46"/>
          <p:cNvCxnSpPr>
            <a:stCxn id="4" idx="7"/>
          </p:cNvCxnSpPr>
          <p:nvPr/>
        </p:nvCxnSpPr>
        <p:spPr>
          <a:xfrm flipV="1">
            <a:off x="4025607" y="1340768"/>
            <a:ext cx="1986553" cy="24467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4" idx="1"/>
          </p:cNvCxnSpPr>
          <p:nvPr/>
        </p:nvCxnSpPr>
        <p:spPr>
          <a:xfrm flipH="1" flipV="1">
            <a:off x="653896" y="3284984"/>
            <a:ext cx="876761" cy="502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42328" y="4653136"/>
            <a:ext cx="14698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458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+mn-lt"/>
              </a:rPr>
              <a:t>Планирование</a:t>
            </a:r>
            <a:endParaRPr lang="ru-RU" sz="6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Найти и проанализировать информацию о том, что обеспечивает опорную и защитную функции скелета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Создать схему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При помощи схемы ответить на вопрос: «Что обеспечивает опорную и защитную функции скелета</a:t>
            </a:r>
            <a:r>
              <a:rPr lang="en-US" sz="3600" dirty="0" smtClean="0"/>
              <a:t>?</a:t>
            </a:r>
            <a:r>
              <a:rPr lang="ru-RU" sz="3600" dirty="0" smtClean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40904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44850575"/>
              </p:ext>
            </p:extLst>
          </p:nvPr>
        </p:nvGraphicFramePr>
        <p:xfrm>
          <a:off x="539553" y="2237072"/>
          <a:ext cx="8208912" cy="3694929"/>
        </p:xfrm>
        <a:graphic>
          <a:graphicData uri="http://schemas.openxmlformats.org/drawingml/2006/table">
            <a:tbl>
              <a:tblPr firstRow="1" firstCol="1" bandRow="1"/>
              <a:tblGrid>
                <a:gridCol w="6336704"/>
                <a:gridCol w="1872208"/>
              </a:tblGrid>
              <a:tr h="6643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Критерий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01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Форма – схема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Заполнены все части схемы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Содержит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информацию, о том, чем обеспечиваются опорная и защитная функции скелета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Схема 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содержит примеры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157371"/>
            <a:ext cx="791684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Экспертная карта оценки проектного продукта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критерий отсутствует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критерий представлен полностью</a:t>
            </a:r>
            <a:endParaRPr kumimoji="0" lang="ru-RU" alt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550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+mn-lt"/>
              </a:rPr>
              <a:t>Цель</a:t>
            </a:r>
            <a:endParaRPr lang="ru-RU" sz="7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Узнать</a:t>
            </a:r>
            <a:r>
              <a:rPr lang="ru-RU" sz="5400" dirty="0" smtClean="0"/>
              <a:t>, что обеспечивает  опорную и защитную функции скелета животных </a:t>
            </a:r>
            <a:r>
              <a:rPr lang="ru-RU" sz="5400" dirty="0"/>
              <a:t> </a:t>
            </a:r>
            <a:r>
              <a:rPr lang="ru-RU" sz="5400" dirty="0" smtClean="0"/>
              <a:t>и представить информацию в виде схемы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79296" cy="597666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2900" b="1" dirty="0"/>
              <a:t>Выберите один правильный вариант ответа: </a:t>
            </a:r>
          </a:p>
          <a:p>
            <a:pPr marL="0" indent="0">
              <a:buNone/>
            </a:pPr>
            <a:endParaRPr lang="ru-RU" sz="2900" dirty="0"/>
          </a:p>
          <a:p>
            <a:r>
              <a:rPr lang="ru-RU" sz="2900" dirty="0"/>
              <a:t>1. Различают два основных типа скелета:</a:t>
            </a:r>
          </a:p>
          <a:p>
            <a:pPr marL="0" indent="0">
              <a:buNone/>
            </a:pPr>
            <a:r>
              <a:rPr lang="ru-RU" sz="2900" dirty="0"/>
              <a:t>1) наружный и внутренний</a:t>
            </a:r>
          </a:p>
          <a:p>
            <a:pPr marL="0" indent="0">
              <a:buNone/>
            </a:pPr>
            <a:r>
              <a:rPr lang="ru-RU" sz="2900" dirty="0"/>
              <a:t>2) </a:t>
            </a:r>
            <a:r>
              <a:rPr lang="ru-RU" sz="2900" dirty="0" smtClean="0"/>
              <a:t>большой </a:t>
            </a:r>
            <a:r>
              <a:rPr lang="ru-RU" sz="2900" dirty="0"/>
              <a:t>и малый </a:t>
            </a:r>
          </a:p>
          <a:p>
            <a:pPr marL="0" indent="0">
              <a:buNone/>
            </a:pPr>
            <a:r>
              <a:rPr lang="ru-RU" sz="2900" dirty="0"/>
              <a:t>3) </a:t>
            </a:r>
            <a:r>
              <a:rPr lang="ru-RU" sz="2900" dirty="0" smtClean="0"/>
              <a:t>прочный </a:t>
            </a:r>
            <a:r>
              <a:rPr lang="ru-RU" sz="2900" dirty="0"/>
              <a:t>и хрупкий</a:t>
            </a:r>
          </a:p>
          <a:p>
            <a:pPr marL="0" indent="0">
              <a:buNone/>
            </a:pPr>
            <a:r>
              <a:rPr lang="ru-RU" sz="2900" dirty="0"/>
              <a:t>4</a:t>
            </a:r>
            <a:r>
              <a:rPr lang="ru-RU" sz="2900"/>
              <a:t>) </a:t>
            </a:r>
            <a:r>
              <a:rPr lang="ru-RU" sz="2900" smtClean="0"/>
              <a:t>тяжелый </a:t>
            </a:r>
            <a:r>
              <a:rPr lang="ru-RU" sz="2900" dirty="0"/>
              <a:t>и легкий </a:t>
            </a:r>
          </a:p>
          <a:p>
            <a:endParaRPr lang="ru-RU" sz="2900" dirty="0"/>
          </a:p>
          <a:p>
            <a:r>
              <a:rPr lang="ru-RU" sz="2900" dirty="0"/>
              <a:t>2.  Внутренний скелет   </a:t>
            </a:r>
            <a:r>
              <a:rPr lang="ru-RU" sz="2900" b="1" dirty="0"/>
              <a:t>не имеет  </a:t>
            </a:r>
            <a:endParaRPr lang="ru-RU" sz="2900" dirty="0"/>
          </a:p>
          <a:p>
            <a:pPr marL="0" indent="0">
              <a:buNone/>
            </a:pPr>
            <a:r>
              <a:rPr lang="ru-RU" sz="2900" dirty="0"/>
              <a:t>1) Ящерица</a:t>
            </a:r>
          </a:p>
          <a:p>
            <a:pPr marL="0" indent="0">
              <a:buNone/>
            </a:pPr>
            <a:r>
              <a:rPr lang="ru-RU" sz="2900" dirty="0"/>
              <a:t>2) Лягушка </a:t>
            </a:r>
          </a:p>
          <a:p>
            <a:pPr marL="0" indent="0">
              <a:buNone/>
            </a:pPr>
            <a:r>
              <a:rPr lang="ru-RU" sz="2900" dirty="0"/>
              <a:t>3) Бабочка </a:t>
            </a:r>
          </a:p>
          <a:p>
            <a:pPr marL="0" indent="0">
              <a:buNone/>
            </a:pPr>
            <a:r>
              <a:rPr lang="ru-RU" sz="2900" dirty="0"/>
              <a:t>4) Кошка </a:t>
            </a:r>
          </a:p>
          <a:p>
            <a:endParaRPr lang="ru-RU" sz="2900" dirty="0"/>
          </a:p>
          <a:p>
            <a:r>
              <a:rPr lang="ru-RU" sz="2900" dirty="0"/>
              <a:t>3. Череп обеспечивает</a:t>
            </a:r>
          </a:p>
          <a:p>
            <a:pPr marL="0" indent="0">
              <a:buNone/>
            </a:pPr>
            <a:r>
              <a:rPr lang="ru-RU" sz="2900" dirty="0"/>
              <a:t>1) защитную функцию</a:t>
            </a:r>
          </a:p>
          <a:p>
            <a:pPr marL="0" indent="0">
              <a:buNone/>
            </a:pPr>
            <a:r>
              <a:rPr lang="ru-RU" sz="2900" dirty="0"/>
              <a:t>2) двигательную функцию</a:t>
            </a:r>
          </a:p>
          <a:p>
            <a:pPr marL="0" indent="0">
              <a:buNone/>
            </a:pPr>
            <a:r>
              <a:rPr lang="ru-RU" sz="2900" dirty="0"/>
              <a:t>3) транспортную функцию</a:t>
            </a:r>
          </a:p>
          <a:p>
            <a:pPr marL="0" indent="0">
              <a:buNone/>
            </a:pPr>
            <a:r>
              <a:rPr lang="ru-RU" sz="2900" dirty="0"/>
              <a:t>4) информационную функцию</a:t>
            </a:r>
          </a:p>
          <a:p>
            <a:endParaRPr lang="ru-RU" sz="2900" dirty="0"/>
          </a:p>
          <a:p>
            <a:pPr marL="0" indent="0">
              <a:buNone/>
            </a:pPr>
            <a:r>
              <a:rPr lang="ru-RU" sz="2900" b="1" dirty="0"/>
              <a:t>Вставьте пропущенные слова: </a:t>
            </a:r>
          </a:p>
          <a:p>
            <a:r>
              <a:rPr lang="ru-RU" sz="2900" dirty="0"/>
              <a:t>4. Сустав является__________  соединением костей</a:t>
            </a:r>
          </a:p>
          <a:p>
            <a:r>
              <a:rPr lang="ru-RU" sz="2900" dirty="0"/>
              <a:t>5</a:t>
            </a:r>
            <a:r>
              <a:rPr lang="ru-RU" sz="2900" dirty="0" smtClean="0"/>
              <a:t>. Позвоночник _____________________спинной мозг от повреждений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033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6000">
                <a:latin typeface="+mn-lt"/>
              </a:rPr>
              <a:t>Домашнее задание</a:t>
            </a:r>
            <a:endParaRPr lang="ru-RU" sz="600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  <a:defRPr/>
            </a:pPr>
            <a:endParaRPr lang="ru-RU" sz="6000"/>
          </a:p>
          <a:p>
            <a:pPr algn="ctr">
              <a:buNone/>
              <a:defRPr/>
            </a:pPr>
            <a:r>
              <a:rPr lang="ru-RU" sz="6000"/>
              <a:t>с. 97 – 102</a:t>
            </a:r>
            <a:r>
              <a:rPr lang="en-US" altLang="ru-RU" sz="6000"/>
              <a:t>(</a:t>
            </a:r>
            <a:r>
              <a:rPr lang="ru-RU" altLang="en-US" sz="6000"/>
              <a:t>читать</a:t>
            </a:r>
            <a:r>
              <a:rPr lang="en-US" altLang="ru-RU" sz="6000"/>
              <a:t>,</a:t>
            </a:r>
            <a:r>
              <a:rPr lang="ru-RU" altLang="en-US" sz="6000"/>
              <a:t> пересказывать</a:t>
            </a:r>
            <a:r>
              <a:rPr lang="en-US" altLang="ru-RU" sz="6000"/>
              <a:t>,</a:t>
            </a:r>
            <a:r>
              <a:rPr lang="ru-RU" altLang="en-US" sz="6000"/>
              <a:t> отвечать на вопросы </a:t>
            </a:r>
            <a:r>
              <a:rPr lang="en-US" altLang="ru-RU" sz="6000"/>
              <a:t>(</a:t>
            </a:r>
            <a:r>
              <a:rPr lang="ru-RU" altLang="en-US" sz="6000"/>
              <a:t>устно</a:t>
            </a:r>
            <a:r>
              <a:rPr lang="en-US" altLang="ru-RU" sz="6000"/>
              <a:t>)</a:t>
            </a:r>
            <a:endParaRPr lang="ru-RU" sz="6000"/>
          </a:p>
          <a:p>
            <a:pPr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ункции скелет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196752"/>
            <a:ext cx="4800534" cy="3600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Функции скелета:</a:t>
            </a:r>
            <a:endParaRPr lang="ru-RU" sz="60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о</a:t>
            </a:r>
            <a:r>
              <a:rPr lang="ru-RU" sz="4400" dirty="0" smtClean="0"/>
              <a:t>пора </a:t>
            </a:r>
          </a:p>
          <a:p>
            <a:pPr algn="ctr"/>
            <a:r>
              <a:rPr lang="ru-RU" sz="4400" dirty="0"/>
              <a:t>з</a:t>
            </a:r>
            <a:r>
              <a:rPr lang="ru-RU" sz="4400" dirty="0" smtClean="0"/>
              <a:t>ащита</a:t>
            </a:r>
          </a:p>
          <a:p>
            <a:pPr algn="ctr">
              <a:buNone/>
            </a:pPr>
            <a:endParaRPr lang="ru-RU" sz="4400" dirty="0"/>
          </a:p>
        </p:txBody>
      </p:sp>
      <p:pic>
        <p:nvPicPr>
          <p:cNvPr id="5" name="Рисунок 4" descr="132834__0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929198"/>
            <a:ext cx="5364088" cy="2156363"/>
          </a:xfrm>
          <a:prstGeom prst="rect">
            <a:avLst/>
          </a:prstGeom>
        </p:spPr>
      </p:pic>
      <p:pic>
        <p:nvPicPr>
          <p:cNvPr id="6" name="Рисунок 5" descr="post-687031-13563827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4581128"/>
            <a:ext cx="3439441" cy="2088232"/>
          </a:xfrm>
          <a:prstGeom prst="rect">
            <a:avLst/>
          </a:prstGeom>
        </p:spPr>
      </p:pic>
      <p:pic>
        <p:nvPicPr>
          <p:cNvPr id="7" name="Рисунок 6" descr="frog_skeleton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57241" y="1916832"/>
            <a:ext cx="3386759" cy="265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271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+mn-lt"/>
              </a:rPr>
              <a:t>Проблема</a:t>
            </a:r>
            <a:endParaRPr lang="ru-RU" sz="6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______________,</a:t>
            </a:r>
          </a:p>
          <a:p>
            <a:pPr algn="ctr">
              <a:buNone/>
            </a:pPr>
            <a:r>
              <a:rPr lang="ru-RU" sz="4800" dirty="0"/>
              <a:t>ч</a:t>
            </a:r>
            <a:r>
              <a:rPr lang="ru-RU" sz="4800" dirty="0" smtClean="0"/>
              <a:t>то обеспечивает</a:t>
            </a:r>
          </a:p>
          <a:p>
            <a:pPr algn="ctr">
              <a:buNone/>
            </a:pPr>
            <a:r>
              <a:rPr lang="ru-RU" sz="4800" u="sng" dirty="0" smtClean="0">
                <a:solidFill>
                  <a:srgbClr val="FF0000"/>
                </a:solidFill>
              </a:rPr>
              <a:t>__________</a:t>
            </a:r>
            <a:r>
              <a:rPr lang="ru-RU" sz="4800" dirty="0" smtClean="0"/>
              <a:t>и </a:t>
            </a:r>
            <a:r>
              <a:rPr lang="ru-RU" sz="4800" u="sng" dirty="0" smtClean="0">
                <a:solidFill>
                  <a:srgbClr val="FF0000"/>
                </a:solidFill>
              </a:rPr>
              <a:t>__________</a:t>
            </a:r>
          </a:p>
          <a:p>
            <a:pPr algn="ctr">
              <a:buNone/>
            </a:pPr>
            <a:r>
              <a:rPr lang="ru-RU" sz="4800" dirty="0"/>
              <a:t>ф</a:t>
            </a:r>
            <a:r>
              <a:rPr lang="ru-RU" sz="4800" dirty="0" smtClean="0"/>
              <a:t>ункции_________________</a:t>
            </a:r>
            <a:endParaRPr lang="ru-RU" sz="48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+mn-lt"/>
              </a:rPr>
              <a:t>Проблема</a:t>
            </a:r>
            <a:endParaRPr lang="ru-RU" sz="6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u="sng" dirty="0" smtClean="0">
                <a:solidFill>
                  <a:srgbClr val="FF0000"/>
                </a:solidFill>
              </a:rPr>
              <a:t>Не знаем</a:t>
            </a:r>
            <a:r>
              <a:rPr lang="ru-RU" sz="4800" u="sng" dirty="0" smtClean="0"/>
              <a:t>,</a:t>
            </a: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что обеспечивает </a:t>
            </a:r>
          </a:p>
          <a:p>
            <a:pPr algn="ctr">
              <a:buNone/>
            </a:pPr>
            <a:r>
              <a:rPr lang="ru-RU" sz="4800" u="sng" dirty="0" smtClean="0">
                <a:solidFill>
                  <a:srgbClr val="FF0000"/>
                </a:solidFill>
              </a:rPr>
              <a:t>опорную</a:t>
            </a:r>
            <a:r>
              <a:rPr lang="ru-RU" sz="4800" dirty="0" smtClean="0"/>
              <a:t> и </a:t>
            </a:r>
            <a:r>
              <a:rPr lang="ru-RU" sz="4800" u="sng" dirty="0" smtClean="0">
                <a:solidFill>
                  <a:srgbClr val="FF0000"/>
                </a:solidFill>
              </a:rPr>
              <a:t>защитную </a:t>
            </a:r>
            <a:r>
              <a:rPr lang="ru-RU" sz="4800" dirty="0" smtClean="0"/>
              <a:t>функции </a:t>
            </a:r>
            <a:r>
              <a:rPr lang="ru-RU" sz="4800" u="sng" dirty="0" smtClean="0">
                <a:solidFill>
                  <a:srgbClr val="FF0000"/>
                </a:solidFill>
              </a:rPr>
              <a:t>скелета животных</a:t>
            </a:r>
            <a:endParaRPr lang="ru-RU" sz="48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135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+mn-lt"/>
              </a:rPr>
              <a:t>Цель</a:t>
            </a:r>
            <a:endParaRPr lang="ru-RU" sz="7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400" dirty="0" smtClean="0"/>
              <a:t>__________, что обеспечивает </a:t>
            </a:r>
          </a:p>
          <a:p>
            <a:pPr algn="ctr">
              <a:buNone/>
            </a:pPr>
            <a:r>
              <a:rPr lang="ru-RU" sz="5400" dirty="0" smtClean="0"/>
              <a:t>____________и ___________</a:t>
            </a:r>
          </a:p>
          <a:p>
            <a:pPr algn="ctr">
              <a:buNone/>
            </a:pPr>
            <a:r>
              <a:rPr lang="ru-RU" sz="5400" dirty="0" smtClean="0"/>
              <a:t>функции скелета животных</a:t>
            </a:r>
            <a:endParaRPr lang="ru-RU" sz="5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25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+mn-lt"/>
              </a:rPr>
              <a:t>Цель</a:t>
            </a:r>
            <a:endParaRPr lang="ru-RU" sz="7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Узнать</a:t>
            </a:r>
            <a:r>
              <a:rPr lang="ru-RU" sz="5400" dirty="0" smtClean="0"/>
              <a:t>, что обеспечивает опорную и защитную функции скелета животных</a:t>
            </a:r>
            <a:endParaRPr lang="ru-RU" sz="5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58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13936" y="3429000"/>
            <a:ext cx="3528392" cy="2448272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Опорную и защитную функции скелета обеспечивают: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564904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260648"/>
            <a:ext cx="259228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4149080"/>
            <a:ext cx="266429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67544" y="754344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7544" y="1663670"/>
            <a:ext cx="1800200" cy="72008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8224" y="1124744"/>
            <a:ext cx="2160240" cy="144016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516216" y="2708920"/>
            <a:ext cx="2160240" cy="115212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012160" y="5013176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012160" y="5517232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012160" y="6021288"/>
            <a:ext cx="2664296" cy="36004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7" name="Прямая со стрелкой 46"/>
          <p:cNvCxnSpPr>
            <a:stCxn id="4" idx="7"/>
          </p:cNvCxnSpPr>
          <p:nvPr/>
        </p:nvCxnSpPr>
        <p:spPr>
          <a:xfrm flipV="1">
            <a:off x="4025607" y="1340768"/>
            <a:ext cx="1986553" cy="24467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4" idx="1"/>
          </p:cNvCxnSpPr>
          <p:nvPr/>
        </p:nvCxnSpPr>
        <p:spPr>
          <a:xfrm flipH="1" flipV="1">
            <a:off x="653896" y="3284984"/>
            <a:ext cx="876761" cy="502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42328" y="4653136"/>
            <a:ext cx="14698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MS PGothic"/>
        <a:font script="Hang" typeface="HY중고딕"/>
        <a:font script="Hans" typeface="隶书"/>
        <a:font script="Hant" typeface="Microsoft JhengHei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SimSun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 rotWithShape="1"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400</ep:Words>
  <ep:PresentationFormat>Экран (4:3)</ep:PresentationFormat>
  <ep:Paragraphs>109</ep:Paragraphs>
  <ep:Slides>27</ep:Slides>
  <ep:Notes>0</ep:Notes>
  <ep:TotalTime>0</ep:TotalTime>
  <ep:HiddenSlides>0</ep:HiddenSlides>
  <ep:MMClips>1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27</vt:i4>
      </vt:variant>
    </vt:vector>
  </ep:HeadingPairs>
  <ep:TitlesOfParts>
    <vt:vector size="28" baseType="lpstr">
      <vt:lpstr>Поток</vt:lpstr>
      <vt:lpstr>Слайд 1</vt:lpstr>
      <vt:lpstr>Скелет</vt:lpstr>
      <vt:lpstr>Слайд 3</vt:lpstr>
      <vt:lpstr>Функции скелета:</vt:lpstr>
      <vt:lpstr>Проблема</vt:lpstr>
      <vt:lpstr>Проблема</vt:lpstr>
      <vt:lpstr>Цель</vt:lpstr>
      <vt:lpstr>Цель</vt:lpstr>
      <vt:lpstr>Слайд 9</vt:lpstr>
      <vt:lpstr>Цель</vt:lpstr>
      <vt:lpstr>Цель</vt:lpstr>
      <vt:lpstr>Слайд 12</vt:lpstr>
      <vt:lpstr>Слайд 13</vt:lpstr>
      <vt:lpstr>Планирование</vt:lpstr>
      <vt:lpstr>Планирование</vt:lpstr>
      <vt:lpstr>Скелет</vt:lpstr>
      <vt:lpstr>Слайд 17</vt:lpstr>
      <vt:lpstr>Слайд 18</vt:lpstr>
      <vt:lpstr>Слайд 19</vt:lpstr>
      <vt:lpstr>Стр. 101</vt:lpstr>
      <vt:lpstr>Слайд 21</vt:lpstr>
      <vt:lpstr>Слайд 22</vt:lpstr>
      <vt:lpstr>Планирование</vt:lpstr>
      <vt:lpstr>Слайд 24</vt:lpstr>
      <vt:lpstr>Цель</vt:lpstr>
      <vt:lpstr>Слайд 26</vt:lpstr>
      <vt:lpstr>Домашнее задание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2015-12-11T07:25:40.000</dcterms:created>
  <dc:creator>1</dc:creator>
  <cp:lastModifiedBy>leha_</cp:lastModifiedBy>
  <dcterms:modified xsi:type="dcterms:W3CDTF">2018-10-14T18:49:57.596</dcterms:modified>
  <cp:revision>139</cp:revision>
  <dc:title>Слайд 1</dc:title>
  <cp:version>0906.0100.01</cp:version>
</cp:coreProperties>
</file>