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4" r:id="rId4"/>
    <p:sldId id="280" r:id="rId5"/>
    <p:sldId id="285" r:id="rId6"/>
    <p:sldId id="282" r:id="rId7"/>
    <p:sldId id="283" r:id="rId8"/>
    <p:sldId id="286" r:id="rId9"/>
    <p:sldId id="287" r:id="rId10"/>
    <p:sldId id="288" r:id="rId11"/>
    <p:sldId id="289" r:id="rId12"/>
    <p:sldId id="290" r:id="rId13"/>
    <p:sldId id="291" r:id="rId14"/>
    <p:sldId id="295" r:id="rId15"/>
    <p:sldId id="279" r:id="rId16"/>
    <p:sldId id="294" r:id="rId17"/>
    <p:sldId id="293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2"/>
    <p:penClr>
      <a:srgbClr val="FF0000"/>
    </p:penClr>
  </p:showPr>
  <p:clrMru>
    <a:srgbClr val="35759D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5596" autoAdjust="0"/>
  </p:normalViewPr>
  <p:slideViewPr>
    <p:cSldViewPr>
      <p:cViewPr>
        <p:scale>
          <a:sx n="100" d="100"/>
          <a:sy n="100" d="100"/>
        </p:scale>
        <p:origin x="-618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587049-47B8-41DC-AE2F-6FCE42B4F7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A21BE0-0F91-49C5-A928-190451A1ACB7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10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11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12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13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14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467D8-483E-4895-B1FE-F9A592A11ACA}" type="slidenum">
              <a:rPr lang="en-US"/>
              <a:pPr/>
              <a:t>15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467D8-483E-4895-B1FE-F9A592A11ACA}" type="slidenum">
              <a:rPr lang="en-US"/>
              <a:pPr/>
              <a:t>16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467D8-483E-4895-B1FE-F9A592A11ACA}" type="slidenum">
              <a:rPr lang="en-US"/>
              <a:pPr/>
              <a:t>17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2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3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5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7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8E7F0A-C179-4891-ACEE-3E06126C2453}" type="slidenum">
              <a:rPr lang="en-US"/>
              <a:pPr/>
              <a:t>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724400"/>
            <a:ext cx="7772400" cy="7048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685800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1752600"/>
            <a:ext cx="182880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1752600"/>
            <a:ext cx="53340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752600"/>
            <a:ext cx="7315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2514600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s02.infourok.ru/uploads/ex/02a9/00076930-ef604ec8/1/img2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780928"/>
            <a:ext cx="6552728" cy="2304256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НЕДОСТАТКИ ПРОИЗНОШЕНИЯ ШИПЯЩИХ ЗВУКОВ И ПРИЁМЫ ИХ ПОСТАНОВКИ</a:t>
            </a:r>
            <a:r>
              <a:rPr lang="ru-RU" sz="40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</a:t>
            </a:r>
            <a:endParaRPr 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5445224"/>
            <a:ext cx="6912768" cy="1080120"/>
          </a:xfrm>
        </p:spPr>
        <p:txBody>
          <a:bodyPr/>
          <a:lstStyle/>
          <a:p>
            <a:pPr algn="ctr">
              <a:lnSpc>
                <a:spcPts val="2400"/>
              </a:lnSpc>
            </a:pPr>
            <a:r>
              <a:rPr lang="ru-RU" dirty="0" smtClean="0"/>
              <a:t>Подготовила учитель-логопед МБДОУ</a:t>
            </a:r>
          </a:p>
          <a:p>
            <a:pPr algn="ctr">
              <a:lnSpc>
                <a:spcPts val="2400"/>
              </a:lnSpc>
            </a:pP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ru-RU" dirty="0" smtClean="0"/>
              <a:t>/с «Звездочка» г.Зернограда Реутина И.Н.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124744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 от опорных звуков</a:t>
            </a:r>
            <a:endParaRPr lang="ru-RU" sz="36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76872"/>
            <a:ext cx="8424936" cy="4320480"/>
          </a:xfrm>
        </p:spPr>
        <p:txBody>
          <a:bodyPr/>
          <a:lstStyle/>
          <a:p>
            <a:pPr lvl="0">
              <a:lnSpc>
                <a:spcPct val="150000"/>
              </a:lnSpc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1.Постановка звука Ш от звука Т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Ребенку предлагают открыть рот и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медленном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темпе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несколько раз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придыханием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произнести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звук [Т] , ударяя кончиком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языка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бугорочки за верхними зубами.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Затем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постепенно удлиняя выдыхаемую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струю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уже не ударять в бугорочки, а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поднимать к ним кончик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языка.</a:t>
            </a:r>
          </a:p>
          <a:p>
            <a:pPr lvl="0">
              <a:buNone/>
            </a:pPr>
            <a:r>
              <a:rPr lang="ru-RU" sz="2400" b="1" dirty="0" smtClean="0"/>
              <a:t>	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92696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 от опорных звуков</a:t>
            </a:r>
            <a:endParaRPr lang="ru-RU" sz="36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832"/>
            <a:ext cx="8964488" cy="4320480"/>
          </a:xfrm>
        </p:spPr>
        <p:txBody>
          <a:bodyPr/>
          <a:lstStyle/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 </a:t>
            </a:r>
            <a:r>
              <a:rPr lang="ru-RU" sz="2800" b="1" dirty="0" smtClean="0"/>
              <a:t>2.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Постановка звука Ш от звука С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Ребенку предлагают улыбнуться, длительно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произносить звук [С]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это время вести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язычком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передним зубам, переходя с нижних на верхние и следя за тем, чтобы звучание не изменялось.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тянуть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звук [С] на верхних зубах и «ползти» кончиком языка к альвеолам, как бы «нащупывая дорогу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».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Губы постоянно должны находиться в улыбке,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были видны верхние и нижние резцы. </a:t>
            </a:r>
            <a:endParaRPr lang="ru-RU" sz="24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b="1" dirty="0"/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время длительного произнесения звука [Ш]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логопед нажимает пальцами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уголки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рта ребенка,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слегка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выдвигая его губы вперед.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980728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 от опорных звуков</a:t>
            </a:r>
            <a:endParaRPr lang="ru-RU" sz="36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2276872"/>
            <a:ext cx="8640960" cy="4320480"/>
          </a:xfrm>
        </p:spPr>
        <p:txBody>
          <a:bodyPr/>
          <a:lstStyle/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 </a:t>
            </a:r>
            <a:r>
              <a:rPr lang="ru-RU" sz="2800" b="1" dirty="0" smtClean="0"/>
              <a:t>3.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Постановка звука Ш от звука Р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Ребенку предлагают произнести звук [Р] сначала громко, затем шепотом, а потом совсем тихо, чтобы язычок перестал вибрировать. При этом слышится звук [Ш]. </a:t>
            </a:r>
          </a:p>
          <a:p>
            <a:pPr>
              <a:buNone/>
            </a:pPr>
            <a:r>
              <a:rPr lang="ru-RU" sz="2400" b="1" dirty="0"/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Логопед обращает внимание ребенка на получившийся звук и сообщает ему, что так шипит змея.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980728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 </a:t>
            </a:r>
            <a:b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с механической помощью</a:t>
            </a:r>
            <a:endParaRPr lang="ru-RU" sz="36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6872"/>
            <a:ext cx="8064896" cy="4320480"/>
          </a:xfrm>
        </p:spPr>
        <p:txBody>
          <a:bodyPr/>
          <a:lstStyle/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lang="ru-R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Ребенку предлагают длительно произнести звук [С] при верхнем положении языка. Во время такого произношения логопед вводит в рот ребенка шпатель и, надавливая им на кончик языка, медленно продвигает язык вглубь до тех пор, пока не послышится четкий звук [Ш].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268760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Ж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ru-RU" sz="3600" b="1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564904"/>
            <a:ext cx="8064896" cy="3888432"/>
          </a:xfrm>
        </p:spPr>
        <p:txBody>
          <a:bodyPr/>
          <a:lstStyle/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lang="ru-R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altLang="ko-KR" sz="2400" b="1" dirty="0" smtClean="0">
                <a:ea typeface="굴림" charset="-127"/>
              </a:rPr>
              <a:t> Звук </a:t>
            </a:r>
            <a:r>
              <a:rPr lang="ru-RU" sz="2400" b="1" dirty="0" smtClean="0"/>
              <a:t>[Ж]</a:t>
            </a:r>
            <a:r>
              <a:rPr lang="ru-RU" altLang="ko-KR" sz="2400" b="1" dirty="0" smtClean="0">
                <a:ea typeface="굴림" charset="-127"/>
              </a:rPr>
              <a:t> </a:t>
            </a:r>
            <a:r>
              <a:rPr lang="ru-RU" altLang="ko-KR" sz="2400" b="1" dirty="0" smtClean="0">
                <a:ea typeface="굴림" charset="-127"/>
              </a:rPr>
              <a:t>ставится от звука </a:t>
            </a:r>
            <a:r>
              <a:rPr lang="ru-RU" sz="2400" b="1" dirty="0" smtClean="0"/>
              <a:t>[З]</a:t>
            </a:r>
            <a:r>
              <a:rPr lang="ru-RU" altLang="ko-KR" sz="2400" b="1" dirty="0" smtClean="0">
                <a:ea typeface="굴림" charset="-127"/>
              </a:rPr>
              <a:t> </a:t>
            </a:r>
            <a:r>
              <a:rPr lang="ru-RU" altLang="ko-KR" sz="2400" b="1" dirty="0" smtClean="0">
                <a:ea typeface="굴림" charset="-127"/>
              </a:rPr>
              <a:t>с включением голоса. Используется тактильный контроль, держа руку на горлышке, и слуховой контроль, закрывая ладошками уши и сравнивая звучание </a:t>
            </a:r>
            <a:r>
              <a:rPr lang="ru-RU" sz="2400" b="1" dirty="0" smtClean="0"/>
              <a:t>[Ш]</a:t>
            </a:r>
            <a:r>
              <a:rPr lang="ru-RU" altLang="ko-KR" sz="2400" b="1" dirty="0" smtClean="0">
                <a:ea typeface="굴림" charset="-127"/>
              </a:rPr>
              <a:t> </a:t>
            </a:r>
            <a:r>
              <a:rPr lang="ru-RU" altLang="ko-KR" sz="2400" b="1" dirty="0" smtClean="0">
                <a:ea typeface="굴림" charset="-127"/>
              </a:rPr>
              <a:t>и </a:t>
            </a:r>
            <a:r>
              <a:rPr lang="ru-RU" sz="2400" b="1" dirty="0" smtClean="0"/>
              <a:t>[Ж]</a:t>
            </a:r>
            <a:r>
              <a:rPr lang="ru-RU" altLang="ko-KR" sz="2400" b="1" dirty="0" smtClean="0">
                <a:ea typeface="굴림" charset="-127"/>
              </a:rPr>
              <a:t> </a:t>
            </a:r>
            <a:r>
              <a:rPr lang="ru-RU" altLang="ko-KR" sz="2400" b="1" dirty="0" smtClean="0">
                <a:ea typeface="굴림" charset="-127"/>
              </a:rPr>
              <a:t>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188640"/>
            <a:ext cx="6934200" cy="71596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Способы постановки звука </a:t>
            </a:r>
            <a:r>
              <a:rPr lang="ru-RU" sz="3600" b="1" dirty="0" smtClean="0">
                <a:solidFill>
                  <a:srgbClr val="7030A0"/>
                </a:solidFill>
              </a:rPr>
              <a:t>Ч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1680" y="980728"/>
            <a:ext cx="7452320" cy="576064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800" b="1" dirty="0" smtClean="0"/>
              <a:t>1. Постановка звука Ч от звука ТЬ. 			</a:t>
            </a:r>
            <a:r>
              <a:rPr lang="ru-RU" sz="2400" b="1" dirty="0" smtClean="0"/>
              <a:t>Ребенку предлагают округлить 			губы, быстро произносить слоги 		ТИ-ТИ-ТИ, кончик языка при этом 		должен касаться середины нёба. 		Логопед пальцами нажимает на 		щеки ребенка, выдвигая </a:t>
            </a:r>
            <a:r>
              <a:rPr lang="ru-RU" sz="2400" b="1" dirty="0" smtClean="0"/>
              <a:t>вперед 		его губы. </a:t>
            </a:r>
            <a:r>
              <a:rPr lang="ru-RU" sz="2400" b="1" dirty="0" smtClean="0"/>
              <a:t>В этом положении будет 		слышаться ЧИ-ЧИ-ЧИ.</a:t>
            </a:r>
          </a:p>
          <a:p>
            <a:pPr>
              <a:buNone/>
            </a:pPr>
            <a:r>
              <a:rPr lang="ru-RU" sz="2400" b="1" dirty="0" smtClean="0"/>
              <a:t>	</a:t>
            </a:r>
            <a:r>
              <a:rPr lang="ru-RU" sz="2800" b="1" dirty="0" smtClean="0"/>
              <a:t>2. </a:t>
            </a:r>
            <a:r>
              <a:rPr lang="ru-RU" sz="2800" b="1" dirty="0" smtClean="0"/>
              <a:t>Постановка звука Ч от </a:t>
            </a:r>
            <a:r>
              <a:rPr lang="ru-RU" sz="2800" b="1" dirty="0" smtClean="0"/>
              <a:t>звуков ТЬ и Щ.                     	</a:t>
            </a:r>
            <a:r>
              <a:rPr lang="ru-RU" sz="2400" b="1" dirty="0" smtClean="0"/>
              <a:t>Ребенок округляет губы и произносит 	последовательно ТЬ-Щ, ТЬ-Щ, ТЬ-Щ с 	ускорением. В результате будет слышаться  	звук [Ч].</a:t>
            </a:r>
          </a:p>
          <a:p>
            <a:pPr>
              <a:buNone/>
            </a:pPr>
            <a:r>
              <a:rPr lang="ru-RU" sz="2400" b="1" dirty="0" smtClean="0"/>
              <a:t>	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79712" y="1628800"/>
            <a:ext cx="1440160" cy="17461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260648"/>
            <a:ext cx="6934200" cy="71596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Способы постановки звука Щ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196752"/>
            <a:ext cx="6934200" cy="5184576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		</a:t>
            </a:r>
            <a:r>
              <a:rPr lang="ru-RU" sz="2800" b="1" dirty="0" smtClean="0"/>
              <a:t>1. Постановка звука Щ от звука Ш      </a:t>
            </a:r>
          </a:p>
          <a:p>
            <a:pPr>
              <a:buNone/>
            </a:pPr>
            <a:r>
              <a:rPr lang="ru-RU" sz="2800" b="1" dirty="0" smtClean="0"/>
              <a:t>		      </a:t>
            </a:r>
            <a:r>
              <a:rPr lang="ru-RU" sz="2400" b="1" dirty="0" smtClean="0"/>
              <a:t>Ребенку предлагается смягченно 		       произнести звука [Ш] по аналогии   	       с парами звуков Т - ТЬ, С - СЬ.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2800" b="1" dirty="0" smtClean="0"/>
              <a:t>	2</a:t>
            </a:r>
            <a:r>
              <a:rPr lang="ru-RU" sz="2800" b="1" dirty="0" smtClean="0"/>
              <a:t>. Постановка звука Щ от звука </a:t>
            </a:r>
            <a:r>
              <a:rPr lang="ru-RU" sz="2800" b="1" dirty="0" smtClean="0"/>
              <a:t>СЬ</a:t>
            </a:r>
          </a:p>
          <a:p>
            <a:pPr>
              <a:buNone/>
            </a:pPr>
            <a:r>
              <a:rPr lang="ru-RU" sz="2800" b="1" dirty="0" smtClean="0"/>
              <a:t>	 </a:t>
            </a:r>
            <a:r>
              <a:rPr lang="ru-RU" sz="2400" b="1" dirty="0" smtClean="0"/>
              <a:t>Проводится аналогично с постановкой  звука [Ш] от [С].</a:t>
            </a:r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2800" b="1" dirty="0" smtClean="0"/>
              <a:t>	3.Постановка </a:t>
            </a:r>
            <a:r>
              <a:rPr lang="ru-RU" sz="2800" b="1" dirty="0" smtClean="0"/>
              <a:t>звука Щ от звука </a:t>
            </a:r>
            <a:r>
              <a:rPr lang="ru-RU" sz="2800" b="1" dirty="0" smtClean="0"/>
              <a:t>Ч</a:t>
            </a:r>
          </a:p>
          <a:p>
            <a:pPr>
              <a:buNone/>
            </a:pPr>
            <a:r>
              <a:rPr lang="ru-RU" sz="2400" b="1" dirty="0" smtClean="0"/>
              <a:t>	Длительное произнесение </a:t>
            </a:r>
            <a:r>
              <a:rPr lang="ru-RU" sz="2400" b="1" dirty="0" smtClean="0"/>
              <a:t>звука [</a:t>
            </a:r>
            <a:r>
              <a:rPr lang="ru-RU" sz="2400" b="1" dirty="0" smtClean="0"/>
              <a:t>Ч] с последующим отделением второго звука.</a:t>
            </a:r>
            <a:endParaRPr lang="en-US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51720" y="1700808"/>
            <a:ext cx="126185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131840" y="1916832"/>
            <a:ext cx="4248472" cy="7159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СПАСИБО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ЗА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7864" y="3356992"/>
            <a:ext cx="5530552" cy="4267200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ВНИМАНИЕ!!!</a:t>
            </a:r>
            <a:endParaRPr lang="en-US" sz="4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052736"/>
            <a:ext cx="8280920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</a:rPr>
              <a:t>При устранении причин нарушений </a:t>
            </a: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r>
              <a:rPr lang="ru-RU" sz="3600" b="1" dirty="0">
                <a:solidFill>
                  <a:srgbClr val="7030A0"/>
                </a:solidFill>
              </a:rPr>
              <a:t>произношения необходимо: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662064"/>
            <a:ext cx="6840760" cy="4195936"/>
          </a:xfrm>
        </p:spPr>
        <p:txBody>
          <a:bodyPr/>
          <a:lstStyle/>
          <a:p>
            <a:pPr lvl="0">
              <a:lnSpc>
                <a:spcPts val="100"/>
              </a:lnSpc>
            </a:pP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Выявить и по возможности устранить аномалии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строения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речевого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аппарата</a:t>
            </a:r>
            <a:endParaRPr lang="ru-RU"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Знать правильную артикуляцию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звука</a:t>
            </a:r>
            <a:endParaRPr lang="ru-RU"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Соблюдать все этапы постановки звука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Применять подходящий способ постановки звука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с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учетом дефекта артикуляции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Опираться на различные сохранные анализаторы - слуховой, зрительный, тактильный, двигательный</a:t>
            </a:r>
          </a:p>
          <a:p>
            <a:pPr lvl="0"/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Проводить занятия на положительном эмоциональном фоне - создавать ситуации успеха, использовать похвалу, поощрение</a:t>
            </a:r>
          </a:p>
          <a:p>
            <a:pPr>
              <a:lnSpc>
                <a:spcPct val="80000"/>
              </a:lnSpc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08720"/>
            <a:ext cx="7704856" cy="1008187"/>
          </a:xfrm>
        </p:spPr>
        <p:txBody>
          <a:bodyPr/>
          <a:lstStyle/>
          <a:p>
            <a:r>
              <a:rPr lang="ru-RU" sz="32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Правильная артикуляция звуков Ш, Ж</a:t>
            </a:r>
            <a:endParaRPr lang="ru-RU" sz="32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728" y="1988840"/>
            <a:ext cx="6408712" cy="3672408"/>
          </a:xfrm>
        </p:spPr>
        <p:txBody>
          <a:bodyPr/>
          <a:lstStyle/>
          <a:p>
            <a:pPr lvl="0"/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Губы слегка округлены;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Широкий кончик языка поднят к нёбу, но не касается его, образуя щель;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Боковые края языка прижаты к верхним коренным зубам;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Форма языка напоминает чашечку;</a:t>
            </a:r>
          </a:p>
          <a:p>
            <a:pPr lvl="0"/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Воздушная струя выдыхается равномерно посередине языка,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она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широкая, теплая.</a:t>
            </a:r>
          </a:p>
          <a:p>
            <a:pPr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lang="en-US" sz="1600" dirty="0"/>
          </a:p>
        </p:txBody>
      </p:sp>
      <p:pic>
        <p:nvPicPr>
          <p:cNvPr id="4" name="Рисунок 3" descr="Звука [Ш]  Звук [Ш] — всегда твердый глухой согласный. Парного ему мягкого зв">
            <a:hlinkClick r:id="rId3" tooltip="&quot;Звука [Ш]  Звук [Ш] — всегда твердый глухой согласный. Парного ему мягкого зв...&quot;"/>
          </p:cNvPr>
          <p:cNvPicPr/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  <a:lum contrast="20000"/>
          </a:blip>
          <a:srcRect l="9032" t="27820" r="62258" b="18105"/>
          <a:stretch>
            <a:fillRect/>
          </a:stretch>
        </p:blipFill>
        <p:spPr bwMode="auto">
          <a:xfrm>
            <a:off x="251520" y="2204864"/>
            <a:ext cx="1800200" cy="2304256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755576" y="5733256"/>
            <a:ext cx="795739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ru-RU" b="1" dirty="0">
                <a:latin typeface="+mn-lt"/>
              </a:rPr>
              <a:t>(Звук Ш - глухой, Ж - звонкий, работают голосовые</a:t>
            </a:r>
          </a:p>
          <a:p>
            <a:pPr algn="l"/>
            <a:r>
              <a:rPr lang="ru-RU" b="1" dirty="0">
                <a:latin typeface="+mn-lt"/>
              </a:rPr>
              <a:t>связки)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 flipV="1">
            <a:off x="4549140" y="3244334"/>
            <a:ext cx="45719" cy="369332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268760"/>
            <a:ext cx="799288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Дефекты артикуляции звуков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</a:t>
            </a:r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, Ж</a:t>
            </a: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636912"/>
            <a:ext cx="8352928" cy="3312368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u="sng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Сигматизм</a:t>
            </a:r>
            <a:r>
              <a:rPr lang="ru-RU" sz="28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шипящих</a:t>
            </a:r>
            <a:r>
              <a:rPr lang="ru-RU" sz="28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2800" b="1" u="sng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Парасигматизм</a:t>
            </a:r>
            <a:r>
              <a:rPr lang="ru-RU" sz="28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межзубный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       замена шипящих на звуки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боковой одно-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    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       С(З), Ф(В),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Ч,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Т(Д),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 и др.</a:t>
            </a:r>
          </a:p>
          <a:p>
            <a:pPr>
              <a:buNone/>
            </a:pPr>
            <a:r>
              <a:rPr lang="ru-RU" sz="2400" b="1" dirty="0" smtClean="0"/>
              <a:t>     и двусторонний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межзубно-боковой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400" b="1" dirty="0" smtClean="0"/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</a:t>
            </a:r>
            <a:r>
              <a:rPr lang="ru-RU" sz="2400" b="1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Дефекты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смягчения,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щечный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	 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озвончения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носовой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80728"/>
            <a:ext cx="7158608" cy="1008187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Этапы постановки звука</a:t>
            </a: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060848"/>
            <a:ext cx="7488832" cy="3575248"/>
          </a:xfrm>
        </p:spPr>
        <p:txBody>
          <a:bodyPr/>
          <a:lstStyle/>
          <a:p>
            <a:pPr lvl="0"/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Формирование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фонематического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слуха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артикуляторной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моторики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Выработка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целенаправленной воздушной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струи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непосредственной постановке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звука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None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340768"/>
            <a:ext cx="7992888" cy="1008187"/>
          </a:xfrm>
        </p:spPr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Комплекс </a:t>
            </a:r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артикуляционных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упражнений для шипящих звуков</a:t>
            </a: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662064"/>
            <a:ext cx="6840760" cy="314320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Окошечко»,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Лопаточка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«Накажем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непослушный язычок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«Причешем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язычок», </a:t>
            </a:r>
            <a:endParaRPr lang="ru-RU" sz="28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Почистим верхние зубки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«Качели»,«Вкусное варенье»,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«Парус</a:t>
            </a:r>
            <a:r>
              <a:rPr lang="ru-RU" sz="2800" b="1" dirty="0" smtClean="0"/>
              <a:t>», «Чашечка».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340768"/>
            <a:ext cx="7158608" cy="1296144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Комплекс упражнений для развития правильного речевого выдоха</a:t>
            </a: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996952"/>
            <a:ext cx="6840760" cy="2639144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«Подуй на бабочку, листочек…»,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«Забей мяч в ворота»,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Подуй на лопаточку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28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Парашютики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</a:t>
            </a:r>
          </a:p>
          <a:p>
            <a:pPr>
              <a:lnSpc>
                <a:spcPct val="80000"/>
              </a:lnSpc>
              <a:buNone/>
            </a:pP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340768"/>
            <a:ext cx="7158608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Способы постановки звука</a:t>
            </a:r>
            <a:endParaRPr lang="ru-RU" sz="3600" dirty="0">
              <a:solidFill>
                <a:srgbClr val="7030A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2662064"/>
            <a:ext cx="6840760" cy="2639144"/>
          </a:xfrm>
        </p:spPr>
        <p:txBody>
          <a:bodyPr/>
          <a:lstStyle/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подражанию;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артикуляционных упражнений;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опорных звуков; </a:t>
            </a:r>
          </a:p>
          <a:p>
            <a:pPr lvl="0"/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механической помощью</a:t>
            </a:r>
          </a:p>
          <a:p>
            <a:pPr>
              <a:lnSpc>
                <a:spcPct val="80000"/>
              </a:lnSpc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836712"/>
            <a:ext cx="7776864" cy="1008187"/>
          </a:xfrm>
        </p:spPr>
        <p:txBody>
          <a:bodyPr/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Постановка звука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Ш </a:t>
            </a:r>
            <a:b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от артикуляционных упражнений</a:t>
            </a:r>
            <a:r>
              <a:rPr lang="ru-RU" sz="32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 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640960" cy="4320480"/>
          </a:xfrm>
        </p:spPr>
        <p:txBody>
          <a:bodyPr/>
          <a:lstStyle/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Ребенку предлагают открыть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рот, «сделать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чашечку», прислонить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«ее край» (широкий кончик языка) к верхним резцам и подуть на «край чашечки», чтобы остудить «налитый в нее чай».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Выдох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должен ощущаться на приставленной ко рту ладони. </a:t>
            </a:r>
            <a:endParaRPr lang="ru-RU" sz="20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ru-RU" sz="2000" b="1" dirty="0"/>
              <a:t>	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«чашечку» нужно будет занести в рот так, чтобы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«не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расплескать чай». «Край чашечки» при этом должен не отрываясь скользить сначала по внутренней стороне верхних резцов, потом по небу до альвеол. </a:t>
            </a:r>
            <a:endParaRPr lang="ru-RU" sz="2000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ru-RU" sz="2000" b="1" dirty="0"/>
              <a:t>	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время ребенок должен продолжать дуть. Нечеткий свист заменится на 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мягкий [ШЬ]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затем послышится звук [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Ш]. Все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ребенок должен выполнять по вашему БЕЗЗВУЧНОМУ показу. Когда ребенок научится «заносить чашечку» в рот и произносить звук [Ш</a:t>
            </a:r>
            <a:r>
              <a:rPr lang="ru-RU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], </a:t>
            </a:r>
            <a:r>
              <a:rPr lang="ru-RU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обратите его внимание на этот звук и скажите, что так шипит змея.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">
  <a:themeElements>
    <a:clrScheme name="powerpoint-template-24 1">
      <a:dk1>
        <a:srgbClr val="4D4D4D"/>
      </a:dk1>
      <a:lt1>
        <a:srgbClr val="FFFFFF"/>
      </a:lt1>
      <a:dk2>
        <a:srgbClr val="4D4D4D"/>
      </a:dk2>
      <a:lt2>
        <a:srgbClr val="CC0000"/>
      </a:lt2>
      <a:accent1>
        <a:srgbClr val="FF9933"/>
      </a:accent1>
      <a:accent2>
        <a:srgbClr val="009900"/>
      </a:accent2>
      <a:accent3>
        <a:srgbClr val="FFFFFF"/>
      </a:accent3>
      <a:accent4>
        <a:srgbClr val="404040"/>
      </a:accent4>
      <a:accent5>
        <a:srgbClr val="FFCAAD"/>
      </a:accent5>
      <a:accent6>
        <a:srgbClr val="008A00"/>
      </a:accent6>
      <a:hlink>
        <a:srgbClr val="3366FF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35AEE3"/>
        </a:accent1>
        <a:accent2>
          <a:srgbClr val="FCB13C"/>
        </a:accent2>
        <a:accent3>
          <a:srgbClr val="FFFFFF"/>
        </a:accent3>
        <a:accent4>
          <a:srgbClr val="404040"/>
        </a:accent4>
        <a:accent5>
          <a:srgbClr val="AED3EF"/>
        </a:accent5>
        <a:accent6>
          <a:srgbClr val="E4A035"/>
        </a:accent6>
        <a:hlink>
          <a:srgbClr val="F15F2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2583C0"/>
        </a:lt2>
        <a:accent1>
          <a:srgbClr val="2994CC"/>
        </a:accent1>
        <a:accent2>
          <a:srgbClr val="2E9FD7"/>
        </a:accent2>
        <a:accent3>
          <a:srgbClr val="FFFFFF"/>
        </a:accent3>
        <a:accent4>
          <a:srgbClr val="404040"/>
        </a:accent4>
        <a:accent5>
          <a:srgbClr val="ACC8E2"/>
        </a:accent5>
        <a:accent6>
          <a:srgbClr val="2990C3"/>
        </a:accent6>
        <a:hlink>
          <a:srgbClr val="35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F15F23"/>
        </a:lt2>
        <a:accent1>
          <a:srgbClr val="F47D2B"/>
        </a:accent1>
        <a:accent2>
          <a:srgbClr val="F69230"/>
        </a:accent2>
        <a:accent3>
          <a:srgbClr val="FFFFFF"/>
        </a:accent3>
        <a:accent4>
          <a:srgbClr val="404040"/>
        </a:accent4>
        <a:accent5>
          <a:srgbClr val="F8BFAC"/>
        </a:accent5>
        <a:accent6>
          <a:srgbClr val="DF842A"/>
        </a:accent6>
        <a:hlink>
          <a:srgbClr val="FCB13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</Template>
  <TotalTime>575</TotalTime>
  <Words>272</Words>
  <Application>Microsoft Office PowerPoint</Application>
  <PresentationFormat>Экран (4:3)</PresentationFormat>
  <Paragraphs>105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презен</vt:lpstr>
      <vt:lpstr>НЕДОСТАТКИ ПРОИЗНОШЕНИЯ ШИПЯЩИХ ЗВУКОВ И ПРИЁМЫ ИХ ПОСТАНОВКИ </vt:lpstr>
      <vt:lpstr>При устранении причин нарушений  произношения необходимо:</vt:lpstr>
      <vt:lpstr>Правильная артикуляция звуков Ш, Ж</vt:lpstr>
      <vt:lpstr>Дефекты артикуляции звуков Ш, Ж</vt:lpstr>
      <vt:lpstr>Этапы постановки звука</vt:lpstr>
      <vt:lpstr>Комплекс артикуляционных  упражнений для шипящих звуков</vt:lpstr>
      <vt:lpstr>Комплекс упражнений для развития правильного речевого выдоха</vt:lpstr>
      <vt:lpstr>Способы постановки звука</vt:lpstr>
      <vt:lpstr>Постановка звука Ш  от артикуляционных упражнений </vt:lpstr>
      <vt:lpstr>Постановка звука Ш от опорных звуков</vt:lpstr>
      <vt:lpstr>Постановка звука Ш от опорных звуков</vt:lpstr>
      <vt:lpstr>Постановка звука Ш от опорных звуков</vt:lpstr>
      <vt:lpstr>Постановка звука Ш  с механической помощью</vt:lpstr>
      <vt:lpstr>Постановка звука Ж  </vt:lpstr>
      <vt:lpstr>Способы постановки звука Ч</vt:lpstr>
      <vt:lpstr>Способы постановки звука Щ</vt:lpstr>
      <vt:lpstr>СПАСИБО  ЗА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НЕДОСТАТКИ ПРОИЗНОШЕНИЯ ШИПЯЩИХ ЗВУКОВ И ПРИЁМЫ ИХ ПОСТАНОВКИ</dc:title>
  <dc:creator>Irina</dc:creator>
  <cp:lastModifiedBy>Irina</cp:lastModifiedBy>
  <cp:revision>56</cp:revision>
  <dcterms:created xsi:type="dcterms:W3CDTF">2018-11-10T18:00:26Z</dcterms:created>
  <dcterms:modified xsi:type="dcterms:W3CDTF">2018-11-13T05:10:45Z</dcterms:modified>
</cp:coreProperties>
</file>