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7" r:id="rId2"/>
    <p:sldId id="258" r:id="rId3"/>
    <p:sldId id="259" r:id="rId4"/>
    <p:sldId id="260" r:id="rId5"/>
    <p:sldId id="261" r:id="rId6"/>
    <p:sldId id="262" r:id="rId7"/>
    <p:sldId id="263" r:id="rId8"/>
    <p:sldId id="266" r:id="rId9"/>
    <p:sldId id="267" r:id="rId10"/>
    <p:sldId id="264" r:id="rId11"/>
    <p:sldId id="265"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6E4530-7E3A-4485-BA25-C7F7BCF7498D}" type="doc">
      <dgm:prSet loTypeId="urn:microsoft.com/office/officeart/2005/8/layout/equation2" loCatId="process" qsTypeId="urn:microsoft.com/office/officeart/2005/8/quickstyle/3d2" qsCatId="3D" csTypeId="urn:microsoft.com/office/officeart/2005/8/colors/colorful3" csCatId="colorful" phldr="1"/>
      <dgm:spPr/>
      <dgm:t>
        <a:bodyPr/>
        <a:lstStyle/>
        <a:p>
          <a:endParaRPr lang="ru-RU"/>
        </a:p>
      </dgm:t>
    </dgm:pt>
    <dgm:pt modelId="{14F1E3CC-C054-4EB4-89BB-6C09127AB52D}">
      <dgm:prSet phldrT="[Текст]"/>
      <dgm:spPr/>
      <dgm:t>
        <a:bodyPr/>
        <a:lstStyle/>
        <a:p>
          <a:r>
            <a:rPr lang="ru-RU" dirty="0" smtClean="0"/>
            <a:t>27 апреля  - эвакуация жителей города Припять</a:t>
          </a:r>
          <a:endParaRPr lang="ru-RU" dirty="0"/>
        </a:p>
      </dgm:t>
    </dgm:pt>
    <dgm:pt modelId="{30661AEC-014A-4758-AB32-DB7312BC6C5B}" type="parTrans" cxnId="{BFC7E9D8-BC98-4E00-9EAA-9D8E6F082059}">
      <dgm:prSet/>
      <dgm:spPr/>
      <dgm:t>
        <a:bodyPr/>
        <a:lstStyle/>
        <a:p>
          <a:endParaRPr lang="ru-RU"/>
        </a:p>
      </dgm:t>
    </dgm:pt>
    <dgm:pt modelId="{A770D919-2E5D-4DBF-B0B4-E40965E2A404}" type="sibTrans" cxnId="{BFC7E9D8-BC98-4E00-9EAA-9D8E6F082059}">
      <dgm:prSet/>
      <dgm:spPr/>
      <dgm:t>
        <a:bodyPr/>
        <a:lstStyle/>
        <a:p>
          <a:endParaRPr lang="ru-RU"/>
        </a:p>
      </dgm:t>
    </dgm:pt>
    <dgm:pt modelId="{5AB34AE4-C282-433A-AB37-D20A1DCED711}">
      <dgm:prSet phldrT="[Текст]"/>
      <dgm:spPr/>
      <dgm:t>
        <a:bodyPr/>
        <a:lstStyle/>
        <a:p>
          <a:r>
            <a:rPr lang="ru-RU" dirty="0" smtClean="0"/>
            <a:t>28 апреля – первое официальное сообщение по телевидению</a:t>
          </a:r>
          <a:endParaRPr lang="ru-RU" dirty="0"/>
        </a:p>
      </dgm:t>
    </dgm:pt>
    <dgm:pt modelId="{62C042D4-CC7C-417C-8193-CEE94FB36190}" type="parTrans" cxnId="{CEF84B1F-4851-41CF-9A7E-898491311148}">
      <dgm:prSet/>
      <dgm:spPr/>
      <dgm:t>
        <a:bodyPr/>
        <a:lstStyle/>
        <a:p>
          <a:endParaRPr lang="ru-RU"/>
        </a:p>
      </dgm:t>
    </dgm:pt>
    <dgm:pt modelId="{D9AEB079-0ADC-4A1E-B9C5-15200D1B4473}" type="sibTrans" cxnId="{CEF84B1F-4851-41CF-9A7E-898491311148}">
      <dgm:prSet/>
      <dgm:spPr/>
      <dgm:t>
        <a:bodyPr/>
        <a:lstStyle/>
        <a:p>
          <a:endParaRPr lang="ru-RU"/>
        </a:p>
      </dgm:t>
    </dgm:pt>
    <dgm:pt modelId="{D108C725-4ADA-49F3-B8BA-02D2A8D74EEB}">
      <dgm:prSet/>
      <dgm:spPr/>
      <dgm:t>
        <a:bodyPr/>
        <a:lstStyle/>
        <a:p>
          <a:r>
            <a:rPr lang="ru-RU" dirty="0" smtClean="0">
              <a:solidFill>
                <a:schemeClr val="tx1"/>
              </a:solidFill>
              <a:latin typeface="+mn-lt"/>
              <a:cs typeface="Times New Roman" pitchFamily="18" charset="0"/>
            </a:rPr>
            <a:t>Жителей не предупредили о существующей опасности и не дали никаких рекомендаций о том, как следует себя вести, чтобы уменьшить влияние радиоактивного загрязнения</a:t>
          </a:r>
          <a:r>
            <a:rPr lang="ru-RU" dirty="0" smtClean="0">
              <a:solidFill>
                <a:srgbClr val="FF0000"/>
              </a:solidFill>
              <a:latin typeface="Times New Roman" pitchFamily="18" charset="0"/>
              <a:cs typeface="Times New Roman" pitchFamily="18" charset="0"/>
            </a:rPr>
            <a:t>.</a:t>
          </a:r>
        </a:p>
      </dgm:t>
    </dgm:pt>
    <dgm:pt modelId="{A39B16CA-FD0D-45EB-A3EE-9513B03D539D}" type="parTrans" cxnId="{59DB5929-012A-4B7C-9B2B-A0633CD71056}">
      <dgm:prSet/>
      <dgm:spPr/>
      <dgm:t>
        <a:bodyPr/>
        <a:lstStyle/>
        <a:p>
          <a:endParaRPr lang="ru-RU"/>
        </a:p>
      </dgm:t>
    </dgm:pt>
    <dgm:pt modelId="{2ED95AF8-FE6E-406F-8C32-457C74511A32}" type="sibTrans" cxnId="{59DB5929-012A-4B7C-9B2B-A0633CD71056}">
      <dgm:prSet/>
      <dgm:spPr/>
      <dgm:t>
        <a:bodyPr/>
        <a:lstStyle/>
        <a:p>
          <a:endParaRPr lang="ru-RU"/>
        </a:p>
      </dgm:t>
    </dgm:pt>
    <dgm:pt modelId="{E1B3DE37-F8D2-40A8-92B0-2C563F6BE563}" type="pres">
      <dgm:prSet presAssocID="{4D6E4530-7E3A-4485-BA25-C7F7BCF7498D}" presName="Name0" presStyleCnt="0">
        <dgm:presLayoutVars>
          <dgm:dir/>
          <dgm:resizeHandles val="exact"/>
        </dgm:presLayoutVars>
      </dgm:prSet>
      <dgm:spPr/>
      <dgm:t>
        <a:bodyPr/>
        <a:lstStyle/>
        <a:p>
          <a:endParaRPr lang="ru-RU"/>
        </a:p>
      </dgm:t>
    </dgm:pt>
    <dgm:pt modelId="{F350ACD7-9C72-4141-B638-FAD5244FBE34}" type="pres">
      <dgm:prSet presAssocID="{4D6E4530-7E3A-4485-BA25-C7F7BCF7498D}" presName="vNodes" presStyleCnt="0"/>
      <dgm:spPr/>
    </dgm:pt>
    <dgm:pt modelId="{37259862-2A72-4DD2-A72A-5144658A8C43}" type="pres">
      <dgm:prSet presAssocID="{14F1E3CC-C054-4EB4-89BB-6C09127AB52D}" presName="node" presStyleLbl="node1" presStyleIdx="0" presStyleCnt="3">
        <dgm:presLayoutVars>
          <dgm:bulletEnabled val="1"/>
        </dgm:presLayoutVars>
      </dgm:prSet>
      <dgm:spPr/>
      <dgm:t>
        <a:bodyPr/>
        <a:lstStyle/>
        <a:p>
          <a:endParaRPr lang="ru-RU"/>
        </a:p>
      </dgm:t>
    </dgm:pt>
    <dgm:pt modelId="{BEBBF890-C8AF-4EFB-877B-A4AC12C1B2AB}" type="pres">
      <dgm:prSet presAssocID="{A770D919-2E5D-4DBF-B0B4-E40965E2A404}" presName="spacerT" presStyleCnt="0"/>
      <dgm:spPr/>
    </dgm:pt>
    <dgm:pt modelId="{9BF95836-DC56-44F4-A1E5-BF6C80BBBD45}" type="pres">
      <dgm:prSet presAssocID="{A770D919-2E5D-4DBF-B0B4-E40965E2A404}" presName="sibTrans" presStyleLbl="sibTrans2D1" presStyleIdx="0" presStyleCnt="2"/>
      <dgm:spPr/>
      <dgm:t>
        <a:bodyPr/>
        <a:lstStyle/>
        <a:p>
          <a:endParaRPr lang="ru-RU"/>
        </a:p>
      </dgm:t>
    </dgm:pt>
    <dgm:pt modelId="{64AEAF50-3E7D-42D6-AEE9-BAC4ED05EEBE}" type="pres">
      <dgm:prSet presAssocID="{A770D919-2E5D-4DBF-B0B4-E40965E2A404}" presName="spacerB" presStyleCnt="0"/>
      <dgm:spPr/>
    </dgm:pt>
    <dgm:pt modelId="{CFE6D940-6D31-45D2-B835-4E0AA2AE1820}" type="pres">
      <dgm:prSet presAssocID="{5AB34AE4-C282-433A-AB37-D20A1DCED711}" presName="node" presStyleLbl="node1" presStyleIdx="1" presStyleCnt="3">
        <dgm:presLayoutVars>
          <dgm:bulletEnabled val="1"/>
        </dgm:presLayoutVars>
      </dgm:prSet>
      <dgm:spPr/>
      <dgm:t>
        <a:bodyPr/>
        <a:lstStyle/>
        <a:p>
          <a:endParaRPr lang="ru-RU"/>
        </a:p>
      </dgm:t>
    </dgm:pt>
    <dgm:pt modelId="{4091437F-7A60-4A25-AFBA-9A8C1069EDC6}" type="pres">
      <dgm:prSet presAssocID="{4D6E4530-7E3A-4485-BA25-C7F7BCF7498D}" presName="sibTransLast" presStyleLbl="sibTrans2D1" presStyleIdx="1" presStyleCnt="2"/>
      <dgm:spPr/>
      <dgm:t>
        <a:bodyPr/>
        <a:lstStyle/>
        <a:p>
          <a:endParaRPr lang="ru-RU"/>
        </a:p>
      </dgm:t>
    </dgm:pt>
    <dgm:pt modelId="{3B2B40BF-D363-4C54-A7EC-A7CFE0C67FF5}" type="pres">
      <dgm:prSet presAssocID="{4D6E4530-7E3A-4485-BA25-C7F7BCF7498D}" presName="connectorText" presStyleLbl="sibTrans2D1" presStyleIdx="1" presStyleCnt="2"/>
      <dgm:spPr/>
      <dgm:t>
        <a:bodyPr/>
        <a:lstStyle/>
        <a:p>
          <a:endParaRPr lang="ru-RU"/>
        </a:p>
      </dgm:t>
    </dgm:pt>
    <dgm:pt modelId="{B14184C6-9A26-4AAA-966A-4ECBADB4626A}" type="pres">
      <dgm:prSet presAssocID="{4D6E4530-7E3A-4485-BA25-C7F7BCF7498D}" presName="lastNode" presStyleLbl="node1" presStyleIdx="2" presStyleCnt="3">
        <dgm:presLayoutVars>
          <dgm:bulletEnabled val="1"/>
        </dgm:presLayoutVars>
      </dgm:prSet>
      <dgm:spPr/>
      <dgm:t>
        <a:bodyPr/>
        <a:lstStyle/>
        <a:p>
          <a:endParaRPr lang="ru-RU"/>
        </a:p>
      </dgm:t>
    </dgm:pt>
  </dgm:ptLst>
  <dgm:cxnLst>
    <dgm:cxn modelId="{CEF84B1F-4851-41CF-9A7E-898491311148}" srcId="{4D6E4530-7E3A-4485-BA25-C7F7BCF7498D}" destId="{5AB34AE4-C282-433A-AB37-D20A1DCED711}" srcOrd="1" destOrd="0" parTransId="{62C042D4-CC7C-417C-8193-CEE94FB36190}" sibTransId="{D9AEB079-0ADC-4A1E-B9C5-15200D1B4473}"/>
    <dgm:cxn modelId="{B54E3884-C1DC-42D6-B1C5-9302F3CBEC73}" type="presOf" srcId="{4D6E4530-7E3A-4485-BA25-C7F7BCF7498D}" destId="{E1B3DE37-F8D2-40A8-92B0-2C563F6BE563}" srcOrd="0" destOrd="0" presId="urn:microsoft.com/office/officeart/2005/8/layout/equation2"/>
    <dgm:cxn modelId="{440AFE77-34E8-43D0-943D-6740B7B96B23}" type="presOf" srcId="{D108C725-4ADA-49F3-B8BA-02D2A8D74EEB}" destId="{B14184C6-9A26-4AAA-966A-4ECBADB4626A}" srcOrd="0" destOrd="0" presId="urn:microsoft.com/office/officeart/2005/8/layout/equation2"/>
    <dgm:cxn modelId="{903D3177-65E3-4192-8A86-19BE6F8085B3}" type="presOf" srcId="{A770D919-2E5D-4DBF-B0B4-E40965E2A404}" destId="{9BF95836-DC56-44F4-A1E5-BF6C80BBBD45}" srcOrd="0" destOrd="0" presId="urn:microsoft.com/office/officeart/2005/8/layout/equation2"/>
    <dgm:cxn modelId="{59DB5929-012A-4B7C-9B2B-A0633CD71056}" srcId="{4D6E4530-7E3A-4485-BA25-C7F7BCF7498D}" destId="{D108C725-4ADA-49F3-B8BA-02D2A8D74EEB}" srcOrd="2" destOrd="0" parTransId="{A39B16CA-FD0D-45EB-A3EE-9513B03D539D}" sibTransId="{2ED95AF8-FE6E-406F-8C32-457C74511A32}"/>
    <dgm:cxn modelId="{70789BB7-EF51-46BE-A1F0-6C1E294B0D38}" type="presOf" srcId="{D9AEB079-0ADC-4A1E-B9C5-15200D1B4473}" destId="{4091437F-7A60-4A25-AFBA-9A8C1069EDC6}" srcOrd="0" destOrd="0" presId="urn:microsoft.com/office/officeart/2005/8/layout/equation2"/>
    <dgm:cxn modelId="{8331A1B0-218C-45D2-9EF5-8CB25C4D8338}" type="presOf" srcId="{D9AEB079-0ADC-4A1E-B9C5-15200D1B4473}" destId="{3B2B40BF-D363-4C54-A7EC-A7CFE0C67FF5}" srcOrd="1" destOrd="0" presId="urn:microsoft.com/office/officeart/2005/8/layout/equation2"/>
    <dgm:cxn modelId="{17943AEC-1401-482D-9E55-79DD54CFBB56}" type="presOf" srcId="{14F1E3CC-C054-4EB4-89BB-6C09127AB52D}" destId="{37259862-2A72-4DD2-A72A-5144658A8C43}" srcOrd="0" destOrd="0" presId="urn:microsoft.com/office/officeart/2005/8/layout/equation2"/>
    <dgm:cxn modelId="{BFC7E9D8-BC98-4E00-9EAA-9D8E6F082059}" srcId="{4D6E4530-7E3A-4485-BA25-C7F7BCF7498D}" destId="{14F1E3CC-C054-4EB4-89BB-6C09127AB52D}" srcOrd="0" destOrd="0" parTransId="{30661AEC-014A-4758-AB32-DB7312BC6C5B}" sibTransId="{A770D919-2E5D-4DBF-B0B4-E40965E2A404}"/>
    <dgm:cxn modelId="{96737637-C31B-4066-9B59-3D6BA2DE33EE}" type="presOf" srcId="{5AB34AE4-C282-433A-AB37-D20A1DCED711}" destId="{CFE6D940-6D31-45D2-B835-4E0AA2AE1820}" srcOrd="0" destOrd="0" presId="urn:microsoft.com/office/officeart/2005/8/layout/equation2"/>
    <dgm:cxn modelId="{6CEDB93F-FBF8-4A28-AC5B-168A19BDBAFA}" type="presParOf" srcId="{E1B3DE37-F8D2-40A8-92B0-2C563F6BE563}" destId="{F350ACD7-9C72-4141-B638-FAD5244FBE34}" srcOrd="0" destOrd="0" presId="urn:microsoft.com/office/officeart/2005/8/layout/equation2"/>
    <dgm:cxn modelId="{6392296A-BEA0-4EA3-9262-E820295B26CC}" type="presParOf" srcId="{F350ACD7-9C72-4141-B638-FAD5244FBE34}" destId="{37259862-2A72-4DD2-A72A-5144658A8C43}" srcOrd="0" destOrd="0" presId="urn:microsoft.com/office/officeart/2005/8/layout/equation2"/>
    <dgm:cxn modelId="{FF548B37-BB30-41DE-B2F5-34A4AA33AE4E}" type="presParOf" srcId="{F350ACD7-9C72-4141-B638-FAD5244FBE34}" destId="{BEBBF890-C8AF-4EFB-877B-A4AC12C1B2AB}" srcOrd="1" destOrd="0" presId="urn:microsoft.com/office/officeart/2005/8/layout/equation2"/>
    <dgm:cxn modelId="{343B88E2-F093-4849-94FE-70578FECA4B0}" type="presParOf" srcId="{F350ACD7-9C72-4141-B638-FAD5244FBE34}" destId="{9BF95836-DC56-44F4-A1E5-BF6C80BBBD45}" srcOrd="2" destOrd="0" presId="urn:microsoft.com/office/officeart/2005/8/layout/equation2"/>
    <dgm:cxn modelId="{36F394BA-E1E3-4ECC-80A3-F8707086911F}" type="presParOf" srcId="{F350ACD7-9C72-4141-B638-FAD5244FBE34}" destId="{64AEAF50-3E7D-42D6-AEE9-BAC4ED05EEBE}" srcOrd="3" destOrd="0" presId="urn:microsoft.com/office/officeart/2005/8/layout/equation2"/>
    <dgm:cxn modelId="{436467EC-C3D1-4E73-ADA3-3DAA819E8E83}" type="presParOf" srcId="{F350ACD7-9C72-4141-B638-FAD5244FBE34}" destId="{CFE6D940-6D31-45D2-B835-4E0AA2AE1820}" srcOrd="4" destOrd="0" presId="urn:microsoft.com/office/officeart/2005/8/layout/equation2"/>
    <dgm:cxn modelId="{71901AC2-6183-4923-BB4A-D3C74103DC70}" type="presParOf" srcId="{E1B3DE37-F8D2-40A8-92B0-2C563F6BE563}" destId="{4091437F-7A60-4A25-AFBA-9A8C1069EDC6}" srcOrd="1" destOrd="0" presId="urn:microsoft.com/office/officeart/2005/8/layout/equation2"/>
    <dgm:cxn modelId="{24FDA113-EF00-4388-9614-B777162DFDE2}" type="presParOf" srcId="{4091437F-7A60-4A25-AFBA-9A8C1069EDC6}" destId="{3B2B40BF-D363-4C54-A7EC-A7CFE0C67FF5}" srcOrd="0" destOrd="0" presId="urn:microsoft.com/office/officeart/2005/8/layout/equation2"/>
    <dgm:cxn modelId="{70DA4B15-29C4-4992-B1E1-164AC67A6220}" type="presParOf" srcId="{E1B3DE37-F8D2-40A8-92B0-2C563F6BE563}" destId="{B14184C6-9A26-4AAA-966A-4ECBADB4626A}" srcOrd="2" destOrd="0" presId="urn:microsoft.com/office/officeart/2005/8/layout/equation2"/>
  </dgm:cxnLst>
  <dgm:bg/>
  <dgm:whole/>
</dgm:dataModel>
</file>

<file path=ppt/diagrams/data2.xml><?xml version="1.0" encoding="utf-8"?>
<dgm:dataModel xmlns:dgm="http://schemas.openxmlformats.org/drawingml/2006/diagram" xmlns:a="http://schemas.openxmlformats.org/drawingml/2006/main">
  <dgm:ptLst>
    <dgm:pt modelId="{E22CF80F-68DB-4DC2-8DAA-A23FBB7D5A6D}" type="doc">
      <dgm:prSet loTypeId="urn:microsoft.com/office/officeart/2005/8/layout/vList6" loCatId="list" qsTypeId="urn:microsoft.com/office/officeart/2005/8/quickstyle/3d4" qsCatId="3D" csTypeId="urn:microsoft.com/office/officeart/2005/8/colors/colorful3" csCatId="colorful" phldr="1"/>
      <dgm:spPr/>
      <dgm:t>
        <a:bodyPr/>
        <a:lstStyle/>
        <a:p>
          <a:endParaRPr lang="ru-RU"/>
        </a:p>
      </dgm:t>
    </dgm:pt>
    <dgm:pt modelId="{C3F4B23B-07F2-4934-8568-3FED891C1EB6}">
      <dgm:prSet phldrT="[Текст]"/>
      <dgm:spPr/>
      <dgm:t>
        <a:bodyPr/>
        <a:lstStyle/>
        <a:p>
          <a:r>
            <a:rPr lang="ru-RU" dirty="0" smtClean="0"/>
            <a:t>Основная часть работ  1986-87 гг.</a:t>
          </a:r>
          <a:endParaRPr lang="ru-RU" dirty="0"/>
        </a:p>
      </dgm:t>
    </dgm:pt>
    <dgm:pt modelId="{867516B8-1871-4183-BB33-B49D86A89AB8}" type="parTrans" cxnId="{2945F0D8-DD44-4660-9625-B0877A8252FB}">
      <dgm:prSet/>
      <dgm:spPr/>
      <dgm:t>
        <a:bodyPr/>
        <a:lstStyle/>
        <a:p>
          <a:endParaRPr lang="ru-RU"/>
        </a:p>
      </dgm:t>
    </dgm:pt>
    <dgm:pt modelId="{CB72BBF4-ADDC-44E2-ADB6-EEB157BC41A8}" type="sibTrans" cxnId="{2945F0D8-DD44-4660-9625-B0877A8252FB}">
      <dgm:prSet/>
      <dgm:spPr/>
      <dgm:t>
        <a:bodyPr/>
        <a:lstStyle/>
        <a:p>
          <a:endParaRPr lang="ru-RU"/>
        </a:p>
      </dgm:t>
    </dgm:pt>
    <dgm:pt modelId="{304E24F3-EECD-4665-97C4-50C743368312}">
      <dgm:prSet phldrT="[Текст]"/>
      <dgm:spPr/>
      <dgm:t>
        <a:bodyPr/>
        <a:lstStyle/>
        <a:p>
          <a:r>
            <a:rPr lang="ru-RU" dirty="0" smtClean="0"/>
            <a:t>600 000 ликвидаторов</a:t>
          </a:r>
          <a:endParaRPr lang="ru-RU" dirty="0"/>
        </a:p>
      </dgm:t>
    </dgm:pt>
    <dgm:pt modelId="{CC166A82-1F64-45F7-9522-9AEE6A5CCAA0}" type="parTrans" cxnId="{127E720D-4194-45D7-A395-9DF886CADDAF}">
      <dgm:prSet/>
      <dgm:spPr/>
      <dgm:t>
        <a:bodyPr/>
        <a:lstStyle/>
        <a:p>
          <a:endParaRPr lang="ru-RU"/>
        </a:p>
      </dgm:t>
    </dgm:pt>
    <dgm:pt modelId="{B86B16B9-8F84-42A8-ADF7-B5787D4FD5CF}" type="sibTrans" cxnId="{127E720D-4194-45D7-A395-9DF886CADDAF}">
      <dgm:prSet/>
      <dgm:spPr/>
      <dgm:t>
        <a:bodyPr/>
        <a:lstStyle/>
        <a:p>
          <a:endParaRPr lang="ru-RU"/>
        </a:p>
      </dgm:t>
    </dgm:pt>
    <dgm:pt modelId="{43811D3F-35D7-498B-BE09-CEF861302FA3}">
      <dgm:prSet phldrT="[Текст]"/>
      <dgm:spPr/>
      <dgm:t>
        <a:bodyPr/>
        <a:lstStyle/>
        <a:p>
          <a:r>
            <a:rPr lang="ru-RU" dirty="0" smtClean="0"/>
            <a:t>Захоронение реактора</a:t>
          </a:r>
          <a:endParaRPr lang="ru-RU" dirty="0"/>
        </a:p>
      </dgm:t>
    </dgm:pt>
    <dgm:pt modelId="{BB766504-19BC-4D25-81B2-85BF4D8F6A39}" type="parTrans" cxnId="{40AAB19F-62F1-4697-88D2-6DA0EE634F9D}">
      <dgm:prSet/>
      <dgm:spPr/>
      <dgm:t>
        <a:bodyPr/>
        <a:lstStyle/>
        <a:p>
          <a:endParaRPr lang="ru-RU"/>
        </a:p>
      </dgm:t>
    </dgm:pt>
    <dgm:pt modelId="{7F65A785-648B-4660-841C-0D3C7AB92510}" type="sibTrans" cxnId="{40AAB19F-62F1-4697-88D2-6DA0EE634F9D}">
      <dgm:prSet/>
      <dgm:spPr/>
      <dgm:t>
        <a:bodyPr/>
        <a:lstStyle/>
        <a:p>
          <a:endParaRPr lang="ru-RU"/>
        </a:p>
      </dgm:t>
    </dgm:pt>
    <dgm:pt modelId="{D0DAABA1-861C-497F-B84E-A21FBEA102F8}">
      <dgm:prSet custT="1"/>
      <dgm:spPr/>
      <dgm:t>
        <a:bodyPr/>
        <a:lstStyle/>
        <a:p>
          <a:r>
            <a:rPr lang="ru-RU" sz="1500" dirty="0" smtClean="0"/>
            <a:t>.</a:t>
          </a:r>
          <a:r>
            <a:rPr lang="ru-RU" sz="1800" dirty="0" smtClean="0">
              <a:latin typeface="Times New Roman" pitchFamily="18" charset="0"/>
              <a:cs typeface="Times New Roman" pitchFamily="18" charset="0"/>
            </a:rPr>
            <a:t>Тракторами и лопатами снимался слой радиоактивного грунта.</a:t>
          </a:r>
          <a:endParaRPr lang="ru-RU" sz="1800" dirty="0">
            <a:latin typeface="Times New Roman" pitchFamily="18" charset="0"/>
            <a:cs typeface="Times New Roman" pitchFamily="18" charset="0"/>
          </a:endParaRPr>
        </a:p>
      </dgm:t>
    </dgm:pt>
    <dgm:pt modelId="{44B6720C-742F-453F-8226-5909A28F9223}" type="parTrans" cxnId="{844F77D5-1AC4-4081-B7E2-FD44A5FD7921}">
      <dgm:prSet/>
      <dgm:spPr/>
      <dgm:t>
        <a:bodyPr/>
        <a:lstStyle/>
        <a:p>
          <a:endParaRPr lang="ru-RU"/>
        </a:p>
      </dgm:t>
    </dgm:pt>
    <dgm:pt modelId="{976CFA3E-2947-426F-81DC-E3ABB497E1E0}" type="sibTrans" cxnId="{844F77D5-1AC4-4081-B7E2-FD44A5FD7921}">
      <dgm:prSet/>
      <dgm:spPr/>
      <dgm:t>
        <a:bodyPr/>
        <a:lstStyle/>
        <a:p>
          <a:endParaRPr lang="ru-RU"/>
        </a:p>
      </dgm:t>
    </dgm:pt>
    <dgm:pt modelId="{F1F78F89-EBEB-4D58-B7A3-0A6CD1EB851D}">
      <dgm:prSet custT="1"/>
      <dgm:spPr/>
      <dgm:t>
        <a:bodyPr/>
        <a:lstStyle/>
        <a:p>
          <a:r>
            <a:rPr lang="ru-RU" sz="1800" dirty="0" smtClean="0">
              <a:latin typeface="Times New Roman" pitchFamily="18" charset="0"/>
              <a:cs typeface="Times New Roman" pitchFamily="18" charset="0"/>
            </a:rPr>
            <a:t>.Радиоактивную грязь внутри станции смывали вручную</a:t>
          </a:r>
          <a:endParaRPr lang="ru-RU" sz="1800" dirty="0">
            <a:latin typeface="Times New Roman" pitchFamily="18" charset="0"/>
            <a:cs typeface="Times New Roman" pitchFamily="18" charset="0"/>
          </a:endParaRPr>
        </a:p>
      </dgm:t>
    </dgm:pt>
    <dgm:pt modelId="{C8390E41-C4A2-4EAA-970C-D49DDE49C13C}" type="parTrans" cxnId="{52FF1F49-2200-44E6-8537-F0F86582760D}">
      <dgm:prSet/>
      <dgm:spPr/>
      <dgm:t>
        <a:bodyPr/>
        <a:lstStyle/>
        <a:p>
          <a:endParaRPr lang="ru-RU"/>
        </a:p>
      </dgm:t>
    </dgm:pt>
    <dgm:pt modelId="{0E510C2E-7CD2-420E-9CC5-D289C6BE4E08}" type="sibTrans" cxnId="{52FF1F49-2200-44E6-8537-F0F86582760D}">
      <dgm:prSet/>
      <dgm:spPr/>
      <dgm:t>
        <a:bodyPr/>
        <a:lstStyle/>
        <a:p>
          <a:endParaRPr lang="ru-RU"/>
        </a:p>
      </dgm:t>
    </dgm:pt>
    <dgm:pt modelId="{09CDFCB5-9153-4062-8C85-FD824D623FC4}">
      <dgm:prSet custT="1"/>
      <dgm:spPr/>
      <dgm:t>
        <a:bodyPr/>
        <a:lstStyle/>
        <a:p>
          <a:r>
            <a:rPr lang="ru-RU" sz="1800" dirty="0" smtClean="0">
              <a:latin typeface="Times New Roman" pitchFamily="18" charset="0"/>
              <a:cs typeface="Times New Roman" pitchFamily="18" charset="0"/>
            </a:rPr>
            <a:t>Всего за 20 лет в этой группе от всех причин, не связанных с радиацией, умерло примерно 5 тысяч ликвидаторов.</a:t>
          </a:r>
        </a:p>
      </dgm:t>
    </dgm:pt>
    <dgm:pt modelId="{FB10FC5E-D31E-4DF9-B1AC-78DD1CCA04D2}" type="parTrans" cxnId="{09D431FD-14CE-408B-8696-531FFF0103DE}">
      <dgm:prSet/>
      <dgm:spPr/>
      <dgm:t>
        <a:bodyPr/>
        <a:lstStyle/>
        <a:p>
          <a:endParaRPr lang="ru-RU"/>
        </a:p>
      </dgm:t>
    </dgm:pt>
    <dgm:pt modelId="{D2899702-661E-4396-A02D-A73050FCD77C}" type="sibTrans" cxnId="{09D431FD-14CE-408B-8696-531FFF0103DE}">
      <dgm:prSet/>
      <dgm:spPr/>
      <dgm:t>
        <a:bodyPr/>
        <a:lstStyle/>
        <a:p>
          <a:endParaRPr lang="ru-RU"/>
        </a:p>
      </dgm:t>
    </dgm:pt>
    <dgm:pt modelId="{63907BB1-13C2-4D6B-9881-2D7FF1AC40B1}">
      <dgm:prSet custT="1"/>
      <dgm:spPr/>
      <dgm:t>
        <a:bodyPr/>
        <a:lstStyle/>
        <a:p>
          <a:r>
            <a:rPr lang="ru-RU" sz="1800" dirty="0" smtClean="0">
              <a:latin typeface="Times New Roman" pitchFamily="18" charset="0"/>
              <a:cs typeface="Times New Roman" pitchFamily="18" charset="0"/>
            </a:rPr>
            <a:t>Вокруг 4-го блока был построен бетонный «саркофаг». В помещениях первых трёх энергоблоков проводилась дезактивация. Строительство саркофага было завершено в ноябре 1986 года.</a:t>
          </a:r>
        </a:p>
      </dgm:t>
    </dgm:pt>
    <dgm:pt modelId="{7964C3B2-DE98-44F0-9085-B84612CEDCE1}" type="parTrans" cxnId="{AE0B9F10-C8FE-4F26-A56E-F7657B945E56}">
      <dgm:prSet/>
      <dgm:spPr/>
      <dgm:t>
        <a:bodyPr/>
        <a:lstStyle/>
        <a:p>
          <a:endParaRPr lang="ru-RU"/>
        </a:p>
      </dgm:t>
    </dgm:pt>
    <dgm:pt modelId="{83BF0CF1-72FA-4863-997D-B653D8EA6F49}" type="sibTrans" cxnId="{AE0B9F10-C8FE-4F26-A56E-F7657B945E56}">
      <dgm:prSet/>
      <dgm:spPr/>
      <dgm:t>
        <a:bodyPr/>
        <a:lstStyle/>
        <a:p>
          <a:endParaRPr lang="ru-RU"/>
        </a:p>
      </dgm:t>
    </dgm:pt>
    <dgm:pt modelId="{83F63975-CCAC-4DD5-BCA8-D8588DB14AB2}" type="pres">
      <dgm:prSet presAssocID="{E22CF80F-68DB-4DC2-8DAA-A23FBB7D5A6D}" presName="Name0" presStyleCnt="0">
        <dgm:presLayoutVars>
          <dgm:dir/>
          <dgm:animLvl val="lvl"/>
          <dgm:resizeHandles/>
        </dgm:presLayoutVars>
      </dgm:prSet>
      <dgm:spPr/>
      <dgm:t>
        <a:bodyPr/>
        <a:lstStyle/>
        <a:p>
          <a:endParaRPr lang="ru-RU"/>
        </a:p>
      </dgm:t>
    </dgm:pt>
    <dgm:pt modelId="{E38F95BD-F2C8-47C4-B9DF-F31149859C88}" type="pres">
      <dgm:prSet presAssocID="{C3F4B23B-07F2-4934-8568-3FED891C1EB6}" presName="linNode" presStyleCnt="0"/>
      <dgm:spPr/>
    </dgm:pt>
    <dgm:pt modelId="{FED8EB2B-9FCC-46AE-87DE-BCFD03FDA260}" type="pres">
      <dgm:prSet presAssocID="{C3F4B23B-07F2-4934-8568-3FED891C1EB6}" presName="parentShp" presStyleLbl="node1" presStyleIdx="0" presStyleCnt="3">
        <dgm:presLayoutVars>
          <dgm:bulletEnabled val="1"/>
        </dgm:presLayoutVars>
      </dgm:prSet>
      <dgm:spPr/>
      <dgm:t>
        <a:bodyPr/>
        <a:lstStyle/>
        <a:p>
          <a:endParaRPr lang="ru-RU"/>
        </a:p>
      </dgm:t>
    </dgm:pt>
    <dgm:pt modelId="{5A7F5C31-8185-4E98-8D96-CED430D88A03}" type="pres">
      <dgm:prSet presAssocID="{C3F4B23B-07F2-4934-8568-3FED891C1EB6}" presName="childShp" presStyleLbl="bgAccFollowNode1" presStyleIdx="0" presStyleCnt="3">
        <dgm:presLayoutVars>
          <dgm:bulletEnabled val="1"/>
        </dgm:presLayoutVars>
      </dgm:prSet>
      <dgm:spPr/>
      <dgm:t>
        <a:bodyPr/>
        <a:lstStyle/>
        <a:p>
          <a:endParaRPr lang="ru-RU"/>
        </a:p>
      </dgm:t>
    </dgm:pt>
    <dgm:pt modelId="{079E8CFE-5959-40A3-9F6A-07FC9A7D18BB}" type="pres">
      <dgm:prSet presAssocID="{CB72BBF4-ADDC-44E2-ADB6-EEB157BC41A8}" presName="spacing" presStyleCnt="0"/>
      <dgm:spPr/>
    </dgm:pt>
    <dgm:pt modelId="{5660619A-57F4-440B-BFEA-9604FE486C70}" type="pres">
      <dgm:prSet presAssocID="{304E24F3-EECD-4665-97C4-50C743368312}" presName="linNode" presStyleCnt="0"/>
      <dgm:spPr/>
    </dgm:pt>
    <dgm:pt modelId="{92D82B48-D4AE-4227-9F2C-2248DD44D1B6}" type="pres">
      <dgm:prSet presAssocID="{304E24F3-EECD-4665-97C4-50C743368312}" presName="parentShp" presStyleLbl="node1" presStyleIdx="1" presStyleCnt="3">
        <dgm:presLayoutVars>
          <dgm:bulletEnabled val="1"/>
        </dgm:presLayoutVars>
      </dgm:prSet>
      <dgm:spPr/>
      <dgm:t>
        <a:bodyPr/>
        <a:lstStyle/>
        <a:p>
          <a:endParaRPr lang="ru-RU"/>
        </a:p>
      </dgm:t>
    </dgm:pt>
    <dgm:pt modelId="{D5CEA638-AA30-47CD-9418-5D2D0034ED1D}" type="pres">
      <dgm:prSet presAssocID="{304E24F3-EECD-4665-97C4-50C743368312}" presName="childShp" presStyleLbl="bgAccFollowNode1" presStyleIdx="1" presStyleCnt="3">
        <dgm:presLayoutVars>
          <dgm:bulletEnabled val="1"/>
        </dgm:presLayoutVars>
      </dgm:prSet>
      <dgm:spPr/>
      <dgm:t>
        <a:bodyPr/>
        <a:lstStyle/>
        <a:p>
          <a:endParaRPr lang="ru-RU"/>
        </a:p>
      </dgm:t>
    </dgm:pt>
    <dgm:pt modelId="{4865357C-97DA-45B2-B401-2671E2B3599B}" type="pres">
      <dgm:prSet presAssocID="{B86B16B9-8F84-42A8-ADF7-B5787D4FD5CF}" presName="spacing" presStyleCnt="0"/>
      <dgm:spPr/>
    </dgm:pt>
    <dgm:pt modelId="{2C10092F-2D6A-419A-8AEF-E05AB0D75B50}" type="pres">
      <dgm:prSet presAssocID="{43811D3F-35D7-498B-BE09-CEF861302FA3}" presName="linNode" presStyleCnt="0"/>
      <dgm:spPr/>
    </dgm:pt>
    <dgm:pt modelId="{63FA0720-1301-4419-8FB0-DE1CC5D833D0}" type="pres">
      <dgm:prSet presAssocID="{43811D3F-35D7-498B-BE09-CEF861302FA3}" presName="parentShp" presStyleLbl="node1" presStyleIdx="2" presStyleCnt="3">
        <dgm:presLayoutVars>
          <dgm:bulletEnabled val="1"/>
        </dgm:presLayoutVars>
      </dgm:prSet>
      <dgm:spPr/>
      <dgm:t>
        <a:bodyPr/>
        <a:lstStyle/>
        <a:p>
          <a:endParaRPr lang="ru-RU"/>
        </a:p>
      </dgm:t>
    </dgm:pt>
    <dgm:pt modelId="{5ADDEACC-4CF9-441F-BD45-F9432C85FBA8}" type="pres">
      <dgm:prSet presAssocID="{43811D3F-35D7-498B-BE09-CEF861302FA3}" presName="childShp" presStyleLbl="bgAccFollowNode1" presStyleIdx="2" presStyleCnt="3" custScaleY="138295">
        <dgm:presLayoutVars>
          <dgm:bulletEnabled val="1"/>
        </dgm:presLayoutVars>
      </dgm:prSet>
      <dgm:spPr/>
      <dgm:t>
        <a:bodyPr/>
        <a:lstStyle/>
        <a:p>
          <a:endParaRPr lang="ru-RU"/>
        </a:p>
      </dgm:t>
    </dgm:pt>
  </dgm:ptLst>
  <dgm:cxnLst>
    <dgm:cxn modelId="{AE0B9F10-C8FE-4F26-A56E-F7657B945E56}" srcId="{43811D3F-35D7-498B-BE09-CEF861302FA3}" destId="{63907BB1-13C2-4D6B-9881-2D7FF1AC40B1}" srcOrd="0" destOrd="0" parTransId="{7964C3B2-DE98-44F0-9085-B84612CEDCE1}" sibTransId="{83BF0CF1-72FA-4863-997D-B653D8EA6F49}"/>
    <dgm:cxn modelId="{1D61BC96-AADA-4E17-BBBC-5027453D69A6}" type="presOf" srcId="{43811D3F-35D7-498B-BE09-CEF861302FA3}" destId="{63FA0720-1301-4419-8FB0-DE1CC5D833D0}" srcOrd="0" destOrd="0" presId="urn:microsoft.com/office/officeart/2005/8/layout/vList6"/>
    <dgm:cxn modelId="{D3BB45D5-FC26-4806-B68F-BC31EC3AD2B7}" type="presOf" srcId="{304E24F3-EECD-4665-97C4-50C743368312}" destId="{92D82B48-D4AE-4227-9F2C-2248DD44D1B6}" srcOrd="0" destOrd="0" presId="urn:microsoft.com/office/officeart/2005/8/layout/vList6"/>
    <dgm:cxn modelId="{52FF1F49-2200-44E6-8537-F0F86582760D}" srcId="{C3F4B23B-07F2-4934-8568-3FED891C1EB6}" destId="{F1F78F89-EBEB-4D58-B7A3-0A6CD1EB851D}" srcOrd="1" destOrd="0" parTransId="{C8390E41-C4A2-4EAA-970C-D49DDE49C13C}" sibTransId="{0E510C2E-7CD2-420E-9CC5-D289C6BE4E08}"/>
    <dgm:cxn modelId="{6D98E58A-C6D0-45A2-908D-79CEE55EB194}" type="presOf" srcId="{E22CF80F-68DB-4DC2-8DAA-A23FBB7D5A6D}" destId="{83F63975-CCAC-4DD5-BCA8-D8588DB14AB2}" srcOrd="0" destOrd="0" presId="urn:microsoft.com/office/officeart/2005/8/layout/vList6"/>
    <dgm:cxn modelId="{AFD19653-FED7-4A7D-A52A-BEB755C1BB12}" type="presOf" srcId="{C3F4B23B-07F2-4934-8568-3FED891C1EB6}" destId="{FED8EB2B-9FCC-46AE-87DE-BCFD03FDA260}" srcOrd="0" destOrd="0" presId="urn:microsoft.com/office/officeart/2005/8/layout/vList6"/>
    <dgm:cxn modelId="{EE0CA068-5769-4F4C-B858-1BB14488DEB8}" type="presOf" srcId="{09CDFCB5-9153-4062-8C85-FD824D623FC4}" destId="{D5CEA638-AA30-47CD-9418-5D2D0034ED1D}" srcOrd="0" destOrd="0" presId="urn:microsoft.com/office/officeart/2005/8/layout/vList6"/>
    <dgm:cxn modelId="{7B93F4F9-2F50-4735-8BE5-CD4CA87A8CFD}" type="presOf" srcId="{D0DAABA1-861C-497F-B84E-A21FBEA102F8}" destId="{5A7F5C31-8185-4E98-8D96-CED430D88A03}" srcOrd="0" destOrd="0" presId="urn:microsoft.com/office/officeart/2005/8/layout/vList6"/>
    <dgm:cxn modelId="{40AAB19F-62F1-4697-88D2-6DA0EE634F9D}" srcId="{E22CF80F-68DB-4DC2-8DAA-A23FBB7D5A6D}" destId="{43811D3F-35D7-498B-BE09-CEF861302FA3}" srcOrd="2" destOrd="0" parTransId="{BB766504-19BC-4D25-81B2-85BF4D8F6A39}" sibTransId="{7F65A785-648B-4660-841C-0D3C7AB92510}"/>
    <dgm:cxn modelId="{844F77D5-1AC4-4081-B7E2-FD44A5FD7921}" srcId="{C3F4B23B-07F2-4934-8568-3FED891C1EB6}" destId="{D0DAABA1-861C-497F-B84E-A21FBEA102F8}" srcOrd="0" destOrd="0" parTransId="{44B6720C-742F-453F-8226-5909A28F9223}" sibTransId="{976CFA3E-2947-426F-81DC-E3ABB497E1E0}"/>
    <dgm:cxn modelId="{A80C35E2-A647-4DF8-9B9B-F68512EC39D0}" type="presOf" srcId="{63907BB1-13C2-4D6B-9881-2D7FF1AC40B1}" destId="{5ADDEACC-4CF9-441F-BD45-F9432C85FBA8}" srcOrd="0" destOrd="0" presId="urn:microsoft.com/office/officeart/2005/8/layout/vList6"/>
    <dgm:cxn modelId="{2B2668CB-29F9-4C37-ADD6-D9293FFE3878}" type="presOf" srcId="{F1F78F89-EBEB-4D58-B7A3-0A6CD1EB851D}" destId="{5A7F5C31-8185-4E98-8D96-CED430D88A03}" srcOrd="0" destOrd="1" presId="urn:microsoft.com/office/officeart/2005/8/layout/vList6"/>
    <dgm:cxn modelId="{2945F0D8-DD44-4660-9625-B0877A8252FB}" srcId="{E22CF80F-68DB-4DC2-8DAA-A23FBB7D5A6D}" destId="{C3F4B23B-07F2-4934-8568-3FED891C1EB6}" srcOrd="0" destOrd="0" parTransId="{867516B8-1871-4183-BB33-B49D86A89AB8}" sibTransId="{CB72BBF4-ADDC-44E2-ADB6-EEB157BC41A8}"/>
    <dgm:cxn modelId="{127E720D-4194-45D7-A395-9DF886CADDAF}" srcId="{E22CF80F-68DB-4DC2-8DAA-A23FBB7D5A6D}" destId="{304E24F3-EECD-4665-97C4-50C743368312}" srcOrd="1" destOrd="0" parTransId="{CC166A82-1F64-45F7-9522-9AEE6A5CCAA0}" sibTransId="{B86B16B9-8F84-42A8-ADF7-B5787D4FD5CF}"/>
    <dgm:cxn modelId="{09D431FD-14CE-408B-8696-531FFF0103DE}" srcId="{304E24F3-EECD-4665-97C4-50C743368312}" destId="{09CDFCB5-9153-4062-8C85-FD824D623FC4}" srcOrd="0" destOrd="0" parTransId="{FB10FC5E-D31E-4DF9-B1AC-78DD1CCA04D2}" sibTransId="{D2899702-661E-4396-A02D-A73050FCD77C}"/>
    <dgm:cxn modelId="{0F5D88B5-9285-4897-ADBA-486FB4672DA6}" type="presParOf" srcId="{83F63975-CCAC-4DD5-BCA8-D8588DB14AB2}" destId="{E38F95BD-F2C8-47C4-B9DF-F31149859C88}" srcOrd="0" destOrd="0" presId="urn:microsoft.com/office/officeart/2005/8/layout/vList6"/>
    <dgm:cxn modelId="{1A341B48-08D7-4B2E-8F8A-A5B5D10D2C4C}" type="presParOf" srcId="{E38F95BD-F2C8-47C4-B9DF-F31149859C88}" destId="{FED8EB2B-9FCC-46AE-87DE-BCFD03FDA260}" srcOrd="0" destOrd="0" presId="urn:microsoft.com/office/officeart/2005/8/layout/vList6"/>
    <dgm:cxn modelId="{A1245763-871B-4B2F-ACD8-6DFCC0B95296}" type="presParOf" srcId="{E38F95BD-F2C8-47C4-B9DF-F31149859C88}" destId="{5A7F5C31-8185-4E98-8D96-CED430D88A03}" srcOrd="1" destOrd="0" presId="urn:microsoft.com/office/officeart/2005/8/layout/vList6"/>
    <dgm:cxn modelId="{D328BC21-40AF-4D47-918E-60F0E282D158}" type="presParOf" srcId="{83F63975-CCAC-4DD5-BCA8-D8588DB14AB2}" destId="{079E8CFE-5959-40A3-9F6A-07FC9A7D18BB}" srcOrd="1" destOrd="0" presId="urn:microsoft.com/office/officeart/2005/8/layout/vList6"/>
    <dgm:cxn modelId="{508A268E-373B-4AD5-9291-A61CA3C6EF61}" type="presParOf" srcId="{83F63975-CCAC-4DD5-BCA8-D8588DB14AB2}" destId="{5660619A-57F4-440B-BFEA-9604FE486C70}" srcOrd="2" destOrd="0" presId="urn:microsoft.com/office/officeart/2005/8/layout/vList6"/>
    <dgm:cxn modelId="{398BA4CA-A2D3-4CDB-B56B-85B2C8603490}" type="presParOf" srcId="{5660619A-57F4-440B-BFEA-9604FE486C70}" destId="{92D82B48-D4AE-4227-9F2C-2248DD44D1B6}" srcOrd="0" destOrd="0" presId="urn:microsoft.com/office/officeart/2005/8/layout/vList6"/>
    <dgm:cxn modelId="{6EF026E8-97EF-4CAB-9961-97F286FA9BA1}" type="presParOf" srcId="{5660619A-57F4-440B-BFEA-9604FE486C70}" destId="{D5CEA638-AA30-47CD-9418-5D2D0034ED1D}" srcOrd="1" destOrd="0" presId="urn:microsoft.com/office/officeart/2005/8/layout/vList6"/>
    <dgm:cxn modelId="{F4DC5732-838D-4848-AD2E-6C3EDAF521E7}" type="presParOf" srcId="{83F63975-CCAC-4DD5-BCA8-D8588DB14AB2}" destId="{4865357C-97DA-45B2-B401-2671E2B3599B}" srcOrd="3" destOrd="0" presId="urn:microsoft.com/office/officeart/2005/8/layout/vList6"/>
    <dgm:cxn modelId="{85F68F77-B5A2-4431-BA05-76BF16A62470}" type="presParOf" srcId="{83F63975-CCAC-4DD5-BCA8-D8588DB14AB2}" destId="{2C10092F-2D6A-419A-8AEF-E05AB0D75B50}" srcOrd="4" destOrd="0" presId="urn:microsoft.com/office/officeart/2005/8/layout/vList6"/>
    <dgm:cxn modelId="{E64DACF5-8A31-465F-835F-E2DD29A43DA5}" type="presParOf" srcId="{2C10092F-2D6A-419A-8AEF-E05AB0D75B50}" destId="{63FA0720-1301-4419-8FB0-DE1CC5D833D0}" srcOrd="0" destOrd="0" presId="urn:microsoft.com/office/officeart/2005/8/layout/vList6"/>
    <dgm:cxn modelId="{2E23A930-4E4B-4832-A03D-3E21A3459899}" type="presParOf" srcId="{2C10092F-2D6A-419A-8AEF-E05AB0D75B50}" destId="{5ADDEACC-4CF9-441F-BD45-F9432C85FBA8}" srcOrd="1" destOrd="0" presId="urn:microsoft.com/office/officeart/2005/8/layout/vList6"/>
  </dgm:cxnLst>
  <dgm:bg/>
  <dgm:whole/>
</dgm:dataModel>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1B694-77FB-4061-9CF6-3E86C5FC9F21}" type="datetimeFigureOut">
              <a:rPr lang="ru-RU" smtClean="0"/>
              <a:pPr/>
              <a:t>18.04.2019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CA7060-3773-4AC9-80BF-14D55BD4753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bwMode="auto">
          <a:noFill/>
          <a:ln>
            <a:solidFill>
              <a:srgbClr val="000000"/>
            </a:solidFill>
            <a:miter lim="800000"/>
            <a:headEnd/>
            <a:tailEnd/>
          </a:ln>
        </p:spPr>
      </p:sp>
      <p:sp>
        <p:nvSpPr>
          <p:cNvPr id="4710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smtClean="0"/>
              <a:t>В качестве эпиграфа к презентации я выбрала слова В.И. Вернадского (1922г.):</a:t>
            </a:r>
            <a:br>
              <a:rPr lang="ru-RU" smtClean="0"/>
            </a:br>
            <a:r>
              <a:rPr lang="ru-RU" smtClean="0"/>
              <a:t>"Недалеко время, когда человек получит в свои руки атомную энергию ..., такой источник силы, который даст ему возможность строить свою жизнь, как он захочет…</a:t>
            </a:r>
            <a:br>
              <a:rPr lang="ru-RU" smtClean="0"/>
            </a:br>
            <a:r>
              <a:rPr lang="ru-RU" smtClean="0"/>
              <a:t>Сумеет ли человек воспользоваться этой силой, направить ее на добро, а не на самоуничтожение?".</a:t>
            </a:r>
            <a:br>
              <a:rPr lang="ru-RU" smtClean="0"/>
            </a:b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77A768-54CF-4377-A37A-476C58175FE2}" type="slidenum">
              <a:rPr lang="ru-RU">
                <a:cs typeface="Arial" charset="0"/>
              </a:rPr>
              <a:pPr fontAlgn="base">
                <a:spcBef>
                  <a:spcPct val="0"/>
                </a:spcBef>
                <a:spcAft>
                  <a:spcPct val="0"/>
                </a:spcAft>
                <a:defRPr/>
              </a:pPr>
              <a:t>1</a:t>
            </a:fld>
            <a:endParaRPr lang="ru-RU">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Образ слайда 1"/>
          <p:cNvSpPr>
            <a:spLocks noGrp="1" noRot="1" noChangeAspect="1" noTextEdit="1"/>
          </p:cNvSpPr>
          <p:nvPr>
            <p:ph type="sldImg"/>
          </p:nvPr>
        </p:nvSpPr>
        <p:spPr bwMode="auto">
          <a:noFill/>
          <a:ln>
            <a:solidFill>
              <a:srgbClr val="000000"/>
            </a:solidFill>
            <a:miter lim="800000"/>
            <a:headEnd/>
            <a:tailEnd/>
          </a:ln>
        </p:spPr>
      </p:sp>
      <p:sp>
        <p:nvSpPr>
          <p:cNvPr id="665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spcBef>
                <a:spcPct val="0"/>
              </a:spcBef>
            </a:pPr>
            <a:r>
              <a:rPr lang="ru-RU" sz="900" dirty="0" smtClean="0">
                <a:solidFill>
                  <a:srgbClr val="FF0000"/>
                </a:solidFill>
                <a:latin typeface="Times New Roman" pitchFamily="18" charset="0"/>
                <a:cs typeface="Times New Roman" pitchFamily="18" charset="0"/>
              </a:rPr>
              <a:t>В первые дни основные усилия были направлены на снижение радиоактивных выбросов из разрушенного реактора и предотвращение ещё более серьёзных последствий. Например, существовали опасения, что из-за остаточного тепловыделения в топливе, остающемся в реакторе, произойдёт расплавление активной зоны ядерного реактора. Расплавленное вещество могло бы проникнуть в затопленное помещение под реактором и вызвать ещё один взрыв с большим выбросом радиоактивности. Вода из этих помещений была откачана. Также были приняты меры для того, чтобы предотвратить проникновение расплава в грунт под реактором.</a:t>
            </a:r>
          </a:p>
          <a:p>
            <a:pPr eaLnBrk="1" hangingPunct="1">
              <a:lnSpc>
                <a:spcPct val="80000"/>
              </a:lnSpc>
              <a:spcBef>
                <a:spcPct val="0"/>
              </a:spcBef>
            </a:pPr>
            <a:r>
              <a:rPr lang="ru-RU" sz="900" dirty="0" smtClean="0">
                <a:solidFill>
                  <a:srgbClr val="FF0000"/>
                </a:solidFill>
                <a:latin typeface="Times New Roman" pitchFamily="18" charset="0"/>
                <a:cs typeface="Times New Roman" pitchFamily="18" charset="0"/>
              </a:rPr>
              <a:t>Затем начались работы по очистке территории и захоронению разрушенного реактора. Вокруг 4-го блока был построен бетонный «саркофаг». В помещениях первых трёх энергоблоков проводилась дезактивация. Строительство саркофага было завершено в ноябре 1986 года.</a:t>
            </a:r>
          </a:p>
          <a:p>
            <a:pPr eaLnBrk="1" hangingPunct="1">
              <a:lnSpc>
                <a:spcPct val="80000"/>
              </a:lnSpc>
              <a:spcBef>
                <a:spcPct val="0"/>
              </a:spcBef>
            </a:pPr>
            <a:r>
              <a:rPr lang="ru-RU" sz="900" dirty="0" smtClean="0">
                <a:solidFill>
                  <a:srgbClr val="FF0000"/>
                </a:solidFill>
                <a:latin typeface="Times New Roman" pitchFamily="18" charset="0"/>
                <a:cs typeface="Times New Roman" pitchFamily="18" charset="0"/>
              </a:rPr>
              <a:t>По данным Российского государственного медико-дозиметрического регистра за прошедшие годы среди российских ликвидаторов с дозами облучения выше 100 </a:t>
            </a:r>
            <a:r>
              <a:rPr lang="ru-RU" sz="900" dirty="0" err="1" smtClean="0">
                <a:solidFill>
                  <a:srgbClr val="FF0000"/>
                </a:solidFill>
                <a:latin typeface="Times New Roman" pitchFamily="18" charset="0"/>
                <a:cs typeface="Times New Roman" pitchFamily="18" charset="0"/>
              </a:rPr>
              <a:t>мЗв</a:t>
            </a:r>
            <a:r>
              <a:rPr lang="ru-RU" sz="900" dirty="0" smtClean="0">
                <a:solidFill>
                  <a:srgbClr val="FF0000"/>
                </a:solidFill>
                <a:latin typeface="Times New Roman" pitchFamily="18" charset="0"/>
                <a:cs typeface="Times New Roman" pitchFamily="18" charset="0"/>
              </a:rPr>
              <a:t> (это около 60 тыс. человек) несколько десятков смертей могли быть связаны с облучением. Всего за 20 лет в этой группе от всех причин, не связанных с радиацией, умерло примерно 5 тысяч ликвидаторов.</a:t>
            </a:r>
          </a:p>
          <a:p>
            <a:pPr eaLnBrk="1" hangingPunct="1">
              <a:lnSpc>
                <a:spcPct val="80000"/>
              </a:lnSpc>
              <a:spcBef>
                <a:spcPct val="0"/>
              </a:spcBef>
            </a:pPr>
            <a:endParaRPr lang="ru-RU" sz="900" dirty="0" smtClean="0">
              <a:solidFill>
                <a:srgbClr val="FF0000"/>
              </a:solidFill>
              <a:latin typeface="Times New Roman" pitchFamily="18" charset="0"/>
              <a:cs typeface="Times New Roman" pitchFamily="18" charset="0"/>
            </a:endParaRPr>
          </a:p>
          <a:p>
            <a:pPr eaLnBrk="1" hangingPunct="1">
              <a:lnSpc>
                <a:spcPct val="80000"/>
              </a:lnSpc>
              <a:spcBef>
                <a:spcPct val="0"/>
              </a:spcBef>
            </a:pPr>
            <a:endParaRPr lang="ru-RU" sz="1000" dirty="0" smtClean="0"/>
          </a:p>
        </p:txBody>
      </p:sp>
      <p:sp>
        <p:nvSpPr>
          <p:cNvPr id="54275"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29A71E-996A-4189-ABEE-1C5103F940DF}" type="slidenum">
              <a:rPr lang="ru-RU">
                <a:cs typeface="Arial" charset="0"/>
              </a:rPr>
              <a:pPr fontAlgn="base">
                <a:spcBef>
                  <a:spcPct val="0"/>
                </a:spcBef>
                <a:spcAft>
                  <a:spcPct val="0"/>
                </a:spcAft>
                <a:defRPr/>
              </a:pPr>
              <a:t>10</a:t>
            </a:fld>
            <a:endParaRPr lang="ru-RU">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lnSpcReduction="10000"/>
          </a:bodyPr>
          <a:lstStyle/>
          <a:p>
            <a:pPr eaLnBrk="1" fontAlgn="auto" hangingPunct="1">
              <a:spcBef>
                <a:spcPts val="0"/>
              </a:spcBef>
              <a:spcAft>
                <a:spcPts val="0"/>
              </a:spcAft>
              <a:defRPr/>
            </a:pPr>
            <a:r>
              <a:rPr lang="ru-RU" dirty="0" smtClean="0"/>
              <a:t>Рост числа детей с вырожденными пороками развития после чернобыльской катастрофы.</a:t>
            </a:r>
            <a:endParaRPr lang="ru-RU" dirty="0"/>
          </a:p>
        </p:txBody>
      </p:sp>
      <p:sp>
        <p:nvSpPr>
          <p:cNvPr id="6144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4BD2B1-B99E-4DCC-ABC0-361922B85ADD}" type="slidenum">
              <a:rPr lang="ru-RU">
                <a:cs typeface="Arial" charset="0"/>
              </a:rPr>
              <a:pPr fontAlgn="base">
                <a:spcBef>
                  <a:spcPct val="0"/>
                </a:spcBef>
                <a:spcAft>
                  <a:spcPct val="0"/>
                </a:spcAft>
                <a:defRPr/>
              </a:pPr>
              <a:t>11</a:t>
            </a:fld>
            <a:endParaRPr lang="ru-RU">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Образ слайда 1"/>
          <p:cNvSpPr>
            <a:spLocks noGrp="1" noRot="1" noChangeAspect="1" noTextEdit="1"/>
          </p:cNvSpPr>
          <p:nvPr>
            <p:ph type="sldImg"/>
          </p:nvPr>
        </p:nvSpPr>
        <p:spPr bwMode="auto">
          <a:noFill/>
          <a:ln>
            <a:solidFill>
              <a:srgbClr val="000000"/>
            </a:solidFill>
            <a:miter lim="800000"/>
            <a:headEnd/>
            <a:tailEnd/>
          </a:ln>
        </p:spPr>
      </p:sp>
      <p:sp>
        <p:nvSpPr>
          <p:cNvPr id="7065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smtClean="0">
                <a:solidFill>
                  <a:srgbClr val="FF0000"/>
                </a:solidFill>
                <a:latin typeface="Times New Roman" pitchFamily="18" charset="0"/>
                <a:cs typeface="Times New Roman" pitchFamily="18" charset="0"/>
              </a:rPr>
              <a:t>Наибольшие дозы получили примерно 1000 человек, находившихся рядом с реактором в момент взрыва и принимавших участие в аварийных работах в первые дни после него. Эти дозы варьировались от 2 до 20 грэй (Гр) и в ряде случаев оказались смертельными.</a:t>
            </a:r>
          </a:p>
          <a:p>
            <a:pPr eaLnBrk="1" hangingPunct="1">
              <a:spcBef>
                <a:spcPct val="0"/>
              </a:spcBef>
            </a:pPr>
            <a:r>
              <a:rPr lang="ru-RU" smtClean="0">
                <a:solidFill>
                  <a:srgbClr val="FF0000"/>
                </a:solidFill>
                <a:latin typeface="Times New Roman" pitchFamily="18" charset="0"/>
                <a:cs typeface="Times New Roman" pitchFamily="18" charset="0"/>
              </a:rPr>
              <a:t>Большинство ликвидаторов, работавших в опасной зоне в последующие годы, и местных жителей получили сравнительно небольшие дозы облучения на всё тело. Для ликвидаторов они составили, в среднем, 100 мЗв, хотя иногда превышали 500. Дозы, полученные жителями, эвакуированными из сильно загрязнённых районов, достигали иногда нескольких сотен миллизиверт, при среднем значении, оцениваемом в 33 мЗв. Дозы, накопленные за годы после аварии, оцениваются в 10—50 мЗв для большинства жителей загрязнённой зоны, и до нескольких сотен для некоторых из них.</a:t>
            </a:r>
          </a:p>
          <a:p>
            <a:pPr eaLnBrk="1" hangingPunct="1">
              <a:spcBef>
                <a:spcPct val="0"/>
              </a:spcBef>
            </a:pPr>
            <a:r>
              <a:rPr lang="ru-RU" smtClean="0">
                <a:solidFill>
                  <a:srgbClr val="FF0000"/>
                </a:solidFill>
                <a:latin typeface="Times New Roman" pitchFamily="18" charset="0"/>
                <a:cs typeface="Times New Roman" pitchFamily="18" charset="0"/>
              </a:rPr>
              <a:t>Для сравнения, жители некоторых регионов Земли с повышенным естественным фоном (например, в Бразилии, Индии, Иране и Китае) получают дозы облучения, равные примерно 100—200 мЗв за 20 лет.</a:t>
            </a:r>
          </a:p>
          <a:p>
            <a:pPr eaLnBrk="1" hangingPunct="1">
              <a:spcBef>
                <a:spcPct val="0"/>
              </a:spcBef>
            </a:pPr>
            <a:r>
              <a:rPr lang="ru-RU" smtClean="0">
                <a:solidFill>
                  <a:srgbClr val="FF0000"/>
                </a:solidFill>
                <a:latin typeface="Times New Roman" pitchFamily="18" charset="0"/>
                <a:cs typeface="Times New Roman" pitchFamily="18" charset="0"/>
              </a:rPr>
              <a:t>В настоящее время большинство жителей загрязнённой зоны получает менее 1 мЗв в год сверх естественного фона</a:t>
            </a:r>
          </a:p>
          <a:p>
            <a:pPr eaLnBrk="1" hangingPunct="1">
              <a:spcBef>
                <a:spcPct val="0"/>
              </a:spcBef>
            </a:pPr>
            <a:endParaRPr lang="ru-RU" smtClean="0"/>
          </a:p>
        </p:txBody>
      </p:sp>
      <p:sp>
        <p:nvSpPr>
          <p:cNvPr id="6349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F97132-0D75-4FBA-9314-34C6B4BA0CD4}" type="slidenum">
              <a:rPr lang="ru-RU">
                <a:cs typeface="Arial" charset="0"/>
              </a:rPr>
              <a:pPr fontAlgn="base">
                <a:spcBef>
                  <a:spcPct val="0"/>
                </a:spcBef>
                <a:spcAft>
                  <a:spcPct val="0"/>
                </a:spcAft>
                <a:defRPr/>
              </a:pPr>
              <a:t>12</a:t>
            </a:fld>
            <a:endParaRPr lang="ru-RU">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Образ слайда 1"/>
          <p:cNvSpPr>
            <a:spLocks noGrp="1" noRot="1" noChangeAspect="1" noTextEdit="1"/>
          </p:cNvSpPr>
          <p:nvPr>
            <p:ph type="sldImg"/>
          </p:nvPr>
        </p:nvSpPr>
        <p:spPr bwMode="auto">
          <a:noFill/>
          <a:ln>
            <a:solidFill>
              <a:srgbClr val="000000"/>
            </a:solidFill>
            <a:miter lim="800000"/>
            <a:headEnd/>
            <a:tailEnd/>
          </a:ln>
        </p:spPr>
      </p:sp>
      <p:sp>
        <p:nvSpPr>
          <p:cNvPr id="7168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Щитовидная железа — один из органов, наиболее подверженных риску возникновения рака в результате радиоактивного загрязнения, потому что она накапливает иод-131; особенно высок риск для детей. В 1990—1998 годах было зарегистрировано более 4000 случаев заболевания раком щитовидной железы среди тех, кому в момент аварии было менее 18 лет. Учитывая низкую вероятность заболевания в таком возрасте, часть из этих случаев считают прямым следствием облучения.  Эксперты считают, что количество заболеваний раком щитовидной железы будет расти ещё в течение многих лет.</a:t>
            </a:r>
          </a:p>
          <a:p>
            <a:pPr eaLnBrk="1" hangingPunct="1">
              <a:spcBef>
                <a:spcPct val="0"/>
              </a:spcBef>
            </a:pPr>
            <a:r>
              <a:rPr lang="ru-RU" dirty="0" smtClean="0"/>
              <a:t>Некоторые исследования показывают увеличение числа случаев лейкемии  как у ликвидаторов, так и у жителей загрязнённых районов. </a:t>
            </a:r>
          </a:p>
          <a:p>
            <a:pPr eaLnBrk="1" hangingPunct="1">
              <a:spcBef>
                <a:spcPct val="0"/>
              </a:spcBef>
            </a:pPr>
            <a:r>
              <a:rPr lang="ru-RU" dirty="0" smtClean="0"/>
              <a:t>Из опыта, полученного ранее, например, при наблюдениях за пострадавшими при атомных бомбардировках Хиросимы и Нагасаки, известно, что риск заболевания лейкемией снижается спустя несколько десятков лет после облучения. В случае других видов рака ситуация обратная. В течение первых 10-15 лет риск заболеть невелик, а затем увеличивается. </a:t>
            </a:r>
          </a:p>
          <a:p>
            <a:pPr eaLnBrk="1" hangingPunct="1">
              <a:spcBef>
                <a:spcPct val="0"/>
              </a:spcBef>
            </a:pPr>
            <a:endParaRPr lang="ru-RU" dirty="0" smtClean="0"/>
          </a:p>
        </p:txBody>
      </p:sp>
      <p:sp>
        <p:nvSpPr>
          <p:cNvPr id="6553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EAD263-22D7-4F22-89D0-B1F39B6E3FBA}" type="slidenum">
              <a:rPr lang="ru-RU">
                <a:cs typeface="Arial" charset="0"/>
              </a:rPr>
              <a:pPr fontAlgn="base">
                <a:spcBef>
                  <a:spcPct val="0"/>
                </a:spcBef>
                <a:spcAft>
                  <a:spcPct val="0"/>
                </a:spcAft>
                <a:defRPr/>
              </a:pPr>
              <a:t>13</a:t>
            </a:fld>
            <a:endParaRPr lang="ru-RU">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lnSpcReduction="10000"/>
          </a:bodyPr>
          <a:lstStyle/>
          <a:p>
            <a:pPr eaLnBrk="1" fontAlgn="auto" hangingPunct="1">
              <a:spcBef>
                <a:spcPts val="0"/>
              </a:spcBef>
              <a:spcAft>
                <a:spcPts val="0"/>
              </a:spcAft>
              <a:defRPr/>
            </a:pPr>
            <a:r>
              <a:rPr lang="ru-RU" dirty="0" smtClean="0"/>
              <a:t>Одним из страшных последствий чернобыльского облучения стало повышение числа ослабленных и больных новорожденных. В Венгрии среди новорожденных, появившихся на свет в мае-июне 1986 г, доля новорожденных с пониженным (менее 2500 г) весом была статически достоверно большей, чем обычно. Это характерно и для рожденных в июне 1986 г. в Швеции.</a:t>
            </a:r>
            <a:br>
              <a:rPr lang="ru-RU" dirty="0" smtClean="0"/>
            </a:br>
            <a:r>
              <a:rPr lang="ru-RU" dirty="0" smtClean="0"/>
              <a:t>Резкое возрастание числа новорожденных с ненормально низким весом (менее 1500 г) отмечено и в одном из наиболее пораженных чернобыльским выбросом регионе Великобритании - Уэльсе. Так в 1983 г. уровень выпадения 90Sr составил 0,4 </a:t>
            </a:r>
            <a:r>
              <a:rPr lang="ru-RU" dirty="0" err="1" smtClean="0"/>
              <a:t>Ku</a:t>
            </a:r>
            <a:r>
              <a:rPr lang="ru-RU" dirty="0" smtClean="0"/>
              <a:t>/км2, в 1984 и 1985 гг. - 0,5 </a:t>
            </a:r>
            <a:r>
              <a:rPr lang="ru-RU" dirty="0" err="1" smtClean="0"/>
              <a:t>Ku</a:t>
            </a:r>
            <a:r>
              <a:rPr lang="ru-RU" dirty="0" smtClean="0"/>
              <a:t>/км2 . При этом доля новорожденных (в %) с весом тела менее 1,5 кг в 1984 г. составила 0,6%, в 1985 г. - 0,75%. В 1986 г. наблюдался сильный выброс 90Sr (3 </a:t>
            </a:r>
            <a:r>
              <a:rPr lang="ru-RU" dirty="0" err="1" smtClean="0"/>
              <a:t>Ku</a:t>
            </a:r>
            <a:r>
              <a:rPr lang="ru-RU" dirty="0" smtClean="0"/>
              <a:t>/км2 ), при этом доля ослабленных новорожденных увеличилась до 0,85%; в 1987 г. выброс 90Sr (1 </a:t>
            </a:r>
            <a:r>
              <a:rPr lang="ru-RU" dirty="0" err="1" smtClean="0"/>
              <a:t>Ku</a:t>
            </a:r>
            <a:r>
              <a:rPr lang="ru-RU" dirty="0" smtClean="0"/>
              <a:t>/км2 ), несмотря на это возросла доля новорожденных с весом менее 1,5 кг (0,96%). В 1988 г. выброс 90Sr составил 0,5 </a:t>
            </a:r>
            <a:r>
              <a:rPr lang="ru-RU" dirty="0" err="1" smtClean="0"/>
              <a:t>Ku</a:t>
            </a:r>
            <a:r>
              <a:rPr lang="ru-RU" dirty="0" smtClean="0"/>
              <a:t>/км2 , а доля ослабленных новорожденных 0,81%. В 1989 г. 0,4 </a:t>
            </a:r>
            <a:r>
              <a:rPr lang="ru-RU" dirty="0" err="1" smtClean="0"/>
              <a:t>Ku</a:t>
            </a:r>
            <a:r>
              <a:rPr lang="ru-RU" dirty="0" smtClean="0"/>
              <a:t>/км2 - уровень выпадения 90Sr, 0,83%-доля ослабленных новорожденных. В 1990 г. соответственно 0,4 </a:t>
            </a:r>
            <a:r>
              <a:rPr lang="ru-RU" dirty="0" err="1" smtClean="0"/>
              <a:t>Ku</a:t>
            </a:r>
            <a:r>
              <a:rPr lang="ru-RU" dirty="0" smtClean="0"/>
              <a:t>/км2 и 0,83%. В 1991 г. наблюдалось рождение ослабленных детей (0,86%), в 1992 г. - 0,82%.</a:t>
            </a:r>
            <a:br>
              <a:rPr lang="ru-RU" dirty="0" smtClean="0"/>
            </a:br>
            <a:r>
              <a:rPr lang="ru-RU" dirty="0" smtClean="0"/>
              <a:t>Отсутствие данных по "чернобыльским " территориям России, Украины, Белоруссии свидетельствует только о плохой медицинской статистике, а не об отсутствии таких эффектов.</a:t>
            </a:r>
          </a:p>
          <a:p>
            <a:pPr eaLnBrk="1" fontAlgn="auto" hangingPunct="1">
              <a:spcBef>
                <a:spcPts val="0"/>
              </a:spcBef>
              <a:spcAft>
                <a:spcPts val="0"/>
              </a:spcAft>
              <a:defRPr/>
            </a:pPr>
            <a:r>
              <a:rPr lang="ru-RU" i="1" dirty="0" smtClean="0"/>
              <a:t/>
            </a:r>
            <a:br>
              <a:rPr lang="ru-RU" i="1" dirty="0" smtClean="0"/>
            </a:br>
            <a:endParaRPr lang="ru-RU" dirty="0"/>
          </a:p>
        </p:txBody>
      </p:sp>
      <p:sp>
        <p:nvSpPr>
          <p:cNvPr id="6861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7DE6AE-99CB-46BE-9B04-1C09DD34A4C9}" type="slidenum">
              <a:rPr lang="ru-RU">
                <a:cs typeface="Arial" charset="0"/>
              </a:rPr>
              <a:pPr fontAlgn="base">
                <a:spcBef>
                  <a:spcPct val="0"/>
                </a:spcBef>
                <a:spcAft>
                  <a:spcPct val="0"/>
                </a:spcAft>
                <a:defRPr/>
              </a:pPr>
              <a:t>14</a:t>
            </a:fld>
            <a:endParaRPr lang="ru-RU">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Образ слайда 1"/>
          <p:cNvSpPr>
            <a:spLocks noGrp="1" noRot="1" noChangeAspect="1" noTextEdit="1"/>
          </p:cNvSpPr>
          <p:nvPr>
            <p:ph type="sldImg"/>
          </p:nvPr>
        </p:nvSpPr>
        <p:spPr bwMode="auto">
          <a:noFill/>
          <a:ln>
            <a:solidFill>
              <a:srgbClr val="000000"/>
            </a:solidFill>
            <a:miter lim="800000"/>
            <a:headEnd/>
            <a:tailEnd/>
          </a:ln>
        </p:spPr>
      </p:sp>
      <p:sp>
        <p:nvSpPr>
          <p:cNvPr id="7577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cs typeface="Times New Roman" pitchFamily="18" charset="0"/>
              </a:rPr>
              <a:t>В</a:t>
            </a:r>
            <a:r>
              <a:rPr lang="ru-RU" dirty="0" smtClean="0">
                <a:solidFill>
                  <a:srgbClr val="FF0000"/>
                </a:solidFill>
                <a:latin typeface="Times New Roman" pitchFamily="18" charset="0"/>
                <a:cs typeface="Times New Roman" pitchFamily="18" charset="0"/>
              </a:rPr>
              <a:t> </a:t>
            </a:r>
            <a:r>
              <a:rPr lang="ru-RU" dirty="0" smtClean="0"/>
              <a:t>ряде исследований было показано, что ликвидаторы и жители загрязнённых областей подвержены повышенному риску различных заболеваний, таких как катаракта, </a:t>
            </a:r>
            <a:r>
              <a:rPr lang="ru-RU" dirty="0" err="1" smtClean="0"/>
              <a:t>сердечно-сосудистые</a:t>
            </a:r>
            <a:r>
              <a:rPr lang="ru-RU" dirty="0" smtClean="0"/>
              <a:t> заболевания, снижение иммунитета. Эксперты Чернобыльского форума пришли к заключению, что связь заболеваний катарактой с облучением после аварии установлена достаточно надёжно. В отношении других болезней требуются дополнительные исследования с тщательной оценкой влияния конкурирующих факторов.</a:t>
            </a:r>
          </a:p>
          <a:p>
            <a:pPr eaLnBrk="1" hangingPunct="1">
              <a:spcBef>
                <a:spcPct val="0"/>
              </a:spcBef>
            </a:pPr>
            <a:endParaRPr lang="ru-RU" dirty="0" smtClean="0"/>
          </a:p>
        </p:txBody>
      </p:sp>
      <p:sp>
        <p:nvSpPr>
          <p:cNvPr id="2"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EBD0F7-84FE-4318-A507-1F78256969C1}" type="slidenum">
              <a:rPr lang="ru-RU">
                <a:cs typeface="Arial" charset="0"/>
              </a:rPr>
              <a:pPr fontAlgn="base">
                <a:spcBef>
                  <a:spcPct val="0"/>
                </a:spcBef>
                <a:spcAft>
                  <a:spcPct val="0"/>
                </a:spcAft>
                <a:defRPr/>
              </a:pPr>
              <a:t>15</a:t>
            </a:fld>
            <a:endParaRPr lang="ru-RU">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Образ слайда 1"/>
          <p:cNvSpPr>
            <a:spLocks noGrp="1" noRot="1" noChangeAspect="1" noTextEdit="1"/>
          </p:cNvSpPr>
          <p:nvPr>
            <p:ph type="sldImg"/>
          </p:nvPr>
        </p:nvSpPr>
        <p:spPr bwMode="auto">
          <a:noFill/>
          <a:ln>
            <a:solidFill>
              <a:srgbClr val="000000"/>
            </a:solidFill>
            <a:miter lim="800000"/>
            <a:headEnd/>
            <a:tailEnd/>
          </a:ln>
        </p:spPr>
      </p:sp>
      <p:sp>
        <p:nvSpPr>
          <p:cNvPr id="7782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smtClean="0"/>
              <a:t>Саркофаг, который впоследствии был назван объектом «Укрытие», является уникальным сооружением, возведенном на месте разрушенного в результате аварии 4-го блока Чернобыльской АЭС.</a:t>
            </a:r>
          </a:p>
          <a:p>
            <a:pPr eaLnBrk="1" hangingPunct="1">
              <a:spcBef>
                <a:spcPct val="0"/>
              </a:spcBef>
            </a:pPr>
            <a:r>
              <a:rPr lang="ru-RU" smtClean="0"/>
              <a:t>При его создании применялись в основном металлоконструкции и бетон. В качестве опор в большинстве случаев использованы уцелевшие в результате аварии строительные конструкции 4-го блока. Работы были выполнены в беспрецедентно короткое время – 6 месяцев. Можно с уверенностью сказать, что мировая практика не знает случаев сооружения подобных объектов в подобных условиях и в такие сжатые сроки.</a:t>
            </a:r>
          </a:p>
          <a:p>
            <a:pPr eaLnBrk="1" hangingPunct="1">
              <a:spcBef>
                <a:spcPct val="0"/>
              </a:spcBef>
            </a:pPr>
            <a:r>
              <a:rPr lang="ru-RU" smtClean="0"/>
              <a:t>Назначение объекта – предотвращение выхода радионуклидов в окружающую среду и защита территории ЧАЭС и прилегающих территорий от радиационной опасности.</a:t>
            </a:r>
          </a:p>
        </p:txBody>
      </p:sp>
      <p:sp>
        <p:nvSpPr>
          <p:cNvPr id="8192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FD901D-382F-4D7E-9002-35E1D6C2BCE6}" type="slidenum">
              <a:rPr lang="ru-RU">
                <a:cs typeface="Arial" charset="0"/>
              </a:rPr>
              <a:pPr fontAlgn="base">
                <a:spcBef>
                  <a:spcPct val="0"/>
                </a:spcBef>
                <a:spcAft>
                  <a:spcPct val="0"/>
                </a:spcAft>
                <a:defRPr/>
              </a:pPr>
              <a:t>18</a:t>
            </a:fld>
            <a:endParaRPr lang="ru-RU">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Образ слайда 1"/>
          <p:cNvSpPr>
            <a:spLocks noGrp="1" noRot="1" noChangeAspect="1" noTextEdit="1"/>
          </p:cNvSpPr>
          <p:nvPr>
            <p:ph type="sldImg"/>
          </p:nvPr>
        </p:nvSpPr>
        <p:spPr bwMode="auto">
          <a:noFill/>
          <a:ln>
            <a:solidFill>
              <a:srgbClr val="000000"/>
            </a:solidFill>
            <a:miter lim="800000"/>
            <a:headEnd/>
            <a:tailEnd/>
          </a:ln>
        </p:spPr>
      </p:sp>
      <p:sp>
        <p:nvSpPr>
          <p:cNvPr id="4813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latin typeface="Times New Roman" pitchFamily="18" charset="0"/>
                <a:cs typeface="Times New Roman" pitchFamily="18" charset="0"/>
              </a:rPr>
              <a:t>Чернобыльская </a:t>
            </a:r>
            <a:r>
              <a:rPr lang="ru-RU" dirty="0" err="1" smtClean="0">
                <a:latin typeface="Times New Roman" pitchFamily="18" charset="0"/>
                <a:cs typeface="Times New Roman" pitchFamily="18" charset="0"/>
              </a:rPr>
              <a:t>ава́рия</a:t>
            </a:r>
            <a:r>
              <a:rPr lang="ru-RU" dirty="0" smtClean="0">
                <a:latin typeface="Times New Roman" pitchFamily="18" charset="0"/>
                <a:cs typeface="Times New Roman" pitchFamily="18" charset="0"/>
              </a:rPr>
              <a:t> — разрушение 26 апреля 1986 года четвёртого энергоблока Чернобыльской атомной электростанции, расположенной на территории Украины (в то время — Украинской ССР). Разрушение носило взрывной характер, реактор был полностью разрушен, и в окружающую среду было выброшено большое количество радиоактивных веществ. Авария расценивается как крупнейшая в своём роде за всю историю ядерной энергетики, как по предполагаемому количеству погибших и пострадавших от её последствий людей, так и по экономическому ущербу. </a:t>
            </a:r>
          </a:p>
          <a:p>
            <a:pPr eaLnBrk="1" hangingPunct="1">
              <a:spcBef>
                <a:spcPct val="0"/>
              </a:spcBef>
            </a:pPr>
            <a:r>
              <a:rPr lang="ru-RU" dirty="0" smtClean="0">
                <a:latin typeface="Times New Roman" pitchFamily="18" charset="0"/>
                <a:cs typeface="Times New Roman" pitchFamily="18" charset="0"/>
              </a:rPr>
              <a:t>В отличие от бомбардировок Хиросимы и Нагасаки, взрыв напоминал очень мощную «грязную бомбу» — основным поражающим фактором стало радиоактивное заражение. Радиоактивное облако от аварии прошло над европейской частью СССР, Восточной Европой и Скандинавией. Примерно 60 % радиоактивных осадков выпало на территории Белоруссии.</a:t>
            </a:r>
          </a:p>
          <a:p>
            <a:pPr eaLnBrk="1" hangingPunct="1">
              <a:spcBef>
                <a:spcPct val="0"/>
              </a:spcBef>
            </a:pPr>
            <a:endParaRPr lang="ru-RU" dirty="0" smtClean="0"/>
          </a:p>
        </p:txBody>
      </p:sp>
      <p:sp>
        <p:nvSpPr>
          <p:cNvPr id="1741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2693E5-935A-43FA-9D12-E195A6B2D91A}" type="slidenum">
              <a:rPr lang="ru-RU">
                <a:cs typeface="Arial" charset="0"/>
              </a:rPr>
              <a:pPr fontAlgn="base">
                <a:spcBef>
                  <a:spcPct val="0"/>
                </a:spcBef>
                <a:spcAft>
                  <a:spcPct val="0"/>
                </a:spcAft>
                <a:defRPr/>
              </a:pPr>
              <a:t>2</a:t>
            </a:fld>
            <a:endParaRPr lang="ru-RU">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Образ слайда 1"/>
          <p:cNvSpPr>
            <a:spLocks noGrp="1" noRot="1" noChangeAspect="1" noTextEdit="1"/>
          </p:cNvSpPr>
          <p:nvPr>
            <p:ph type="sldImg"/>
          </p:nvPr>
        </p:nvSpPr>
        <p:spPr bwMode="auto">
          <a:noFill/>
          <a:ln>
            <a:solidFill>
              <a:srgbClr val="000000"/>
            </a:solidFill>
            <a:miter lim="800000"/>
            <a:headEnd/>
            <a:tailEnd/>
          </a:ln>
        </p:spPr>
      </p:sp>
      <p:sp>
        <p:nvSpPr>
          <p:cNvPr id="5017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solidFill>
                  <a:srgbClr val="FF0000"/>
                </a:solidFill>
                <a:latin typeface="Times New Roman" pitchFamily="18" charset="0"/>
                <a:cs typeface="Times New Roman" pitchFamily="18" charset="0"/>
              </a:rPr>
              <a:t>Ко времени аварии на ЧАЭС использовались четыре реактора РБМК-1000 (реактор большой мощности канального типа) с электрической мощностью 1000 МВт (тепловая мощность 3200 МВт) каждый. Ещё два аналогичных реактора строились. ЧАЭС производила примерно десятую долю электроэнергии Украины.</a:t>
            </a:r>
          </a:p>
          <a:p>
            <a:pPr eaLnBrk="1" hangingPunct="1">
              <a:spcBef>
                <a:spcPct val="0"/>
              </a:spcBef>
            </a:pPr>
            <a:r>
              <a:rPr lang="ru-RU" dirty="0" smtClean="0">
                <a:solidFill>
                  <a:srgbClr val="FF0000"/>
                </a:solidFill>
                <a:latin typeface="Times New Roman" pitchFamily="18" charset="0"/>
                <a:cs typeface="Times New Roman" pitchFamily="18" charset="0"/>
              </a:rPr>
              <a:t>Примерно в 1:24 26 апреля 1986 года на 4-м энергоблоке Чернобыльской АЭС произошёл взрыв, который полностью разрушил </a:t>
            </a:r>
            <a:r>
              <a:rPr lang="ru-RU" dirty="0" err="1" smtClean="0">
                <a:solidFill>
                  <a:srgbClr val="FF0000"/>
                </a:solidFill>
                <a:latin typeface="Times New Roman" pitchFamily="18" charset="0"/>
                <a:cs typeface="Times New Roman" pitchFamily="18" charset="0"/>
              </a:rPr>
              <a:t>реактор.В</a:t>
            </a:r>
            <a:r>
              <a:rPr lang="ru-RU" dirty="0" smtClean="0">
                <a:solidFill>
                  <a:srgbClr val="FF0000"/>
                </a:solidFill>
                <a:latin typeface="Times New Roman" pitchFamily="18" charset="0"/>
                <a:cs typeface="Times New Roman" pitchFamily="18" charset="0"/>
              </a:rPr>
              <a:t> результате аварии произошёл выброс в окружающую среду радиоактивных веществ, в том числе изотопов урана, плутония, иода-131 (период полураспада 8 дней), цезия-134 (период полураспада 2 года), цезия-137 (период полураспада 33 года), стронция-90 (период полураспада 28 лет).</a:t>
            </a:r>
          </a:p>
          <a:p>
            <a:pPr eaLnBrk="1" hangingPunct="1">
              <a:spcBef>
                <a:spcPct val="0"/>
              </a:spcBef>
            </a:pPr>
            <a:endParaRPr lang="ru-RU" dirty="0" smtClean="0"/>
          </a:p>
        </p:txBody>
      </p:sp>
      <p:sp>
        <p:nvSpPr>
          <p:cNvPr id="1945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20C0B4-36B0-47A9-95F3-E056C8FAADD1}" type="slidenum">
              <a:rPr lang="ru-RU">
                <a:cs typeface="Arial" charset="0"/>
              </a:rPr>
              <a:pPr fontAlgn="base">
                <a:spcBef>
                  <a:spcPct val="0"/>
                </a:spcBef>
                <a:spcAft>
                  <a:spcPct val="0"/>
                </a:spcAft>
                <a:defRPr/>
              </a:pPr>
              <a:t>3</a:t>
            </a:fld>
            <a:endParaRPr lang="ru-RU">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noTextEdit="1"/>
          </p:cNvSpPr>
          <p:nvPr>
            <p:ph type="sldImg"/>
          </p:nvPr>
        </p:nvSpPr>
        <p:spPr bwMode="auto">
          <a:noFill/>
          <a:ln>
            <a:solidFill>
              <a:srgbClr val="000000"/>
            </a:solidFill>
            <a:miter lim="800000"/>
            <a:headEnd/>
            <a:tailEnd/>
          </a:ln>
        </p:spPr>
      </p:sp>
      <p:sp>
        <p:nvSpPr>
          <p:cNvPr id="5325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765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6F83B4-87D9-4764-BB15-2CCA75ACCF3B}" type="slidenum">
              <a:rPr lang="ru-RU">
                <a:cs typeface="Arial" charset="0"/>
              </a:rPr>
              <a:pPr fontAlgn="base">
                <a:spcBef>
                  <a:spcPct val="0"/>
                </a:spcBef>
                <a:spcAft>
                  <a:spcPct val="0"/>
                </a:spcAft>
                <a:defRPr/>
              </a:pPr>
              <a:t>4</a:t>
            </a:fld>
            <a:endParaRPr lang="ru-RU">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О точной последовательности процессов, которые привели к взрывам, не существует единого представления. В процессе неконтролируемого разгона реактора, сопровождавшегося ростом температур и давлений, были разрушены тепловыделяющие элементы (</a:t>
            </a:r>
            <a:r>
              <a:rPr lang="ru-RU" dirty="0" err="1" smtClean="0">
                <a:solidFill>
                  <a:srgbClr val="FF0000"/>
                </a:solidFill>
                <a:latin typeface="Times New Roman" pitchFamily="18" charset="0"/>
                <a:cs typeface="Times New Roman" pitchFamily="18" charset="0"/>
              </a:rPr>
              <a:t>ТВЭЛы</a:t>
            </a:r>
            <a:r>
              <a:rPr lang="ru-RU" dirty="0" smtClean="0">
                <a:solidFill>
                  <a:srgbClr val="FF0000"/>
                </a:solidFill>
                <a:latin typeface="Times New Roman" pitchFamily="18" charset="0"/>
                <a:cs typeface="Times New Roman" pitchFamily="18" charset="0"/>
              </a:rPr>
              <a:t>) и часть технологических каналов , в которых эти </a:t>
            </a:r>
            <a:r>
              <a:rPr lang="ru-RU" dirty="0" err="1" smtClean="0">
                <a:solidFill>
                  <a:srgbClr val="FF0000"/>
                </a:solidFill>
                <a:latin typeface="Times New Roman" pitchFamily="18" charset="0"/>
                <a:cs typeface="Times New Roman" pitchFamily="18" charset="0"/>
              </a:rPr>
              <a:t>ТВЭЛы</a:t>
            </a:r>
            <a:r>
              <a:rPr lang="ru-RU" dirty="0" smtClean="0">
                <a:solidFill>
                  <a:srgbClr val="FF0000"/>
                </a:solidFill>
                <a:latin typeface="Times New Roman" pitchFamily="18" charset="0"/>
                <a:cs typeface="Times New Roman" pitchFamily="18" charset="0"/>
              </a:rPr>
              <a:t> находились. Пар из повреждённых каналов начал поступать в реакторное пространство, что вызвало его частичное разрушение, отрыв и подъём  верхней плиты реактора и дальнейшее катастрофическое развитие аварии, в том числе выброс в окружающую среду материалов активной зоны.</a:t>
            </a:r>
          </a:p>
          <a:p>
            <a:pPr eaLnBrk="1" fontAlgn="auto" hangingPunct="1">
              <a:spcBef>
                <a:spcPts val="0"/>
              </a:spcBef>
              <a:spcAft>
                <a:spcPts val="0"/>
              </a:spcAft>
              <a:defRPr/>
            </a:pPr>
            <a:endParaRPr lang="ru-RU" dirty="0" smtClean="0">
              <a:solidFill>
                <a:srgbClr val="FF0000"/>
              </a:solidFill>
              <a:latin typeface="Times New Roman" pitchFamily="18" charset="0"/>
              <a:cs typeface="Times New Roman" pitchFamily="18" charset="0"/>
            </a:endParaRPr>
          </a:p>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Высказывались также предположения, что взрыв, разрушивший реактор, имеет химическую природу, то есть взрыв водорода, который образовался в реакторе при высокой температуре в. По другой гипотезе, это взрыв чисто ядерной природы, то есть тепловой взрыв реактора в результате его разгона на мгновенных нейтронах, вызванного полным обезвоживанием активной зоны. Большой положительный паровой коэффициент реактивности делает такую версию аварии вполне вероятной. Наконец, существует версия, что взрыв — исключительно паровой. По этой версии все разрушения вызвал поток пара, выбросив из шахты значительную часть графита и топлива. А пиротехнические эффекты в виде «фейерверка вылетающих раскалённых и горящих фрагментов», которые наблюдали очевидцы — результат «возникновения </a:t>
            </a:r>
            <a:r>
              <a:rPr lang="ru-RU" dirty="0" err="1" smtClean="0">
                <a:solidFill>
                  <a:srgbClr val="FF0000"/>
                </a:solidFill>
                <a:latin typeface="Times New Roman" pitchFamily="18" charset="0"/>
                <a:cs typeface="Times New Roman" pitchFamily="18" charset="0"/>
              </a:rPr>
              <a:t>пароциркониевой</a:t>
            </a:r>
            <a:r>
              <a:rPr lang="ru-RU" dirty="0" smtClean="0">
                <a:solidFill>
                  <a:srgbClr val="FF0000"/>
                </a:solidFill>
                <a:latin typeface="Times New Roman" pitchFamily="18" charset="0"/>
                <a:cs typeface="Times New Roman" pitchFamily="18" charset="0"/>
              </a:rPr>
              <a:t> и других химических экзотермических реакций»</a:t>
            </a:r>
          </a:p>
          <a:p>
            <a:pPr eaLnBrk="1" fontAlgn="auto" hangingPunct="1">
              <a:spcBef>
                <a:spcPts val="0"/>
              </a:spcBef>
              <a:spcAft>
                <a:spcPts val="0"/>
              </a:spcAft>
              <a:defRPr/>
            </a:pPr>
            <a:endParaRPr lang="ru-RU" dirty="0" smtClean="0">
              <a:solidFill>
                <a:srgbClr val="FF0000"/>
              </a:solidFill>
              <a:latin typeface="Times New Roman" pitchFamily="18" charset="0"/>
              <a:cs typeface="Times New Roman" pitchFamily="18" charset="0"/>
            </a:endParaRPr>
          </a:p>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Государственная комиссия, сформированная в СССР для расследования причин катастрофы, возложила основную ответственность за катастрофу на оперативный персонал и руководство ЧАЭС. Для исследования причин аварии МАГАТЭ создало консультативную группу, известную как Консультативный комитет по вопросам ядерной безопасности (INSAG), которая на основании материалов, предоставленных советской стороной, и устных высказываний специалистов (делегацию советских специалистов возглавил </a:t>
            </a:r>
            <a:r>
              <a:rPr lang="ru-RU" dirty="0" err="1" smtClean="0">
                <a:solidFill>
                  <a:srgbClr val="FF0000"/>
                </a:solidFill>
                <a:latin typeface="Times New Roman" pitchFamily="18" charset="0"/>
                <a:cs typeface="Times New Roman" pitchFamily="18" charset="0"/>
              </a:rPr>
              <a:t>Легасов</a:t>
            </a:r>
            <a:r>
              <a:rPr lang="ru-RU" dirty="0" smtClean="0">
                <a:solidFill>
                  <a:srgbClr val="FF0000"/>
                </a:solidFill>
                <a:latin typeface="Times New Roman" pitchFamily="18" charset="0"/>
                <a:cs typeface="Times New Roman" pitchFamily="18" charset="0"/>
              </a:rPr>
              <a:t> В. А., который не был «</a:t>
            </a:r>
            <a:r>
              <a:rPr lang="ru-RU" dirty="0" err="1" smtClean="0">
                <a:solidFill>
                  <a:srgbClr val="FF0000"/>
                </a:solidFill>
                <a:latin typeface="Times New Roman" pitchFamily="18" charset="0"/>
                <a:cs typeface="Times New Roman" pitchFamily="18" charset="0"/>
              </a:rPr>
              <a:t>реакторщиком</a:t>
            </a:r>
            <a:r>
              <a:rPr lang="ru-RU" dirty="0" smtClean="0">
                <a:solidFill>
                  <a:srgbClr val="FF0000"/>
                </a:solidFill>
                <a:latin typeface="Times New Roman" pitchFamily="18" charset="0"/>
                <a:cs typeface="Times New Roman" pitchFamily="18" charset="0"/>
              </a:rPr>
              <a:t>») в своём отчёте 1986 года[ также в целом поддержало эту точку зрения. Утверждалось, что авария явилась следствием маловероятного совпадения ряда нарушений правил и регламентов эксплуатационным персоналом, катастрофические последствия авария приобрела из-за того, что реактор был приведён в </a:t>
            </a:r>
            <a:r>
              <a:rPr lang="ru-RU" dirty="0" err="1" smtClean="0">
                <a:solidFill>
                  <a:srgbClr val="FF0000"/>
                </a:solidFill>
                <a:latin typeface="Times New Roman" pitchFamily="18" charset="0"/>
                <a:cs typeface="Times New Roman" pitchFamily="18" charset="0"/>
              </a:rPr>
              <a:t>нерегламентное</a:t>
            </a:r>
            <a:r>
              <a:rPr lang="ru-RU" dirty="0" smtClean="0">
                <a:solidFill>
                  <a:srgbClr val="FF0000"/>
                </a:solidFill>
                <a:latin typeface="Times New Roman" pitchFamily="18" charset="0"/>
                <a:cs typeface="Times New Roman" pitchFamily="18" charset="0"/>
              </a:rPr>
              <a:t> состояние .</a:t>
            </a:r>
          </a:p>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Окончательно INSAG-7 сформировал осторожные выводы о причинах аварии, в том числе указывая на то, что:</a:t>
            </a:r>
          </a:p>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«Наибольшего осуждения заслуживает то, что неутверждённые изменения в программу испытаний были сразу же преднамеренно внесены на месте, хотя было известно, что установка находится совсем не в том состоянии, в котором она должна была находиться при проведении испытаний».</a:t>
            </a:r>
          </a:p>
          <a:p>
            <a:pPr eaLnBrk="1" fontAlgn="auto" hangingPunct="1">
              <a:spcBef>
                <a:spcPts val="0"/>
              </a:spcBef>
              <a:spcAft>
                <a:spcPts val="0"/>
              </a:spcAft>
              <a:defRPr/>
            </a:pPr>
            <a:endParaRPr lang="ru-RU" dirty="0" smtClean="0">
              <a:solidFill>
                <a:srgbClr val="FF0000"/>
              </a:solidFill>
              <a:latin typeface="Times New Roman" pitchFamily="18" charset="0"/>
              <a:cs typeface="Times New Roman" pitchFamily="18" charset="0"/>
            </a:endParaRPr>
          </a:p>
          <a:p>
            <a:pPr eaLnBrk="1" fontAlgn="auto" hangingPunct="1">
              <a:spcBef>
                <a:spcPts val="0"/>
              </a:spcBef>
              <a:spcAft>
                <a:spcPts val="0"/>
              </a:spcAft>
              <a:defRPr/>
            </a:pPr>
            <a:endParaRPr lang="ru-RU" dirty="0" smtClean="0">
              <a:solidFill>
                <a:srgbClr val="FF0000"/>
              </a:solidFill>
              <a:latin typeface="Times New Roman" pitchFamily="18" charset="0"/>
              <a:cs typeface="Times New Roman" pitchFamily="18" charset="0"/>
            </a:endParaRPr>
          </a:p>
          <a:p>
            <a:pPr eaLnBrk="1" fontAlgn="auto" hangingPunct="1">
              <a:spcBef>
                <a:spcPts val="0"/>
              </a:spcBef>
              <a:spcAft>
                <a:spcPts val="0"/>
              </a:spcAft>
              <a:defRPr/>
            </a:pPr>
            <a:endParaRPr lang="ru-RU" dirty="0"/>
          </a:p>
        </p:txBody>
      </p:sp>
      <p:sp>
        <p:nvSpPr>
          <p:cNvPr id="2969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7C3CFF-008C-4FBA-8C18-07DC1A779D5F}" type="slidenum">
              <a:rPr lang="ru-RU">
                <a:cs typeface="Arial" charset="0"/>
              </a:rPr>
              <a:pPr fontAlgn="base">
                <a:spcBef>
                  <a:spcPct val="0"/>
                </a:spcBef>
                <a:spcAft>
                  <a:spcPct val="0"/>
                </a:spcAft>
                <a:defRPr/>
              </a:pPr>
              <a:t>5</a:t>
            </a:fld>
            <a:endParaRPr lang="ru-RU">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Образ слайда 1"/>
          <p:cNvSpPr>
            <a:spLocks noGrp="1" noRot="1" noChangeAspect="1" noTextEdit="1"/>
          </p:cNvSpPr>
          <p:nvPr>
            <p:ph type="sldImg"/>
          </p:nvPr>
        </p:nvSpPr>
        <p:spPr bwMode="auto">
          <a:noFill/>
          <a:ln>
            <a:solidFill>
              <a:srgbClr val="000000"/>
            </a:solidFill>
            <a:miter lim="800000"/>
            <a:headEnd/>
            <a:tailEnd/>
          </a:ln>
        </p:spPr>
      </p:sp>
      <p:sp>
        <p:nvSpPr>
          <p:cNvPr id="5734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solidFill>
                <a:srgbClr val="FF0000"/>
              </a:solidFill>
              <a:latin typeface="Times New Roman" pitchFamily="18" charset="0"/>
              <a:cs typeface="Times New Roman" pitchFamily="18" charset="0"/>
            </a:endParaRPr>
          </a:p>
          <a:p>
            <a:pPr eaLnBrk="1" hangingPunct="1">
              <a:spcBef>
                <a:spcPct val="0"/>
              </a:spcBef>
            </a:pPr>
            <a:r>
              <a:rPr lang="ru-RU" smtClean="0">
                <a:solidFill>
                  <a:srgbClr val="FF0000"/>
                </a:solidFill>
                <a:latin typeface="Times New Roman" pitchFamily="18" charset="0"/>
                <a:cs typeface="Times New Roman" pitchFamily="18" charset="0"/>
              </a:rPr>
              <a:t>По состоянию на апрель 1986 г. реактор РБМК имел десятки нарушений и отступлений от правил безопасности, действующих на тот момент. Из-за ошибочно выбранных его разработчиками физических и конструктивных параметров активной зоны  реактор представлял собой систему динамически неустойчивую по отношению к возмущению как по мощности, так и по паросодержанию.</a:t>
            </a:r>
          </a:p>
          <a:p>
            <a:pPr eaLnBrk="1" hangingPunct="1">
              <a:spcBef>
                <a:spcPct val="0"/>
              </a:spcBef>
            </a:pPr>
            <a:r>
              <a:rPr lang="ru-RU" smtClean="0">
                <a:solidFill>
                  <a:srgbClr val="FF0000"/>
                </a:solidFill>
                <a:latin typeface="Times New Roman" pitchFamily="18" charset="0"/>
                <a:cs typeface="Times New Roman" pitchFamily="18" charset="0"/>
              </a:rPr>
              <a:t>Для ряда важнейших параметров, нарушение которых 26.04.86 г. (персоналом) разработчики реактора считали критическими для возникновения и развития аварии, не были предусмотрены проектом ни аварийные, ни предупредительные сигналы, что является нарушением .</a:t>
            </a:r>
            <a:r>
              <a:rPr lang="ru-RU" smtClean="0">
                <a:solidFill>
                  <a:srgbClr val="FFFF00"/>
                </a:solidFill>
                <a:latin typeface="Times New Roman" pitchFamily="18" charset="0"/>
                <a:cs typeface="Times New Roman" pitchFamily="18" charset="0"/>
              </a:rPr>
              <a:t> </a:t>
            </a:r>
            <a:r>
              <a:rPr lang="ru-RU" smtClean="0"/>
              <a:t>Во время работы реактора через активную зону прокачивается вода, используемая в качестве теплоносителя. Внутри реактора она кипит, частично превращаясь в пар. Реактор имел положительный паровой коэффициент реактивности, т. е. чем больше пара, тем больше мощность, выделяющаяся за счёт ядерных реакций. На малой мощности, на которой работал энергоблок во время эксперимента, воздействие положительного парового коэффициента не компенсировалось другими явлениями, влияющими на реактивность, и реактор имел положительный мощностной коэффициент реактивности. Это значит, что существовала положительная обратная связь — рост мощности вызывал такие процессы в активной зоне, которые приводили к ещё большему росту мощности. Это делало реактор нестабильным и опасным. Кроме того, операторы не были проинформированы о том, что на низких мощностях может возникнуть положительная обратная связь.</a:t>
            </a:r>
            <a:br>
              <a:rPr lang="ru-RU" smtClean="0"/>
            </a:br>
            <a:r>
              <a:rPr lang="ru-RU" smtClean="0"/>
              <a:t>* Ещё более опасной была ошибка в конструкции управляющих стержней. </a:t>
            </a:r>
            <a:endParaRPr lang="ru-RU" smtClean="0">
              <a:solidFill>
                <a:srgbClr val="FFFF00"/>
              </a:solidFill>
              <a:latin typeface="Times New Roman" pitchFamily="18" charset="0"/>
              <a:cs typeface="Times New Roman" pitchFamily="18" charset="0"/>
            </a:endParaRPr>
          </a:p>
          <a:p>
            <a:pPr eaLnBrk="1" hangingPunct="1">
              <a:spcBef>
                <a:spcPct val="0"/>
              </a:spcBef>
            </a:pPr>
            <a:r>
              <a:rPr lang="ru-RU" smtClean="0">
                <a:solidFill>
                  <a:srgbClr val="FFFF00"/>
                </a:solidFill>
                <a:latin typeface="Times New Roman" pitchFamily="18" charset="0"/>
                <a:cs typeface="Times New Roman" pitchFamily="18" charset="0"/>
              </a:rPr>
              <a:t>*</a:t>
            </a:r>
            <a:r>
              <a:rPr lang="ru-RU" smtClean="0">
                <a:solidFill>
                  <a:srgbClr val="FF0000"/>
                </a:solidFill>
                <a:latin typeface="Times New Roman" pitchFamily="18" charset="0"/>
                <a:cs typeface="Times New Roman" pitchFamily="18" charset="0"/>
              </a:rPr>
              <a:t> отсутствие быстродействующей аварийной защиты </a:t>
            </a:r>
          </a:p>
          <a:p>
            <a:pPr eaLnBrk="1" hangingPunct="1">
              <a:spcBef>
                <a:spcPct val="0"/>
              </a:spcBef>
            </a:pPr>
            <a:endParaRPr lang="ru-RU" smtClean="0"/>
          </a:p>
        </p:txBody>
      </p:sp>
      <p:sp>
        <p:nvSpPr>
          <p:cNvPr id="3584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F4EAD9-B024-4CBF-A0A7-E548E82F0154}" type="slidenum">
              <a:rPr lang="ru-RU">
                <a:cs typeface="Arial" charset="0"/>
              </a:rPr>
              <a:pPr fontAlgn="base">
                <a:spcBef>
                  <a:spcPct val="0"/>
                </a:spcBef>
                <a:spcAft>
                  <a:spcPct val="0"/>
                </a:spcAft>
                <a:defRPr/>
              </a:pPr>
              <a:t>6</a:t>
            </a:fld>
            <a:endParaRPr lang="ru-RU">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Образ слайда 1"/>
          <p:cNvSpPr>
            <a:spLocks noGrp="1" noRot="1" noChangeAspect="1" noTextEdit="1"/>
          </p:cNvSpPr>
          <p:nvPr>
            <p:ph type="sldImg"/>
          </p:nvPr>
        </p:nvSpPr>
        <p:spPr bwMode="auto">
          <a:noFill/>
          <a:ln>
            <a:solidFill>
              <a:srgbClr val="000000"/>
            </a:solidFill>
            <a:miter lim="800000"/>
            <a:headEnd/>
            <a:tailEnd/>
          </a:ln>
        </p:spPr>
      </p:sp>
      <p:sp>
        <p:nvSpPr>
          <p:cNvPr id="59395"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4" name="Номер слайда 3"/>
          <p:cNvSpPr>
            <a:spLocks noGrp="1"/>
          </p:cNvSpPr>
          <p:nvPr>
            <p:ph type="sldNum" sz="quarter" idx="5"/>
          </p:nvPr>
        </p:nvSpPr>
        <p:spPr/>
        <p:txBody>
          <a:bodyPr/>
          <a:lstStyle/>
          <a:p>
            <a:pPr>
              <a:defRPr/>
            </a:pPr>
            <a:fld id="{F28F33DC-E721-4814-983A-9ECB5DCAEAAB}" type="slidenum">
              <a:rPr lang="ru-RU" smtClean="0"/>
              <a:pPr>
                <a:defRPr/>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lnSpcReduction="10000"/>
          </a:bodyPr>
          <a:lstStyle/>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Непосредственно во время взрыва на четвёртом энергоблоке погиб только один человек, ещё один скончался утром от полученных травм. Впоследствии, у 134 сотрудников ЧАЭС и членов спасательных команд, находившихся на станции во время взрыва, развилась лучевая болезнь, 28 из них умерли в течение следующих нескольких месяцев .</a:t>
            </a:r>
          </a:p>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В 1:24 ночи на пульт дежурного  по охране ЧАЭС поступил сигнал о возгорании. . Всего принимало участие в тушении пожара 69 человек личного состава и 14 единиц техники. Наличие высокого уровня радиации было достоверно установлено только к 3:30, так как из двух имевшихся приборов на 1000 рентген в час один вышел из строя, а другой оказался недоступен из-за возникших завалов. Поэтому в первые часы аварии были неизвестны реальные уровни радиации в помещениях блока и вокруг него. Неясным было и состояние реактора.</a:t>
            </a:r>
          </a:p>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Пожарные не дали огню перекинуться на третий блок (у 3-го и 4-го энергоблоков единые переходы). Вместо огнестойкого покрытия, как было положено по инструкции, крыша машинного зала была залита обычным горючим битумом. Примерно к 2 часам ночи появились первые поражённые из числа пожарных. У них стала проявляться слабость, рвота, «ядерный загар». Помощь им оказывали на месте, в медпункте станции, после чего переправляли в городскую больницу Припяти. 27 апреля первую группу пострадавших из 28 человек отправили самолетом в Москву, в 6-ю радиологическую больницу. Практически не пострадали водители пожарных автомобилей.</a:t>
            </a:r>
          </a:p>
          <a:p>
            <a:pPr eaLnBrk="1" fontAlgn="auto" hangingPunct="1">
              <a:spcBef>
                <a:spcPts val="0"/>
              </a:spcBef>
              <a:spcAft>
                <a:spcPts val="0"/>
              </a:spcAft>
              <a:defRPr/>
            </a:pPr>
            <a:r>
              <a:rPr lang="ru-RU" dirty="0" smtClean="0">
                <a:solidFill>
                  <a:srgbClr val="FF0000"/>
                </a:solidFill>
                <a:latin typeface="Times New Roman" pitchFamily="18" charset="0"/>
                <a:cs typeface="Times New Roman" pitchFamily="18" charset="0"/>
              </a:rPr>
              <a:t> При выполнении этих работ многие сотрудники станции получили большие дозы радиации, а некоторые даже смертельные</a:t>
            </a:r>
            <a:endParaRPr lang="ru-RU" dirty="0"/>
          </a:p>
        </p:txBody>
      </p:sp>
      <p:sp>
        <p:nvSpPr>
          <p:cNvPr id="4813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3B3A6C-5661-4CDB-9220-131DC2ACE540}" type="slidenum">
              <a:rPr lang="ru-RU">
                <a:cs typeface="Arial" charset="0"/>
              </a:rPr>
              <a:pPr fontAlgn="base">
                <a:spcBef>
                  <a:spcPct val="0"/>
                </a:spcBef>
                <a:spcAft>
                  <a:spcPct val="0"/>
                </a:spcAft>
                <a:defRPr/>
              </a:pPr>
              <a:t>8</a:t>
            </a:fld>
            <a:endParaRPr lang="ru-RU">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noFill/>
          <a:ln>
            <a:solidFill>
              <a:srgbClr val="000000"/>
            </a:solidFill>
            <a:miter lim="800000"/>
            <a:headEnd/>
            <a:tailEnd/>
          </a:ln>
        </p:spPr>
      </p:sp>
      <p:sp>
        <p:nvSpPr>
          <p:cNvPr id="6553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solidFill>
                  <a:srgbClr val="FF0000"/>
                </a:solidFill>
                <a:latin typeface="Times New Roman" pitchFamily="18" charset="0"/>
                <a:cs typeface="Times New Roman" pitchFamily="18" charset="0"/>
              </a:rPr>
              <a:t>Первое официальное сообщение было сделано по телевидению 28 апреля. </a:t>
            </a:r>
          </a:p>
          <a:p>
            <a:pPr eaLnBrk="1" hangingPunct="1">
              <a:spcBef>
                <a:spcPct val="0"/>
              </a:spcBef>
            </a:pPr>
            <a:endParaRPr lang="ru-RU" dirty="0" smtClean="0">
              <a:solidFill>
                <a:srgbClr val="FF0000"/>
              </a:solidFill>
              <a:latin typeface="Times New Roman" pitchFamily="18" charset="0"/>
              <a:cs typeface="Times New Roman" pitchFamily="18" charset="0"/>
            </a:endParaRPr>
          </a:p>
          <a:p>
            <a:pPr eaLnBrk="1" hangingPunct="1">
              <a:spcBef>
                <a:spcPct val="0"/>
              </a:spcBef>
            </a:pPr>
            <a:r>
              <a:rPr lang="ru-RU" dirty="0" smtClean="0">
                <a:solidFill>
                  <a:srgbClr val="FF0000"/>
                </a:solidFill>
                <a:latin typeface="Times New Roman" pitchFamily="18" charset="0"/>
                <a:cs typeface="Times New Roman" pitchFamily="18" charset="0"/>
              </a:rPr>
              <a:t>После оценки масштабов радиоактивного загрязнения стало понятно, что потребуется эвакуация города Припять, которая была проведена 27 апреля. В первые дни после аварии было эвакуировано население 10-километровой зоны. В последующие дни было эвакуировано население других населённых пунктов 30-километровой зоны. Запрещалось брать с собой вещи, многие были эвакуированы в домашней одежде. Чтобы не раздувать панику, сообщалось, что эвакуированные вернутся домой через три дня. Домашних животных с собой брать не разрешали, впоследствии из числа военных и местных охотников были </a:t>
            </a:r>
            <a:r>
              <a:rPr lang="ru-RU" dirty="0" err="1" smtClean="0">
                <a:solidFill>
                  <a:srgbClr val="FF0000"/>
                </a:solidFill>
                <a:latin typeface="Times New Roman" pitchFamily="18" charset="0"/>
                <a:cs typeface="Times New Roman" pitchFamily="18" charset="0"/>
              </a:rPr>
              <a:t>сформированны</a:t>
            </a:r>
            <a:r>
              <a:rPr lang="ru-RU" dirty="0" smtClean="0">
                <a:solidFill>
                  <a:srgbClr val="FF0000"/>
                </a:solidFill>
                <a:latin typeface="Times New Roman" pitchFamily="18" charset="0"/>
                <a:cs typeface="Times New Roman" pitchFamily="18" charset="0"/>
              </a:rPr>
              <a:t> отряды по отстрелу брошенных домашних, а также диких животных.</a:t>
            </a:r>
          </a:p>
          <a:p>
            <a:pPr eaLnBrk="1" hangingPunct="1">
              <a:spcBef>
                <a:spcPct val="0"/>
              </a:spcBef>
            </a:pPr>
            <a:endParaRPr lang="ru-RU" dirty="0" smtClean="0">
              <a:solidFill>
                <a:srgbClr val="FF0000"/>
              </a:solidFill>
              <a:latin typeface="Times New Roman" pitchFamily="18" charset="0"/>
              <a:cs typeface="Times New Roman" pitchFamily="18" charset="0"/>
            </a:endParaRPr>
          </a:p>
          <a:p>
            <a:pPr eaLnBrk="1" hangingPunct="1">
              <a:spcBef>
                <a:spcPct val="0"/>
              </a:spcBef>
            </a:pPr>
            <a:r>
              <a:rPr lang="ru-RU" dirty="0" smtClean="0">
                <a:solidFill>
                  <a:srgbClr val="FF0000"/>
                </a:solidFill>
                <a:latin typeface="Times New Roman" pitchFamily="18" charset="0"/>
                <a:cs typeface="Times New Roman" pitchFamily="18" charset="0"/>
              </a:rPr>
              <a:t>Безопасные пути движения колонн эвакуированного населения определялись с учётом уже полученных данных радиационной разведки. Несмотря на это, ни 26, ни 27 апреля жителей не предупредили о существующей опасности и не дали никаких рекомендаций о том, как следует себя вести, чтобы уменьшить влияние радиоактивного загрязнения.</a:t>
            </a:r>
          </a:p>
          <a:p>
            <a:pPr eaLnBrk="1" hangingPunct="1">
              <a:spcBef>
                <a:spcPct val="0"/>
              </a:spcBef>
            </a:pPr>
            <a:endParaRPr lang="ru-RU" dirty="0" smtClean="0"/>
          </a:p>
        </p:txBody>
      </p:sp>
      <p:sp>
        <p:nvSpPr>
          <p:cNvPr id="5222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C65C38-8A1A-4983-AC59-88E8CF1FA83C}" type="slidenum">
              <a:rPr lang="ru-RU">
                <a:cs typeface="Arial" charset="0"/>
              </a:rPr>
              <a:pPr fontAlgn="base">
                <a:spcBef>
                  <a:spcPct val="0"/>
                </a:spcBef>
                <a:spcAft>
                  <a:spcPct val="0"/>
                </a:spcAft>
                <a:defRPr/>
              </a:pPr>
              <a:t>9</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AEA9F2B-04F1-4E0E-962A-A95F6208484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EA9F2B-04F1-4E0E-962A-A95F6208484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EA9F2B-04F1-4E0E-962A-A95F6208484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EA9F2B-04F1-4E0E-962A-A95F6208484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EA9F2B-04F1-4E0E-962A-A95F6208484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AEA9F2B-04F1-4E0E-962A-A95F6208484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AEA9F2B-04F1-4E0E-962A-A95F6208484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8" name="Номер слайда 7"/>
          <p:cNvSpPr>
            <a:spLocks noGrp="1"/>
          </p:cNvSpPr>
          <p:nvPr>
            <p:ph type="sldNum" sz="quarter" idx="11"/>
          </p:nvPr>
        </p:nvSpPr>
        <p:spPr/>
        <p:txBody>
          <a:bodyPr/>
          <a:lstStyle/>
          <a:p>
            <a:fld id="{BAEA9F2B-04F1-4E0E-962A-A95F62084847}"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AEA9F2B-04F1-4E0E-962A-A95F6208484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40C28B0-2E34-45AB-BCC4-05437F26EA5E}" type="datetimeFigureOut">
              <a:rPr lang="ru-RU" smtClean="0"/>
              <a:pPr/>
              <a:t>18.04.2019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BAEA9F2B-04F1-4E0E-962A-A95F6208484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840C28B0-2E34-45AB-BCC4-05437F26EA5E}" type="datetimeFigureOut">
              <a:rPr lang="ru-RU" smtClean="0"/>
              <a:pPr/>
              <a:t>18.04.2019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AEA9F2B-04F1-4E0E-962A-A95F6208484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40C28B0-2E34-45AB-BCC4-05437F26EA5E}" type="datetimeFigureOut">
              <a:rPr lang="ru-RU" smtClean="0"/>
              <a:pPr/>
              <a:t>18.04.2019</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AEA9F2B-04F1-4E0E-962A-A95F62084847}"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1052;&#1040;&#1052;&#1040;_&#1087;&#1072;&#1087;&#1082;&#1072;/&#1063;&#1040;&#1069;&#1057;%20&#1074;&#1079;&#1088;&#1099;&#1074;.wmv%20-%20YouTube.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5"/>
          <p:cNvSpPr>
            <a:spLocks noGrp="1"/>
          </p:cNvSpPr>
          <p:nvPr>
            <p:ph type="title"/>
          </p:nvPr>
        </p:nvSpPr>
        <p:spPr/>
        <p:txBody>
          <a:bodyPr/>
          <a:lstStyle/>
          <a:p>
            <a:pPr algn="ctr" eaLnBrk="1" hangingPunct="1"/>
            <a:endParaRPr lang="ru-RU" sz="2000" dirty="0" smtClean="0">
              <a:latin typeface="Calibri" pitchFamily="34" charset="0"/>
            </a:endParaRPr>
          </a:p>
        </p:txBody>
      </p:sp>
      <p:sp>
        <p:nvSpPr>
          <p:cNvPr id="7171" name="Содержимое 6"/>
          <p:cNvSpPr>
            <a:spLocks noGrp="1"/>
          </p:cNvSpPr>
          <p:nvPr>
            <p:ph idx="1"/>
          </p:nvPr>
        </p:nvSpPr>
        <p:spPr/>
        <p:txBody>
          <a:bodyPr/>
          <a:lstStyle/>
          <a:p>
            <a:pPr algn="ctr" eaLnBrk="1" hangingPunct="1">
              <a:buFont typeface="Wingdings 2" pitchFamily="18" charset="2"/>
              <a:buNone/>
            </a:pPr>
            <a:r>
              <a:rPr lang="ru-RU" sz="6000" dirty="0" smtClean="0">
                <a:latin typeface="Times New Roman" pitchFamily="18" charset="0"/>
                <a:cs typeface="Times New Roman" pitchFamily="18" charset="0"/>
                <a:hlinkClick r:id="rId3" action="ppaction://hlinkfile"/>
              </a:rPr>
              <a:t>33</a:t>
            </a:r>
            <a:r>
              <a:rPr lang="en-US" sz="6000" dirty="0" smtClean="0">
                <a:latin typeface="Times New Roman" pitchFamily="18" charset="0"/>
                <a:cs typeface="Times New Roman" pitchFamily="18" charset="0"/>
                <a:hlinkClick r:id="rId3" action="ppaction://hlinkfile"/>
              </a:rPr>
              <a:t> </a:t>
            </a:r>
            <a:r>
              <a:rPr lang="ru-RU" sz="6000" dirty="0" smtClean="0">
                <a:latin typeface="Times New Roman" pitchFamily="18" charset="0"/>
                <a:cs typeface="Times New Roman" pitchFamily="18" charset="0"/>
                <a:hlinkClick r:id="rId3" action="ppaction://hlinkfile"/>
              </a:rPr>
              <a:t>года аварии на Чернобыльской АЭС</a:t>
            </a:r>
            <a:endParaRPr lang="ru-RU" sz="6000" dirty="0" smtClean="0">
              <a:latin typeface="Times New Roman" pitchFamily="18" charset="0"/>
              <a:cs typeface="Times New Roman" pitchFamily="18" charset="0"/>
            </a:endParaRPr>
          </a:p>
        </p:txBody>
      </p:sp>
      <p:sp>
        <p:nvSpPr>
          <p:cNvPr id="7172" name="TextBox 4"/>
          <p:cNvSpPr txBox="1">
            <a:spLocks noChangeArrowheads="1"/>
          </p:cNvSpPr>
          <p:nvPr/>
        </p:nvSpPr>
        <p:spPr bwMode="auto">
          <a:xfrm>
            <a:off x="5976938" y="5805488"/>
            <a:ext cx="3167062" cy="646331"/>
          </a:xfrm>
          <a:prstGeom prst="rect">
            <a:avLst/>
          </a:prstGeom>
          <a:noFill/>
          <a:ln w="9525">
            <a:noFill/>
            <a:miter lim="800000"/>
            <a:headEnd/>
            <a:tailEnd/>
          </a:ln>
        </p:spPr>
        <p:txBody>
          <a:bodyPr>
            <a:spAutoFit/>
          </a:bodyPr>
          <a:lstStyle/>
          <a:p>
            <a:r>
              <a:rPr lang="ru-RU" dirty="0">
                <a:latin typeface="Calibri" pitchFamily="34" charset="0"/>
              </a:rPr>
              <a:t>Учитель физики</a:t>
            </a:r>
          </a:p>
          <a:p>
            <a:r>
              <a:rPr lang="ru-RU" dirty="0" smtClean="0">
                <a:latin typeface="Calibri" pitchFamily="34" charset="0"/>
              </a:rPr>
              <a:t>Мухина В.В.</a:t>
            </a:r>
            <a:endParaRPr lang="ru-RU" dirty="0">
              <a:latin typeface="Calibri" pitchFamily="34" charset="0"/>
            </a:endParaRPr>
          </a:p>
        </p:txBody>
      </p:sp>
      <p:sp>
        <p:nvSpPr>
          <p:cNvPr id="7173" name="TextBox 4"/>
          <p:cNvSpPr txBox="1">
            <a:spLocks noChangeArrowheads="1"/>
          </p:cNvSpPr>
          <p:nvPr/>
        </p:nvSpPr>
        <p:spPr bwMode="auto">
          <a:xfrm>
            <a:off x="3635375" y="6550025"/>
            <a:ext cx="2592388" cy="307975"/>
          </a:xfrm>
          <a:prstGeom prst="rect">
            <a:avLst/>
          </a:prstGeom>
          <a:noFill/>
          <a:ln w="9525">
            <a:noFill/>
            <a:miter lim="800000"/>
            <a:headEnd/>
            <a:tailEnd/>
          </a:ln>
        </p:spPr>
        <p:txBody>
          <a:bodyPr>
            <a:spAutoFit/>
          </a:bodyPr>
          <a:lstStyle/>
          <a:p>
            <a:pPr algn="ctr"/>
            <a:r>
              <a:rPr lang="ru-RU" sz="1400" dirty="0" smtClean="0">
                <a:latin typeface="Calibri" pitchFamily="34" charset="0"/>
              </a:rPr>
              <a:t>2019год</a:t>
            </a:r>
            <a:endParaRPr lang="ru-RU" sz="1400" dirty="0">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sz="4800" dirty="0" smtClean="0">
                <a:solidFill>
                  <a:srgbClr val="FF0000"/>
                </a:solidFill>
                <a:latin typeface="Times New Roman" pitchFamily="18" charset="0"/>
                <a:cs typeface="Times New Roman" pitchFamily="18" charset="0"/>
              </a:rPr>
              <a:t/>
            </a:r>
            <a:br>
              <a:rPr lang="ru-RU" sz="4800" dirty="0" smtClean="0">
                <a:solidFill>
                  <a:srgbClr val="FF0000"/>
                </a:solidFill>
                <a:latin typeface="Times New Roman" pitchFamily="18" charset="0"/>
                <a:cs typeface="Times New Roman" pitchFamily="18" charset="0"/>
              </a:rPr>
            </a:br>
            <a:endParaRPr lang="ru-RU" dirty="0"/>
          </a:p>
        </p:txBody>
      </p:sp>
      <p:graphicFrame>
        <p:nvGraphicFramePr>
          <p:cNvPr id="6" name="Схема 5"/>
          <p:cNvGraphicFramePr/>
          <p:nvPr/>
        </p:nvGraphicFramePr>
        <p:xfrm>
          <a:off x="0" y="2969568"/>
          <a:ext cx="8604448" cy="3888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7652" name="Picture 2" descr="C:\Users\Алексей\Downloads\3000000C.jpg"/>
          <p:cNvPicPr>
            <a:picLocks noChangeAspect="1" noChangeArrowheads="1"/>
          </p:cNvPicPr>
          <p:nvPr/>
        </p:nvPicPr>
        <p:blipFill>
          <a:blip r:embed="rId7"/>
          <a:srcRect/>
          <a:stretch>
            <a:fillRect/>
          </a:stretch>
        </p:blipFill>
        <p:spPr bwMode="auto">
          <a:xfrm>
            <a:off x="5508625" y="0"/>
            <a:ext cx="3635375" cy="3087688"/>
          </a:xfrm>
          <a:prstGeom prst="rect">
            <a:avLst/>
          </a:prstGeom>
          <a:noFill/>
          <a:ln w="9525">
            <a:noFill/>
            <a:miter lim="800000"/>
            <a:headEnd/>
            <a:tailEnd/>
          </a:ln>
        </p:spPr>
      </p:pic>
      <p:sp>
        <p:nvSpPr>
          <p:cNvPr id="7" name="Прямоугольник 6"/>
          <p:cNvSpPr/>
          <p:nvPr/>
        </p:nvSpPr>
        <p:spPr>
          <a:xfrm>
            <a:off x="179388" y="188913"/>
            <a:ext cx="8520112" cy="722312"/>
          </a:xfrm>
          <a:prstGeom prst="rect">
            <a:avLst/>
          </a:prstGeom>
        </p:spPr>
        <p:txBody>
          <a:bodyPr>
            <a:spAutoFit/>
          </a:bodyPr>
          <a:lstStyle/>
          <a:p>
            <a:pPr fontAlgn="auto">
              <a:spcAft>
                <a:spcPts val="0"/>
              </a:spcAft>
              <a:defRPr/>
            </a:pPr>
            <a:r>
              <a:rPr lang="ru-RU" sz="4100" dirty="0">
                <a:latin typeface="+mj-lt"/>
                <a:ea typeface="+mj-ea"/>
                <a:cs typeface="+mj-cs"/>
              </a:rPr>
              <a:t>Ликвидация последствий аварии</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0" fill="hold"/>
                                        <p:tgtEl>
                                          <p:spTgt spid="6"/>
                                        </p:tgtEl>
                                        <p:attrNameLst>
                                          <p:attrName>ppt_x</p:attrName>
                                        </p:attrNameLst>
                                      </p:cBhvr>
                                      <p:tavLst>
                                        <p:tav tm="0">
                                          <p:val>
                                            <p:strVal val="#ppt_x"/>
                                          </p:val>
                                        </p:tav>
                                        <p:tav tm="100000">
                                          <p:val>
                                            <p:strVal val="#ppt_x"/>
                                          </p:val>
                                        </p:tav>
                                      </p:tavLst>
                                    </p:anim>
                                    <p:anim calcmode="lin" valueType="num">
                                      <p:cBhvr additive="base">
                                        <p:cTn id="8"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435975" cy="1138237"/>
          </a:xfrm>
        </p:spPr>
        <p:txBody>
          <a:bodyPr>
            <a:normAutofit fontScale="90000"/>
          </a:bodyPr>
          <a:lstStyle/>
          <a:p>
            <a:pPr eaLnBrk="1" fontAlgn="auto" hangingPunct="1">
              <a:spcAft>
                <a:spcPts val="0"/>
              </a:spcAft>
              <a:defRPr/>
            </a:pPr>
            <a:r>
              <a:rPr lang="ru-RU" sz="4800" dirty="0" smtClean="0"/>
              <a:t/>
            </a:r>
            <a:br>
              <a:rPr lang="ru-RU" sz="4800" dirty="0" smtClean="0"/>
            </a:br>
            <a:r>
              <a:rPr lang="ru-RU" sz="4800" dirty="0" smtClean="0"/>
              <a:t>Влияние аварии на здоровье людей</a:t>
            </a:r>
            <a:br>
              <a:rPr lang="ru-RU" sz="4800" dirty="0" smtClean="0"/>
            </a:br>
            <a:endParaRPr lang="ru-RU" dirty="0"/>
          </a:p>
        </p:txBody>
      </p:sp>
      <p:pic>
        <p:nvPicPr>
          <p:cNvPr id="31747" name="Содержимое 8" descr="1285796295_hiop.ru_17.jpg"/>
          <p:cNvPicPr>
            <a:picLocks noGrp="1" noChangeAspect="1"/>
          </p:cNvPicPr>
          <p:nvPr>
            <p:ph idx="1"/>
          </p:nvPr>
        </p:nvPicPr>
        <p:blipFill>
          <a:blip r:embed="rId3"/>
          <a:srcRect/>
          <a:stretch>
            <a:fillRect/>
          </a:stretch>
        </p:blipFill>
        <p:spPr>
          <a:xfrm>
            <a:off x="-25400" y="1833563"/>
            <a:ext cx="7548563" cy="5024437"/>
          </a:xfr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p:txBody>
          <a:bodyPr/>
          <a:lstStyle/>
          <a:p>
            <a:pPr eaLnBrk="1" hangingPunct="1"/>
            <a:r>
              <a:rPr lang="ru-RU" dirty="0" smtClean="0">
                <a:solidFill>
                  <a:srgbClr val="00B0F0"/>
                </a:solidFill>
              </a:rPr>
              <a:t>Дозы облучения</a:t>
            </a:r>
          </a:p>
        </p:txBody>
      </p:sp>
      <p:graphicFrame>
        <p:nvGraphicFramePr>
          <p:cNvPr id="4" name="Содержимое 3"/>
          <p:cNvGraphicFramePr>
            <a:graphicFrameLocks noGrp="1"/>
          </p:cNvGraphicFramePr>
          <p:nvPr>
            <p:ph idx="1"/>
          </p:nvPr>
        </p:nvGraphicFramePr>
        <p:xfrm>
          <a:off x="611560" y="1628800"/>
          <a:ext cx="7467600" cy="5029200"/>
        </p:xfrm>
        <a:graphic>
          <a:graphicData uri="http://schemas.openxmlformats.org/drawingml/2006/table">
            <a:tbl>
              <a:tblPr firstRow="1" bandRow="1">
                <a:tableStyleId>{5C22544A-7EE6-4342-B048-85BDC9FD1C3A}</a:tableStyleId>
              </a:tblPr>
              <a:tblGrid>
                <a:gridCol w="2232248"/>
                <a:gridCol w="1501552"/>
                <a:gridCol w="1866900"/>
                <a:gridCol w="186690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000" b="0" dirty="0" smtClean="0"/>
                        <a:t>Категория			</a:t>
                      </a:r>
                    </a:p>
                    <a:p>
                      <a:pPr algn="ctr"/>
                      <a:endParaRPr lang="ru-RU" sz="2000" b="0" dirty="0"/>
                    </a:p>
                  </a:txBody>
                  <a:tcPr>
                    <a:cell3D prstMaterial="dkEdge">
                      <a:bevel h="50800" prst="divot"/>
                      <a:lightRig rig="flood" dir="t"/>
                    </a:cell3D>
                  </a:tcPr>
                </a:tc>
                <a:tc>
                  <a:txBody>
                    <a:bodyPr/>
                    <a:lstStyle/>
                    <a:p>
                      <a:pPr algn="ctr"/>
                      <a:r>
                        <a:rPr lang="ru-RU" sz="2000" b="0" dirty="0" smtClean="0"/>
                        <a:t>Период	 </a:t>
                      </a:r>
                      <a:endParaRPr lang="ru-RU" sz="2000" b="0" dirty="0"/>
                    </a:p>
                  </a:txBody>
                  <a:tcPr>
                    <a:cell3D prstMaterial="dkEdge">
                      <a:bevel h="50800" prst="divot"/>
                      <a:lightRig rig="flood" dir="t"/>
                    </a:cell3D>
                  </a:tcPr>
                </a:tc>
                <a:tc>
                  <a:txBody>
                    <a:bodyPr/>
                    <a:lstStyle/>
                    <a:p>
                      <a:pPr algn="ctr"/>
                      <a:r>
                        <a:rPr lang="ru-RU" sz="2000" b="0" dirty="0" smtClean="0"/>
                        <a:t>Количество </a:t>
                      </a:r>
                      <a:endParaRPr lang="ru-RU" sz="2000" b="0" dirty="0"/>
                    </a:p>
                  </a:txBody>
                  <a:tcPr>
                    <a:cell3D prstMaterial="dkEdge">
                      <a:bevel h="50800" prst="divot"/>
                      <a:lightRig rig="flood" dir="t"/>
                    </a:cell3D>
                  </a:tcPr>
                </a:tc>
                <a:tc>
                  <a:txBody>
                    <a:bodyPr/>
                    <a:lstStyle/>
                    <a:p>
                      <a:pPr algn="ctr"/>
                      <a:r>
                        <a:rPr lang="ru-RU" sz="2000" b="0" dirty="0" smtClean="0"/>
                        <a:t>Доза (</a:t>
                      </a:r>
                      <a:r>
                        <a:rPr lang="ru-RU" sz="2000" b="0" dirty="0" err="1" smtClean="0"/>
                        <a:t>мЗв</a:t>
                      </a:r>
                      <a:r>
                        <a:rPr lang="ru-RU" sz="2000" b="0" dirty="0" smtClean="0"/>
                        <a:t>)</a:t>
                      </a:r>
                      <a:endParaRPr lang="ru-RU" sz="2000" b="0" dirty="0"/>
                    </a:p>
                  </a:txBody>
                  <a:tcPr>
                    <a:cell3D prstMaterial="dkEdge">
                      <a:bevel h="50800" prst="divot"/>
                      <a:lightRig rig="flood" dir="t"/>
                    </a:cell3D>
                  </a:tcPr>
                </a:tc>
              </a:tr>
              <a:tr h="370840">
                <a:tc>
                  <a:txBody>
                    <a:bodyPr/>
                    <a:lstStyle/>
                    <a:p>
                      <a:pPr algn="ctr"/>
                      <a:r>
                        <a:rPr lang="ru-RU" sz="2000" b="0" dirty="0" smtClean="0"/>
                        <a:t>Ликвидаторы        	</a:t>
                      </a:r>
                    </a:p>
                    <a:p>
                      <a:pPr algn="ctr"/>
                      <a:endParaRPr lang="ru-RU" sz="2000" b="0" dirty="0"/>
                    </a:p>
                  </a:txBody>
                  <a:tcPr>
                    <a:cell3D prstMaterial="dkEdge">
                      <a:bevel h="50800" prst="divot"/>
                      <a:lightRig rig="flood" dir="t"/>
                    </a:cell3D>
                  </a:tcPr>
                </a:tc>
                <a:tc>
                  <a:txBody>
                    <a:bodyPr/>
                    <a:lstStyle/>
                    <a:p>
                      <a:pPr algn="ctr"/>
                      <a:r>
                        <a:rPr lang="ru-RU" sz="2000" b="0" dirty="0" smtClean="0"/>
                        <a:t>1986—1989</a:t>
                      </a:r>
                      <a:endParaRPr lang="ru-RU" sz="2000" b="0" dirty="0"/>
                    </a:p>
                  </a:txBody>
                  <a:tcPr>
                    <a:cell3D prstMaterial="dkEdge">
                      <a:bevel h="50800" prst="divot"/>
                      <a:lightRig rig="flood" dir="t"/>
                    </a:cell3D>
                  </a:tcPr>
                </a:tc>
                <a:tc>
                  <a:txBody>
                    <a:bodyPr/>
                    <a:lstStyle/>
                    <a:p>
                      <a:pPr algn="ctr"/>
                      <a:r>
                        <a:rPr lang="ru-RU" sz="2000" b="0" dirty="0" smtClean="0"/>
                        <a:t>600 000	</a:t>
                      </a:r>
                      <a:endParaRPr lang="ru-RU" sz="2000" b="0" dirty="0"/>
                    </a:p>
                  </a:txBody>
                  <a:tcPr>
                    <a:cell3D prstMaterial="dkEdge">
                      <a:bevel h="50800" prst="divot"/>
                      <a:lightRig rig="flood" dir="t"/>
                    </a:cell3D>
                  </a:tcPr>
                </a:tc>
                <a:tc>
                  <a:txBody>
                    <a:bodyPr/>
                    <a:lstStyle/>
                    <a:p>
                      <a:pPr algn="ctr"/>
                      <a:r>
                        <a:rPr lang="ru-RU" sz="2000" b="0" dirty="0" smtClean="0"/>
                        <a:t>~100</a:t>
                      </a:r>
                      <a:endParaRPr lang="ru-RU" sz="2000" b="0" dirty="0"/>
                    </a:p>
                  </a:txBody>
                  <a:tcPr>
                    <a:cell3D prstMaterial="dkEdge">
                      <a:bevel h="50800" prst="divot"/>
                      <a:lightRig rig="flood" dir="t"/>
                    </a:cell3D>
                  </a:tcPr>
                </a:tc>
              </a:tr>
              <a:tr h="370840">
                <a:tc>
                  <a:txBody>
                    <a:bodyPr/>
                    <a:lstStyle/>
                    <a:p>
                      <a:pPr algn="ctr"/>
                      <a:r>
                        <a:rPr lang="ru-RU" sz="2000" b="0" dirty="0" smtClean="0"/>
                        <a:t>Эвакуированные	</a:t>
                      </a:r>
                    </a:p>
                    <a:p>
                      <a:pPr algn="ctr"/>
                      <a:r>
                        <a:rPr lang="ru-RU" sz="2000" b="0" dirty="0" smtClean="0"/>
                        <a:t>		</a:t>
                      </a:r>
                    </a:p>
                  </a:txBody>
                  <a:tcPr>
                    <a:cell3D prstMaterial="dkEdge">
                      <a:bevel h="50800" prst="divot"/>
                      <a:lightRig rig="flood" dir="t"/>
                    </a:cell3D>
                  </a:tcPr>
                </a:tc>
                <a:tc>
                  <a:txBody>
                    <a:bodyPr/>
                    <a:lstStyle/>
                    <a:p>
                      <a:pPr algn="ctr"/>
                      <a:r>
                        <a:rPr lang="ru-RU" sz="2000" b="0" dirty="0" smtClean="0"/>
                        <a:t>1986</a:t>
                      </a:r>
                      <a:endParaRPr lang="ru-RU" sz="2000" b="0" dirty="0"/>
                    </a:p>
                  </a:txBody>
                  <a:tcPr>
                    <a:cell3D prstMaterial="dkEdge">
                      <a:bevel h="50800" prst="divot"/>
                      <a:lightRig rig="flood" dir="t"/>
                    </a:cell3D>
                  </a:tcPr>
                </a:tc>
                <a:tc>
                  <a:txBody>
                    <a:bodyPr/>
                    <a:lstStyle/>
                    <a:p>
                      <a:pPr algn="ctr"/>
                      <a:r>
                        <a:rPr lang="ru-RU" sz="2000" b="0" dirty="0" smtClean="0"/>
                        <a:t>116 000	</a:t>
                      </a:r>
                      <a:endParaRPr lang="ru-RU" sz="2000" b="0" dirty="0"/>
                    </a:p>
                  </a:txBody>
                  <a:tcPr>
                    <a:cell3D prstMaterial="dkEdge">
                      <a:bevel h="50800" prst="divot"/>
                      <a:lightRig rig="flood" dir="t"/>
                    </a:cell3D>
                  </a:tcPr>
                </a:tc>
                <a:tc>
                  <a:txBody>
                    <a:bodyPr/>
                    <a:lstStyle/>
                    <a:p>
                      <a:pPr algn="ctr"/>
                      <a:r>
                        <a:rPr lang="ru-RU" sz="2000" b="0" dirty="0" smtClean="0"/>
                        <a:t>33</a:t>
                      </a:r>
                      <a:endParaRPr lang="ru-RU" sz="2000" b="0" dirty="0"/>
                    </a:p>
                  </a:txBody>
                  <a:tcPr>
                    <a:cell3D prstMaterial="dkEdge">
                      <a:bevel h="50800" prst="divot"/>
                      <a:lightRig rig="flood" dir="t"/>
                    </a:cell3D>
                  </a:tcPr>
                </a:tc>
              </a:tr>
              <a:tr h="370840">
                <a:tc>
                  <a:txBody>
                    <a:bodyPr/>
                    <a:lstStyle/>
                    <a:p>
                      <a:pPr algn="ctr"/>
                      <a:r>
                        <a:rPr lang="ru-RU" sz="2000" b="0" dirty="0" smtClean="0"/>
                        <a:t>Жители зон со «строгим контролем»</a:t>
                      </a:r>
                      <a:endParaRPr lang="ru-RU" sz="2000" b="0" dirty="0"/>
                    </a:p>
                  </a:txBody>
                  <a:tcPr>
                    <a:cell3D prstMaterial="dkEdge">
                      <a:bevel h="50800" prst="divot"/>
                      <a:lightRig rig="flood" dir="t"/>
                    </a:cell3D>
                  </a:tcPr>
                </a:tc>
                <a:tc>
                  <a:txBody>
                    <a:bodyPr/>
                    <a:lstStyle/>
                    <a:p>
                      <a:pPr algn="ctr"/>
                      <a:r>
                        <a:rPr lang="ru-RU" sz="2000" b="0" dirty="0" smtClean="0"/>
                        <a:t>1986—2005</a:t>
                      </a:r>
                      <a:endParaRPr lang="ru-RU" sz="2000" b="0" dirty="0"/>
                    </a:p>
                  </a:txBody>
                  <a:tcPr>
                    <a:cell3D prstMaterial="dkEdge">
                      <a:bevel h="50800" prst="divot"/>
                      <a:lightRig rig="flood" dir="t"/>
                    </a:cell3D>
                  </a:tcPr>
                </a:tc>
                <a:tc>
                  <a:txBody>
                    <a:bodyPr/>
                    <a:lstStyle/>
                    <a:p>
                      <a:pPr algn="ctr"/>
                      <a:r>
                        <a:rPr lang="ru-RU" sz="2000" b="0" dirty="0" smtClean="0"/>
                        <a:t>270 000</a:t>
                      </a:r>
                      <a:endParaRPr lang="ru-RU" sz="2000" b="0" dirty="0"/>
                    </a:p>
                  </a:txBody>
                  <a:tcPr>
                    <a:cell3D prstMaterial="dkEdge">
                      <a:bevel h="50800" prst="divot"/>
                      <a:lightRig rig="flood" dir="t"/>
                    </a:cell3D>
                  </a:tcPr>
                </a:tc>
                <a:tc>
                  <a:txBody>
                    <a:bodyPr/>
                    <a:lstStyle/>
                    <a:p>
                      <a:pPr algn="ctr"/>
                      <a:r>
                        <a:rPr lang="ru-RU" sz="2000" b="0" dirty="0" smtClean="0"/>
                        <a:t>&gt;50</a:t>
                      </a:r>
                      <a:endParaRPr lang="ru-RU" sz="2000" b="0" dirty="0"/>
                    </a:p>
                  </a:txBody>
                  <a:tcPr>
                    <a:cell3D prstMaterial="dkEdge">
                      <a:bevel h="50800" prst="divot"/>
                      <a:lightRig rig="flood" dir="t"/>
                    </a:cell3D>
                  </a:tcPr>
                </a:tc>
              </a:tr>
              <a:tr h="370840">
                <a:tc>
                  <a:txBody>
                    <a:bodyPr/>
                    <a:lstStyle/>
                    <a:p>
                      <a:pPr algn="ctr"/>
                      <a:r>
                        <a:rPr lang="ru-RU" sz="2000" b="0" dirty="0" smtClean="0"/>
                        <a:t>Жители других загрязнённых зон</a:t>
                      </a:r>
                      <a:endParaRPr lang="ru-RU" sz="2000" b="0" dirty="0"/>
                    </a:p>
                  </a:txBody>
                  <a:tcPr>
                    <a:cell3D prstMaterial="dkEdge">
                      <a:bevel h="50800" prst="divot"/>
                      <a:lightRig rig="flood" dir="t"/>
                    </a:cell3D>
                  </a:tcPr>
                </a:tc>
                <a:tc>
                  <a:txBody>
                    <a:bodyPr/>
                    <a:lstStyle/>
                    <a:p>
                      <a:pPr algn="ctr"/>
                      <a:r>
                        <a:rPr lang="ru-RU" sz="2000" b="0" dirty="0" smtClean="0"/>
                        <a:t>1986—2005</a:t>
                      </a:r>
                      <a:endParaRPr lang="ru-RU" sz="2000" b="0" dirty="0"/>
                    </a:p>
                  </a:txBody>
                  <a:tcPr>
                    <a:cell3D prstMaterial="dkEdge">
                      <a:bevel h="50800" prst="divot"/>
                      <a:lightRig rig="flood" dir="t"/>
                    </a:cell3D>
                  </a:tcPr>
                </a:tc>
                <a:tc>
                  <a:txBody>
                    <a:bodyPr/>
                    <a:lstStyle/>
                    <a:p>
                      <a:pPr algn="ctr"/>
                      <a:r>
                        <a:rPr lang="ru-RU" sz="2000" b="0" dirty="0" smtClean="0"/>
                        <a:t>5 000 000	</a:t>
                      </a:r>
                      <a:endParaRPr lang="ru-RU" sz="2000" b="0" dirty="0"/>
                    </a:p>
                  </a:txBody>
                  <a:tcPr>
                    <a:cell3D prstMaterial="dkEdge">
                      <a:bevel h="50800" prst="divot"/>
                      <a:lightRig rig="flood" dir="t"/>
                    </a:cell3D>
                  </a:tcPr>
                </a:tc>
                <a:tc>
                  <a:txBody>
                    <a:bodyPr/>
                    <a:lstStyle/>
                    <a:p>
                      <a:pPr algn="ctr"/>
                      <a:r>
                        <a:rPr lang="ru-RU" sz="2000" b="0" dirty="0" smtClean="0"/>
                        <a:t>10—20</a:t>
                      </a:r>
                      <a:endParaRPr lang="ru-RU" sz="2000" b="0" dirty="0"/>
                    </a:p>
                  </a:txBody>
                  <a:tcPr>
                    <a:cell3D prstMaterial="dkEdge">
                      <a:bevel h="50800" prst="divot"/>
                      <a:lightRig rig="flood" dir="t"/>
                    </a:cell3D>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solidFill>
                  <a:srgbClr val="FF0000"/>
                </a:solidFill>
              </a:rPr>
              <a:t>Онкологические заболевания</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10000"/>
          </a:bodyPr>
          <a:lstStyle/>
          <a:p>
            <a:pPr marL="420624" indent="-384048" eaLnBrk="1" fontAlgn="auto" hangingPunct="1">
              <a:spcAft>
                <a:spcPts val="0"/>
              </a:spcAft>
              <a:buFont typeface="Wingdings 2"/>
              <a:buChar char=""/>
              <a:defRPr/>
            </a:pPr>
            <a:r>
              <a:rPr lang="ru-RU" sz="3200" dirty="0" smtClean="0"/>
              <a:t>Щитовидная железа — один из органов, наиболее подверженных риску возникновения рака в результате радиоактивного загрязнения, потому что она накапливает иод-131; особенно высок риск для детей</a:t>
            </a:r>
          </a:p>
          <a:p>
            <a:pPr marL="420624" indent="-384048" eaLnBrk="1" fontAlgn="auto" hangingPunct="1">
              <a:spcAft>
                <a:spcPts val="0"/>
              </a:spcAft>
              <a:buFont typeface="Wingdings 2"/>
              <a:buChar char=""/>
              <a:defRPr/>
            </a:pPr>
            <a:r>
              <a:rPr lang="ru-RU" sz="3200" dirty="0" smtClean="0"/>
              <a:t>В 1990—1998 годах было зарегистрировано более 4000 случаев заболевания раком щитовидной железы среди тех, кому в момент аварии было менее 18 лет</a:t>
            </a:r>
          </a:p>
          <a:p>
            <a:pPr marL="420624" indent="-384048" eaLnBrk="1" fontAlgn="auto" hangingPunct="1">
              <a:spcAft>
                <a:spcPts val="0"/>
              </a:spcAft>
              <a:buFont typeface="Wingdings 2"/>
              <a:buChar char=""/>
              <a:defRPr/>
            </a:pPr>
            <a:endParaRPr lang="ru-RU" sz="3200" dirty="0" smtClean="0"/>
          </a:p>
          <a:p>
            <a:pPr marL="420624" indent="-384048" eaLnBrk="1" fontAlgn="auto" hangingPunct="1">
              <a:spcAft>
                <a:spcPts val="0"/>
              </a:spcAft>
              <a:buFont typeface="Wingdings 2"/>
              <a:buChar char=""/>
              <a:defRPr/>
            </a:pPr>
            <a:endParaRPr lang="ru-RU"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Прямоугольник 3"/>
          <p:cNvSpPr>
            <a:spLocks noChangeArrowheads="1"/>
          </p:cNvSpPr>
          <p:nvPr/>
        </p:nvSpPr>
        <p:spPr bwMode="auto">
          <a:xfrm>
            <a:off x="250825" y="765175"/>
            <a:ext cx="4549775" cy="4524315"/>
          </a:xfrm>
          <a:prstGeom prst="rect">
            <a:avLst/>
          </a:prstGeom>
          <a:noFill/>
          <a:ln w="9525">
            <a:noFill/>
            <a:miter lim="800000"/>
            <a:headEnd/>
            <a:tailEnd/>
          </a:ln>
        </p:spPr>
        <p:txBody>
          <a:bodyPr wrap="square">
            <a:spAutoFit/>
          </a:bodyPr>
          <a:lstStyle/>
          <a:p>
            <a:endParaRPr lang="ru-RU" dirty="0">
              <a:solidFill>
                <a:srgbClr val="FF0000"/>
              </a:solidFill>
              <a:latin typeface="Times New Roman" pitchFamily="18" charset="0"/>
              <a:cs typeface="Times New Roman" pitchFamily="18" charset="0"/>
            </a:endParaRPr>
          </a:p>
          <a:p>
            <a:r>
              <a:rPr lang="ru-RU" sz="2700" dirty="0"/>
              <a:t>Было обнаружено увеличение числа врождённых патологий в различных районах Белоруссии между 1986 и 1994 г.</a:t>
            </a:r>
          </a:p>
          <a:p>
            <a:r>
              <a:rPr lang="ru-RU" sz="2700" dirty="0"/>
              <a:t>Детская смертность очень высока во всех трёх странах, пострадавших от чернобыльской аварии. </a:t>
            </a:r>
            <a:endParaRPr lang="ru-RU" dirty="0">
              <a:solidFill>
                <a:srgbClr val="FF0000"/>
              </a:solidFill>
              <a:latin typeface="Times New Roman" pitchFamily="18" charset="0"/>
              <a:cs typeface="Times New Roman" pitchFamily="18" charset="0"/>
            </a:endParaRPr>
          </a:p>
        </p:txBody>
      </p:sp>
      <p:pic>
        <p:nvPicPr>
          <p:cNvPr id="35843" name="Picture 3"/>
          <p:cNvPicPr>
            <a:picLocks noChangeAspect="1" noChangeArrowheads="1"/>
          </p:cNvPicPr>
          <p:nvPr/>
        </p:nvPicPr>
        <p:blipFill>
          <a:blip r:embed="rId3"/>
          <a:srcRect/>
          <a:stretch>
            <a:fillRect/>
          </a:stretch>
        </p:blipFill>
        <p:spPr bwMode="auto">
          <a:xfrm rot="5400000">
            <a:off x="4142317" y="1267883"/>
            <a:ext cx="5158366" cy="4299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11388" y="188913"/>
            <a:ext cx="4005262" cy="722312"/>
          </a:xfrm>
          <a:prstGeom prst="rect">
            <a:avLst/>
          </a:prstGeom>
        </p:spPr>
        <p:txBody>
          <a:bodyPr wrap="none">
            <a:spAutoFit/>
          </a:bodyPr>
          <a:lstStyle/>
          <a:p>
            <a:pPr algn="ctr" fontAlgn="auto">
              <a:spcBef>
                <a:spcPts val="0"/>
              </a:spcBef>
              <a:spcAft>
                <a:spcPts val="0"/>
              </a:spcAft>
              <a:defRPr/>
            </a:pPr>
            <a:r>
              <a:rPr lang="ru-RU" sz="4100" dirty="0">
                <a:latin typeface="+mj-lt"/>
                <a:ea typeface="+mj-ea"/>
                <a:cs typeface="+mj-cs"/>
              </a:rPr>
              <a:t>Другие болезни</a:t>
            </a:r>
          </a:p>
        </p:txBody>
      </p:sp>
      <p:sp>
        <p:nvSpPr>
          <p:cNvPr id="38915" name="Прямоугольник 4"/>
          <p:cNvSpPr>
            <a:spLocks noChangeArrowheads="1"/>
          </p:cNvSpPr>
          <p:nvPr/>
        </p:nvSpPr>
        <p:spPr bwMode="auto">
          <a:xfrm>
            <a:off x="0" y="836613"/>
            <a:ext cx="6121400" cy="923925"/>
          </a:xfrm>
          <a:prstGeom prst="rect">
            <a:avLst/>
          </a:prstGeom>
          <a:noFill/>
          <a:ln w="9525">
            <a:noFill/>
            <a:miter lim="800000"/>
            <a:headEnd/>
            <a:tailEnd/>
          </a:ln>
        </p:spPr>
        <p:txBody>
          <a:bodyPr>
            <a:spAutoFit/>
          </a:bodyPr>
          <a:lstStyle/>
          <a:p>
            <a:endParaRPr lang="ru-RU">
              <a:solidFill>
                <a:srgbClr val="FF0000"/>
              </a:solidFill>
              <a:latin typeface="Times New Roman" pitchFamily="18" charset="0"/>
              <a:cs typeface="Times New Roman" pitchFamily="18" charset="0"/>
            </a:endParaRPr>
          </a:p>
          <a:p>
            <a:endParaRPr lang="ru-RU">
              <a:solidFill>
                <a:srgbClr val="FF0000"/>
              </a:solidFill>
              <a:latin typeface="Times New Roman" pitchFamily="18" charset="0"/>
              <a:cs typeface="Times New Roman" pitchFamily="18" charset="0"/>
            </a:endParaRPr>
          </a:p>
          <a:p>
            <a:endParaRPr lang="ru-RU">
              <a:solidFill>
                <a:srgbClr val="FF0000"/>
              </a:solidFill>
              <a:latin typeface="Times New Roman" pitchFamily="18" charset="0"/>
              <a:cs typeface="Times New Roman" pitchFamily="18" charset="0"/>
            </a:endParaRPr>
          </a:p>
        </p:txBody>
      </p:sp>
      <p:sp>
        <p:nvSpPr>
          <p:cNvPr id="38916" name="TextBox 5"/>
          <p:cNvSpPr txBox="1">
            <a:spLocks noChangeArrowheads="1"/>
          </p:cNvSpPr>
          <p:nvPr/>
        </p:nvSpPr>
        <p:spPr bwMode="auto">
          <a:xfrm>
            <a:off x="395288" y="1484313"/>
            <a:ext cx="3168650" cy="4524375"/>
          </a:xfrm>
          <a:prstGeom prst="rect">
            <a:avLst/>
          </a:prstGeom>
          <a:noFill/>
          <a:ln w="9525">
            <a:noFill/>
            <a:miter lim="800000"/>
            <a:headEnd/>
            <a:tailEnd/>
          </a:ln>
        </p:spPr>
        <p:txBody>
          <a:bodyPr>
            <a:spAutoFit/>
          </a:bodyPr>
          <a:lstStyle/>
          <a:p>
            <a:pPr>
              <a:buFont typeface="Arial" pitchFamily="34" charset="0"/>
              <a:buChar char="•"/>
            </a:pPr>
            <a:r>
              <a:rPr lang="ru-RU" sz="3600"/>
              <a:t>Катаракта</a:t>
            </a:r>
          </a:p>
          <a:p>
            <a:pPr>
              <a:buFont typeface="Arial" pitchFamily="34" charset="0"/>
              <a:buChar char="•"/>
            </a:pPr>
            <a:endParaRPr lang="ru-RU" sz="3600"/>
          </a:p>
          <a:p>
            <a:pPr>
              <a:buFont typeface="Arial" pitchFamily="34" charset="0"/>
              <a:buChar char="•"/>
            </a:pPr>
            <a:r>
              <a:rPr lang="ru-RU" sz="3600"/>
              <a:t>Сердечно-сосудистые заболевания</a:t>
            </a:r>
          </a:p>
          <a:p>
            <a:pPr>
              <a:buFont typeface="Arial" pitchFamily="34" charset="0"/>
              <a:buChar char="•"/>
            </a:pPr>
            <a:endParaRPr lang="ru-RU" sz="3600"/>
          </a:p>
          <a:p>
            <a:pPr>
              <a:buFont typeface="Arial" pitchFamily="34" charset="0"/>
              <a:buChar char="•"/>
            </a:pPr>
            <a:r>
              <a:rPr lang="ru-RU" sz="3600"/>
              <a:t>Снижение иммунитета</a:t>
            </a:r>
          </a:p>
        </p:txBody>
      </p:sp>
      <p:pic>
        <p:nvPicPr>
          <p:cNvPr id="38917" name="Picture 3" descr="C:\Users\Алексей\Desktop\ЧАЭС\A781C703-263A-4936-A588-A0474331B84B_mw800_mh600_s.jpg"/>
          <p:cNvPicPr>
            <a:picLocks noChangeAspect="1" noChangeArrowheads="1"/>
          </p:cNvPicPr>
          <p:nvPr/>
        </p:nvPicPr>
        <p:blipFill>
          <a:blip r:embed="rId3"/>
          <a:srcRect/>
          <a:stretch>
            <a:fillRect/>
          </a:stretch>
        </p:blipFill>
        <p:spPr bwMode="auto">
          <a:xfrm>
            <a:off x="3195638" y="1484313"/>
            <a:ext cx="5948362" cy="43926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pPr algn="ctr" eaLnBrk="1" hangingPunct="1"/>
            <a:r>
              <a:rPr lang="ru-RU" sz="4100" smtClean="0"/>
              <a:t>Памяти погибших</a:t>
            </a:r>
          </a:p>
        </p:txBody>
      </p:sp>
      <p:pic>
        <p:nvPicPr>
          <p:cNvPr id="41987" name="Picture 2" descr="C:\Users\Алексей\Downloads\Chernobk.jpg"/>
          <p:cNvPicPr>
            <a:picLocks noChangeAspect="1" noChangeArrowheads="1"/>
          </p:cNvPicPr>
          <p:nvPr/>
        </p:nvPicPr>
        <p:blipFill>
          <a:blip r:embed="rId2"/>
          <a:srcRect/>
          <a:stretch>
            <a:fillRect/>
          </a:stretch>
        </p:blipFill>
        <p:spPr bwMode="auto">
          <a:xfrm>
            <a:off x="0" y="1123950"/>
            <a:ext cx="9144000" cy="56753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Заголовок 1"/>
          <p:cNvSpPr>
            <a:spLocks noGrp="1"/>
          </p:cNvSpPr>
          <p:nvPr>
            <p:ph type="title"/>
          </p:nvPr>
        </p:nvSpPr>
        <p:spPr/>
        <p:txBody>
          <a:bodyPr/>
          <a:lstStyle/>
          <a:p>
            <a:pPr eaLnBrk="1" hangingPunct="1"/>
            <a:endParaRPr lang="ru-RU" smtClean="0"/>
          </a:p>
        </p:txBody>
      </p:sp>
      <p:sp>
        <p:nvSpPr>
          <p:cNvPr id="43011" name="Содержимое 2"/>
          <p:cNvSpPr>
            <a:spLocks noGrp="1"/>
          </p:cNvSpPr>
          <p:nvPr>
            <p:ph idx="1"/>
          </p:nvPr>
        </p:nvSpPr>
        <p:spPr/>
        <p:txBody>
          <a:bodyPr/>
          <a:lstStyle/>
          <a:p>
            <a:pPr eaLnBrk="1" hangingPunct="1"/>
            <a:endParaRPr lang="ru-RU" smtClean="0"/>
          </a:p>
        </p:txBody>
      </p:sp>
      <p:pic>
        <p:nvPicPr>
          <p:cNvPr id="43012" name="Picture 3" descr="C:\Users\Алексей\Downloads\ChernocB.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6" descr="i-40393"/>
          <p:cNvPicPr>
            <a:picLocks noChangeAspect="1" noChangeArrowheads="1"/>
          </p:cNvPicPr>
          <p:nvPr/>
        </p:nvPicPr>
        <p:blipFill>
          <a:blip r:embed="rId3"/>
          <a:srcRect/>
          <a:stretch>
            <a:fillRect/>
          </a:stretch>
        </p:blipFill>
        <p:spPr bwMode="auto">
          <a:xfrm>
            <a:off x="395288" y="1268413"/>
            <a:ext cx="8353425" cy="5184775"/>
          </a:xfrm>
          <a:prstGeom prst="rect">
            <a:avLst/>
          </a:prstGeom>
          <a:noFill/>
          <a:ln w="9525">
            <a:noFill/>
            <a:miter lim="800000"/>
            <a:headEnd/>
            <a:tailEnd/>
          </a:ln>
        </p:spPr>
      </p:pic>
      <p:sp>
        <p:nvSpPr>
          <p:cNvPr id="68611" name="Text Box 7"/>
          <p:cNvSpPr txBox="1">
            <a:spLocks noChangeArrowheads="1"/>
          </p:cNvSpPr>
          <p:nvPr/>
        </p:nvSpPr>
        <p:spPr bwMode="auto">
          <a:xfrm>
            <a:off x="684213" y="333375"/>
            <a:ext cx="8208962" cy="723900"/>
          </a:xfrm>
          <a:prstGeom prst="rect">
            <a:avLst/>
          </a:prstGeom>
          <a:noFill/>
          <a:ln w="9525">
            <a:noFill/>
            <a:miter lim="800000"/>
            <a:headEnd/>
            <a:tailEnd/>
          </a:ln>
        </p:spPr>
        <p:txBody>
          <a:bodyPr>
            <a:spAutoFit/>
          </a:bodyPr>
          <a:lstStyle/>
          <a:p>
            <a:pPr fontAlgn="auto">
              <a:spcAft>
                <a:spcPts val="0"/>
              </a:spcAft>
              <a:defRPr/>
            </a:pPr>
            <a:r>
              <a:rPr lang="ru-RU" sz="4100" dirty="0">
                <a:latin typeface="+mj-lt"/>
                <a:ea typeface="+mj-ea"/>
                <a:cs typeface="+mj-cs"/>
              </a:rPr>
              <a:t>Это не должно повториться!</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4"/>
          <p:cNvSpPr>
            <a:spLocks noGrp="1"/>
          </p:cNvSpPr>
          <p:nvPr>
            <p:ph type="title"/>
          </p:nvPr>
        </p:nvSpPr>
        <p:spPr>
          <a:xfrm>
            <a:off x="395288" y="0"/>
            <a:ext cx="7467600" cy="1143000"/>
          </a:xfrm>
        </p:spPr>
        <p:txBody>
          <a:bodyPr/>
          <a:lstStyle/>
          <a:p>
            <a:pPr algn="ctr" eaLnBrk="1" hangingPunct="1"/>
            <a:r>
              <a:rPr lang="ru-RU" smtClean="0"/>
              <a:t>Чернобыльская АЭС </a:t>
            </a:r>
          </a:p>
        </p:txBody>
      </p:sp>
      <p:pic>
        <p:nvPicPr>
          <p:cNvPr id="8195" name="Содержимое 8" descr="Smolenka.jpg"/>
          <p:cNvPicPr>
            <a:picLocks noGrp="1" noChangeAspect="1"/>
          </p:cNvPicPr>
          <p:nvPr>
            <p:ph sz="half" idx="1"/>
          </p:nvPr>
        </p:nvPicPr>
        <p:blipFill>
          <a:blip r:embed="rId3"/>
          <a:srcRect/>
          <a:stretch>
            <a:fillRect/>
          </a:stretch>
        </p:blipFill>
        <p:spPr>
          <a:xfrm>
            <a:off x="395288" y="3573463"/>
            <a:ext cx="3935412" cy="2744787"/>
          </a:xfrm>
        </p:spPr>
      </p:pic>
      <p:pic>
        <p:nvPicPr>
          <p:cNvPr id="8196" name="Содержимое 7" descr="9e1ea7ea.jpg"/>
          <p:cNvPicPr>
            <a:picLocks noGrp="1" noChangeAspect="1"/>
          </p:cNvPicPr>
          <p:nvPr>
            <p:ph sz="half" idx="2"/>
          </p:nvPr>
        </p:nvPicPr>
        <p:blipFill>
          <a:blip r:embed="rId4"/>
          <a:srcRect/>
          <a:stretch>
            <a:fillRect/>
          </a:stretch>
        </p:blipFill>
        <p:spPr>
          <a:xfrm>
            <a:off x="4643438" y="1052513"/>
            <a:ext cx="4500562" cy="3000375"/>
          </a:xfrm>
        </p:spPr>
      </p:pic>
      <p:sp>
        <p:nvSpPr>
          <p:cNvPr id="8197" name="TextBox 9"/>
          <p:cNvSpPr txBox="1">
            <a:spLocks noChangeArrowheads="1"/>
          </p:cNvSpPr>
          <p:nvPr/>
        </p:nvSpPr>
        <p:spPr bwMode="auto">
          <a:xfrm>
            <a:off x="4643438" y="4437063"/>
            <a:ext cx="4249737" cy="2308225"/>
          </a:xfrm>
          <a:prstGeom prst="rect">
            <a:avLst/>
          </a:prstGeom>
          <a:noFill/>
          <a:ln w="9525">
            <a:noFill/>
            <a:miter lim="800000"/>
            <a:headEnd/>
            <a:tailEnd/>
          </a:ln>
        </p:spPr>
        <p:txBody>
          <a:bodyPr>
            <a:spAutoFit/>
          </a:bodyPr>
          <a:lstStyle/>
          <a:p>
            <a:pPr>
              <a:buFont typeface="Arial" pitchFamily="34" charset="0"/>
              <a:buChar char="•"/>
            </a:pPr>
            <a:r>
              <a:rPr lang="ru-RU" sz="2400">
                <a:latin typeface="Calibri" pitchFamily="34" charset="0"/>
              </a:rPr>
              <a:t>Полное разрушение реактора ЧАЭС, г. Припять, Украинская ССР</a:t>
            </a:r>
          </a:p>
          <a:p>
            <a:pPr>
              <a:buFont typeface="Arial" pitchFamily="34" charset="0"/>
              <a:buChar char="•"/>
            </a:pPr>
            <a:r>
              <a:rPr lang="ru-RU" sz="2400">
                <a:latin typeface="Calibri" pitchFamily="34" charset="0"/>
              </a:rPr>
              <a:t>Радиоактивное облако прошло над СССР, Восточной Европой, Скандинавией </a:t>
            </a:r>
            <a:endParaRPr lang="en-US" sz="2400">
              <a:latin typeface="Calibri" pitchFamily="34" charset="0"/>
            </a:endParaRPr>
          </a:p>
        </p:txBody>
      </p:sp>
      <p:sp>
        <p:nvSpPr>
          <p:cNvPr id="8198" name="TextBox 10"/>
          <p:cNvSpPr txBox="1">
            <a:spLocks noChangeArrowheads="1"/>
          </p:cNvSpPr>
          <p:nvPr/>
        </p:nvSpPr>
        <p:spPr bwMode="auto">
          <a:xfrm>
            <a:off x="611188" y="1295400"/>
            <a:ext cx="3673475" cy="2062103"/>
          </a:xfrm>
          <a:prstGeom prst="rect">
            <a:avLst/>
          </a:prstGeom>
          <a:noFill/>
          <a:ln w="9525">
            <a:noFill/>
            <a:miter lim="800000"/>
            <a:headEnd/>
            <a:tailEnd/>
          </a:ln>
        </p:spPr>
        <p:txBody>
          <a:bodyPr wrap="square">
            <a:spAutoFit/>
          </a:bodyPr>
          <a:lstStyle/>
          <a:p>
            <a:pPr>
              <a:buFont typeface="Arial" pitchFamily="34" charset="0"/>
              <a:buChar char="•"/>
            </a:pPr>
            <a:r>
              <a:rPr lang="ru-RU" sz="3200" dirty="0">
                <a:latin typeface="Calibri" pitchFamily="34" charset="0"/>
              </a:rPr>
              <a:t>Чернобыльская авария </a:t>
            </a:r>
            <a:r>
              <a:rPr lang="en-US" sz="3200" dirty="0">
                <a:latin typeface="Calibri" pitchFamily="34" charset="0"/>
              </a:rPr>
              <a:t> - </a:t>
            </a:r>
            <a:endParaRPr lang="ru-RU" sz="3200" dirty="0"/>
          </a:p>
          <a:p>
            <a:pPr>
              <a:buFont typeface="Arial" pitchFamily="34" charset="0"/>
              <a:buChar char="•"/>
            </a:pPr>
            <a:r>
              <a:rPr lang="ru-RU" sz="3200" dirty="0">
                <a:latin typeface="Calibri" pitchFamily="34" charset="0"/>
              </a:rPr>
              <a:t>26 апреля 1986 года</a:t>
            </a:r>
            <a:endParaRPr lang="en-US" sz="3200" dirty="0">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additive="base">
                                        <p:cTn id="7" dur="500" fill="hold"/>
                                        <p:tgtEl>
                                          <p:spTgt spid="8196"/>
                                        </p:tgtEl>
                                        <p:attrNameLst>
                                          <p:attrName>ppt_x</p:attrName>
                                        </p:attrNameLst>
                                      </p:cBhvr>
                                      <p:tavLst>
                                        <p:tav tm="0">
                                          <p:val>
                                            <p:strVal val="#ppt_x"/>
                                          </p:val>
                                        </p:tav>
                                        <p:tav tm="100000">
                                          <p:val>
                                            <p:strVal val="#ppt_x"/>
                                          </p:val>
                                        </p:tav>
                                      </p:tavLst>
                                    </p:anim>
                                    <p:anim calcmode="lin" valueType="num">
                                      <p:cBhvr additive="base">
                                        <p:cTn id="8"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ppt_x"/>
                                          </p:val>
                                        </p:tav>
                                        <p:tav tm="100000">
                                          <p:val>
                                            <p:strVal val="#ppt_x"/>
                                          </p:val>
                                        </p:tav>
                                      </p:tavLst>
                                    </p:anim>
                                    <p:anim calcmode="lin" valueType="num">
                                      <p:cBhvr additive="base">
                                        <p:cTn id="14"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198"/>
                                        </p:tgtEl>
                                        <p:attrNameLst>
                                          <p:attrName>style.visibility</p:attrName>
                                        </p:attrNameLst>
                                      </p:cBhvr>
                                      <p:to>
                                        <p:strVal val="visible"/>
                                      </p:to>
                                    </p:set>
                                    <p:anim calcmode="lin" valueType="num">
                                      <p:cBhvr additive="base">
                                        <p:cTn id="19" dur="500" fill="hold"/>
                                        <p:tgtEl>
                                          <p:spTgt spid="8198"/>
                                        </p:tgtEl>
                                        <p:attrNameLst>
                                          <p:attrName>ppt_x</p:attrName>
                                        </p:attrNameLst>
                                      </p:cBhvr>
                                      <p:tavLst>
                                        <p:tav tm="0">
                                          <p:val>
                                            <p:strVal val="#ppt_x"/>
                                          </p:val>
                                        </p:tav>
                                        <p:tav tm="100000">
                                          <p:val>
                                            <p:strVal val="#ppt_x"/>
                                          </p:val>
                                        </p:tav>
                                      </p:tavLst>
                                    </p:anim>
                                    <p:anim calcmode="lin" valueType="num">
                                      <p:cBhvr additive="base">
                                        <p:cTn id="20"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197"/>
                                        </p:tgtEl>
                                        <p:attrNameLst>
                                          <p:attrName>style.visibility</p:attrName>
                                        </p:attrNameLst>
                                      </p:cBhvr>
                                      <p:to>
                                        <p:strVal val="visible"/>
                                      </p:to>
                                    </p:set>
                                    <p:anim calcmode="lin" valueType="num">
                                      <p:cBhvr additive="base">
                                        <p:cTn id="25" dur="500" fill="hold"/>
                                        <p:tgtEl>
                                          <p:spTgt spid="8197"/>
                                        </p:tgtEl>
                                        <p:attrNameLst>
                                          <p:attrName>ppt_x</p:attrName>
                                        </p:attrNameLst>
                                      </p:cBhvr>
                                      <p:tavLst>
                                        <p:tav tm="0">
                                          <p:val>
                                            <p:strVal val="#ppt_x"/>
                                          </p:val>
                                        </p:tav>
                                        <p:tav tm="100000">
                                          <p:val>
                                            <p:strVal val="#ppt_x"/>
                                          </p:val>
                                        </p:tav>
                                      </p:tavLst>
                                    </p:anim>
                                    <p:anim calcmode="lin" valueType="num">
                                      <p:cBhvr additive="base">
                                        <p:cTn id="26"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P spid="819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eaLnBrk="1" fontAlgn="auto" hangingPunct="1">
              <a:spcAft>
                <a:spcPts val="0"/>
              </a:spcAft>
              <a:defRPr/>
            </a:pPr>
            <a:r>
              <a:rPr lang="ru-RU" dirty="0" smtClean="0"/>
              <a:t>Выброс в окружающую среду</a:t>
            </a:r>
            <a:endParaRPr lang="ru-RU" dirty="0"/>
          </a:p>
        </p:txBody>
      </p:sp>
      <p:sp>
        <p:nvSpPr>
          <p:cNvPr id="10243" name="Содержимое 2"/>
          <p:cNvSpPr>
            <a:spLocks noGrp="1"/>
          </p:cNvSpPr>
          <p:nvPr>
            <p:ph sz="half" idx="1"/>
          </p:nvPr>
        </p:nvSpPr>
        <p:spPr>
          <a:xfrm>
            <a:off x="457200" y="1600200"/>
            <a:ext cx="4259263" cy="4924425"/>
          </a:xfrm>
        </p:spPr>
        <p:txBody>
          <a:bodyPr/>
          <a:lstStyle/>
          <a:p>
            <a:pPr eaLnBrk="1" hangingPunct="1"/>
            <a:r>
              <a:rPr lang="ru-RU" smtClean="0"/>
              <a:t>Изотопы урана</a:t>
            </a:r>
          </a:p>
          <a:p>
            <a:pPr eaLnBrk="1" hangingPunct="1"/>
            <a:r>
              <a:rPr lang="ru-RU" smtClean="0"/>
              <a:t>Плутония</a:t>
            </a:r>
          </a:p>
          <a:p>
            <a:pPr eaLnBrk="1" hangingPunct="1"/>
            <a:r>
              <a:rPr lang="ru-RU" smtClean="0"/>
              <a:t>Йода – 131 (период полураспада – 8 дней)</a:t>
            </a:r>
          </a:p>
          <a:p>
            <a:pPr eaLnBrk="1" hangingPunct="1"/>
            <a:r>
              <a:rPr lang="ru-RU" smtClean="0"/>
              <a:t>Цезия – 134 (период полураспада – 2 года)</a:t>
            </a:r>
          </a:p>
          <a:p>
            <a:pPr eaLnBrk="1" hangingPunct="1"/>
            <a:r>
              <a:rPr lang="ru-RU" smtClean="0"/>
              <a:t>Цезия – 137 (период полураспада 33 года)</a:t>
            </a:r>
          </a:p>
          <a:p>
            <a:pPr eaLnBrk="1" hangingPunct="1"/>
            <a:r>
              <a:rPr lang="ru-RU" smtClean="0"/>
              <a:t>Стронция – 190 (период полураспада –  28 лет)</a:t>
            </a:r>
          </a:p>
          <a:p>
            <a:pPr eaLnBrk="1" hangingPunct="1"/>
            <a:endParaRPr lang="ru-RU" smtClean="0"/>
          </a:p>
        </p:txBody>
      </p:sp>
      <p:pic>
        <p:nvPicPr>
          <p:cNvPr id="10244" name="Содержимое 6" descr="0888_nuclear_explosion_large_clipart.jpg"/>
          <p:cNvPicPr>
            <a:picLocks noGrp="1" noChangeAspect="1"/>
          </p:cNvPicPr>
          <p:nvPr>
            <p:ph sz="half" idx="2"/>
          </p:nvPr>
        </p:nvPicPr>
        <p:blipFill>
          <a:blip r:embed="rId3"/>
          <a:stretch>
            <a:fillRect/>
          </a:stretch>
        </p:blipFill>
        <p:spPr>
          <a:xfrm>
            <a:off x="4285615" y="1600200"/>
            <a:ext cx="3620770" cy="45259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blinds(horizontal)">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blinds(horizontal)">
                                      <p:cBhvr>
                                        <p:cTn id="12" dur="5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blinds(horizontal)">
                                      <p:cBhvr>
                                        <p:cTn id="17" dur="500"/>
                                        <p:tgtEl>
                                          <p:spTgt spid="102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blinds(horizontal)">
                                      <p:cBhvr>
                                        <p:cTn id="22" dur="500"/>
                                        <p:tgtEl>
                                          <p:spTgt spid="102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Effect transition="in" filter="blinds(horizontal)">
                                      <p:cBhvr>
                                        <p:cTn id="27" dur="500"/>
                                        <p:tgtEl>
                                          <p:spTgt spid="1024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243">
                                            <p:txEl>
                                              <p:pRg st="5" end="5"/>
                                            </p:txEl>
                                          </p:spTgt>
                                        </p:tgtEl>
                                        <p:attrNameLst>
                                          <p:attrName>style.visibility</p:attrName>
                                        </p:attrNameLst>
                                      </p:cBhvr>
                                      <p:to>
                                        <p:strVal val="visible"/>
                                      </p:to>
                                    </p:set>
                                    <p:animEffect transition="in" filter="blinds(horizontal)">
                                      <p:cBhvr>
                                        <p:cTn id="32" dur="500"/>
                                        <p:tgtEl>
                                          <p:spTgt spid="1024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0244"/>
                                        </p:tgtEl>
                                        <p:attrNameLst>
                                          <p:attrName>style.visibility</p:attrName>
                                        </p:attrNameLst>
                                      </p:cBhvr>
                                      <p:to>
                                        <p:strVal val="visible"/>
                                      </p:to>
                                    </p:set>
                                    <p:animEffect transition="in" filter="box(in)">
                                      <p:cBhvr>
                                        <p:cTn id="37" dur="500"/>
                                        <p:tgtEl>
                                          <p:spTgt spid="10244"/>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0244"/>
                                        </p:tgtEl>
                                        <p:attrNameLst>
                                          <p:attrName>style.visibility</p:attrName>
                                        </p:attrNameLst>
                                      </p:cBhvr>
                                      <p:to>
                                        <p:strVal val="visible"/>
                                      </p:to>
                                    </p:set>
                                    <p:anim calcmode="lin" valueType="num">
                                      <p:cBhvr additive="base">
                                        <p:cTn id="42" dur="500" fill="hold"/>
                                        <p:tgtEl>
                                          <p:spTgt spid="10244"/>
                                        </p:tgtEl>
                                        <p:attrNameLst>
                                          <p:attrName>ppt_x</p:attrName>
                                        </p:attrNameLst>
                                      </p:cBhvr>
                                      <p:tavLst>
                                        <p:tav tm="0">
                                          <p:val>
                                            <p:strVal val="#ppt_x"/>
                                          </p:val>
                                        </p:tav>
                                        <p:tav tm="100000">
                                          <p:val>
                                            <p:strVal val="#ppt_x"/>
                                          </p:val>
                                        </p:tav>
                                      </p:tavLst>
                                    </p:anim>
                                    <p:anim calcmode="lin" valueType="num">
                                      <p:cBhvr additive="base">
                                        <p:cTn id="43" dur="500" fill="hold"/>
                                        <p:tgtEl>
                                          <p:spTgt spid="102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4"/>
          <p:cNvSpPr>
            <a:spLocks noGrp="1"/>
          </p:cNvSpPr>
          <p:nvPr>
            <p:ph type="title"/>
          </p:nvPr>
        </p:nvSpPr>
        <p:spPr/>
        <p:txBody>
          <a:bodyPr/>
          <a:lstStyle/>
          <a:p>
            <a:pPr eaLnBrk="1" hangingPunct="1"/>
            <a:r>
              <a:rPr lang="ru-RU" dirty="0" smtClean="0"/>
              <a:t>Хронология событий</a:t>
            </a:r>
          </a:p>
        </p:txBody>
      </p:sp>
      <p:sp>
        <p:nvSpPr>
          <p:cNvPr id="6" name="Содержимое 5"/>
          <p:cNvSpPr>
            <a:spLocks noGrp="1"/>
          </p:cNvSpPr>
          <p:nvPr>
            <p:ph idx="1"/>
          </p:nvPr>
        </p:nvSpPr>
        <p:spPr>
          <a:xfrm>
            <a:off x="457200" y="1484313"/>
            <a:ext cx="8147050" cy="792162"/>
          </a:xfrm>
        </p:spPr>
        <p:txBody>
          <a:bodyPr>
            <a:normAutofit fontScale="77500" lnSpcReduction="20000"/>
          </a:bodyPr>
          <a:lstStyle/>
          <a:p>
            <a:pPr marL="420624" indent="-384048" eaLnBrk="1" fontAlgn="auto" hangingPunct="1">
              <a:spcAft>
                <a:spcPts val="0"/>
              </a:spcAft>
              <a:buFont typeface="Wingdings 2"/>
              <a:buChar char=""/>
              <a:defRPr/>
            </a:pPr>
            <a:r>
              <a:rPr lang="ru-RU" dirty="0" smtClean="0"/>
              <a:t>В 1:23:39 - сигнал аварийной защиты (АЗ-5)</a:t>
            </a:r>
          </a:p>
          <a:p>
            <a:pPr marL="420624" indent="-384048" eaLnBrk="1" fontAlgn="auto" hangingPunct="1">
              <a:spcAft>
                <a:spcPts val="0"/>
              </a:spcAft>
              <a:buFont typeface="Wingdings 2"/>
              <a:buChar char=""/>
              <a:defRPr/>
            </a:pPr>
            <a:r>
              <a:rPr lang="ru-RU" dirty="0" smtClean="0"/>
              <a:t> Затем сигнал о быстром росте мощности</a:t>
            </a:r>
          </a:p>
          <a:p>
            <a:pPr marL="420624" indent="-384048" eaLnBrk="1" fontAlgn="auto" hangingPunct="1">
              <a:spcAft>
                <a:spcPts val="0"/>
              </a:spcAft>
              <a:buFont typeface="Wingdings 2"/>
              <a:buChar char=""/>
              <a:defRPr/>
            </a:pPr>
            <a:endParaRPr lang="ru-RU" dirty="0"/>
          </a:p>
        </p:txBody>
      </p:sp>
      <p:pic>
        <p:nvPicPr>
          <p:cNvPr id="13316" name="Picture 2" descr="C:\Users\Алексей\Desktop\ЧАЭС\diag-34509-1159.jpg"/>
          <p:cNvPicPr>
            <a:picLocks noChangeAspect="1" noChangeArrowheads="1"/>
          </p:cNvPicPr>
          <p:nvPr/>
        </p:nvPicPr>
        <p:blipFill>
          <a:blip r:embed="rId3"/>
          <a:srcRect/>
          <a:stretch>
            <a:fillRect/>
          </a:stretch>
        </p:blipFill>
        <p:spPr bwMode="auto">
          <a:xfrm>
            <a:off x="3200400" y="2514600"/>
            <a:ext cx="5715000" cy="4343400"/>
          </a:xfrm>
          <a:prstGeom prst="rect">
            <a:avLst/>
          </a:prstGeom>
          <a:noFill/>
          <a:ln w="9525">
            <a:noFill/>
            <a:miter lim="800000"/>
            <a:headEnd/>
            <a:tailEnd/>
          </a:ln>
        </p:spPr>
      </p:pic>
      <p:sp>
        <p:nvSpPr>
          <p:cNvPr id="13317" name="TextBox 9"/>
          <p:cNvSpPr txBox="1">
            <a:spLocks noChangeArrowheads="1"/>
          </p:cNvSpPr>
          <p:nvPr/>
        </p:nvSpPr>
        <p:spPr bwMode="auto">
          <a:xfrm>
            <a:off x="0" y="2852738"/>
            <a:ext cx="3419475" cy="3416300"/>
          </a:xfrm>
          <a:prstGeom prst="rect">
            <a:avLst/>
          </a:prstGeom>
          <a:noFill/>
          <a:ln w="9525">
            <a:noFill/>
            <a:miter lim="800000"/>
            <a:headEnd/>
            <a:tailEnd/>
          </a:ln>
        </p:spPr>
        <p:txBody>
          <a:bodyPr>
            <a:spAutoFit/>
          </a:bodyPr>
          <a:lstStyle/>
          <a:p>
            <a:pPr>
              <a:buFont typeface="Arial" pitchFamily="34" charset="0"/>
              <a:buChar char="•"/>
            </a:pPr>
            <a:r>
              <a:rPr lang="ru-RU" sz="2400" dirty="0"/>
              <a:t>Регистрирующие системы выходят из строя</a:t>
            </a:r>
          </a:p>
          <a:p>
            <a:pPr>
              <a:buFont typeface="Arial" pitchFamily="34" charset="0"/>
              <a:buChar char="•"/>
            </a:pPr>
            <a:r>
              <a:rPr lang="ru-RU" sz="2400" dirty="0"/>
              <a:t>Стержни аварийной защиты остановились</a:t>
            </a:r>
          </a:p>
          <a:p>
            <a:pPr>
              <a:buFont typeface="Arial" pitchFamily="34" charset="0"/>
              <a:buChar char="•"/>
            </a:pPr>
            <a:r>
              <a:rPr lang="ru-RU" sz="2400" dirty="0"/>
              <a:t> 1:23:47 - 1:23:50 (3 секунды!) - взрыв, реактор полностью разрушен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blinds(horizontal)">
                                      <p:cBhvr>
                                        <p:cTn id="20" dur="500"/>
                                        <p:tgtEl>
                                          <p:spTgt spid="6">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317">
                                            <p:txEl>
                                              <p:pRg st="0" end="0"/>
                                            </p:txEl>
                                          </p:spTgt>
                                        </p:tgtEl>
                                        <p:attrNameLst>
                                          <p:attrName>style.visibility</p:attrName>
                                        </p:attrNameLst>
                                      </p:cBhvr>
                                      <p:to>
                                        <p:strVal val="visible"/>
                                      </p:to>
                                    </p:set>
                                    <p:anim calcmode="lin" valueType="num">
                                      <p:cBhvr additive="base">
                                        <p:cTn id="25" dur="500" fill="hold"/>
                                        <p:tgtEl>
                                          <p:spTgt spid="1331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317">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3317">
                                            <p:txEl>
                                              <p:pRg st="1" end="1"/>
                                            </p:txEl>
                                          </p:spTgt>
                                        </p:tgtEl>
                                        <p:attrNameLst>
                                          <p:attrName>style.visibility</p:attrName>
                                        </p:attrNameLst>
                                      </p:cBhvr>
                                      <p:to>
                                        <p:strVal val="visible"/>
                                      </p:to>
                                    </p:set>
                                    <p:anim calcmode="lin" valueType="num">
                                      <p:cBhvr additive="base">
                                        <p:cTn id="29" dur="500" fill="hold"/>
                                        <p:tgtEl>
                                          <p:spTgt spid="13317">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317">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3317">
                                            <p:txEl>
                                              <p:pRg st="2" end="2"/>
                                            </p:txEl>
                                          </p:spTgt>
                                        </p:tgtEl>
                                        <p:attrNameLst>
                                          <p:attrName>style.visibility</p:attrName>
                                        </p:attrNameLst>
                                      </p:cBhvr>
                                      <p:to>
                                        <p:strVal val="visible"/>
                                      </p:to>
                                    </p:set>
                                    <p:anim calcmode="lin" valueType="num">
                                      <p:cBhvr additive="base">
                                        <p:cTn id="33" dur="500" fill="hold"/>
                                        <p:tgtEl>
                                          <p:spTgt spid="13317">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31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Заголовок 7"/>
          <p:cNvSpPr>
            <a:spLocks noGrp="1"/>
          </p:cNvSpPr>
          <p:nvPr>
            <p:ph type="title"/>
          </p:nvPr>
        </p:nvSpPr>
        <p:spPr/>
        <p:txBody>
          <a:bodyPr/>
          <a:lstStyle/>
          <a:p>
            <a:pPr algn="l" eaLnBrk="1" hangingPunct="1"/>
            <a:r>
              <a:rPr lang="ru-RU" dirty="0" smtClean="0"/>
              <a:t>Причины аварии</a:t>
            </a:r>
          </a:p>
        </p:txBody>
      </p:sp>
      <p:sp>
        <p:nvSpPr>
          <p:cNvPr id="4" name="Содержимое 3"/>
          <p:cNvSpPr>
            <a:spLocks noGrp="1"/>
          </p:cNvSpPr>
          <p:nvPr>
            <p:ph sz="half" idx="1"/>
          </p:nvPr>
        </p:nvSpPr>
        <p:spPr>
          <a:xfrm>
            <a:off x="179388" y="1557338"/>
            <a:ext cx="3240087" cy="3916362"/>
          </a:xfrm>
        </p:spPr>
        <p:txBody>
          <a:bodyPr>
            <a:normAutofit fontScale="92500" lnSpcReduction="20000"/>
          </a:bodyPr>
          <a:lstStyle/>
          <a:p>
            <a:pPr marL="420624" indent="-384048" eaLnBrk="1" fontAlgn="auto" hangingPunct="1">
              <a:spcAft>
                <a:spcPts val="0"/>
              </a:spcAft>
              <a:buFont typeface="Wingdings 2"/>
              <a:buNone/>
              <a:defRPr/>
            </a:pPr>
            <a:r>
              <a:rPr lang="ru-RU" dirty="0" smtClean="0"/>
              <a:t>Высказывались</a:t>
            </a:r>
          </a:p>
          <a:p>
            <a:pPr marL="420624" indent="-384048" eaLnBrk="1" fontAlgn="auto" hangingPunct="1">
              <a:spcAft>
                <a:spcPts val="0"/>
              </a:spcAft>
              <a:buFont typeface="Wingdings 2"/>
              <a:buNone/>
              <a:defRPr/>
            </a:pPr>
            <a:r>
              <a:rPr lang="ru-RU" dirty="0" smtClean="0"/>
              <a:t>предположительные</a:t>
            </a:r>
          </a:p>
          <a:p>
            <a:pPr marL="420624" indent="-384048" eaLnBrk="1" fontAlgn="auto" hangingPunct="1">
              <a:spcAft>
                <a:spcPts val="0"/>
              </a:spcAft>
              <a:buFont typeface="Wingdings 2"/>
              <a:buNone/>
              <a:defRPr/>
            </a:pPr>
            <a:r>
              <a:rPr lang="ru-RU" dirty="0" smtClean="0"/>
              <a:t>причины:</a:t>
            </a:r>
          </a:p>
          <a:p>
            <a:pPr marL="420624" indent="-384048" eaLnBrk="1" fontAlgn="auto" hangingPunct="1">
              <a:spcAft>
                <a:spcPts val="0"/>
              </a:spcAft>
              <a:buFont typeface="Wingdings 2"/>
              <a:buChar char=""/>
              <a:defRPr/>
            </a:pPr>
            <a:r>
              <a:rPr lang="ru-RU" dirty="0" smtClean="0"/>
              <a:t>Взрыв водорода –химическая природа взрыва</a:t>
            </a:r>
          </a:p>
          <a:p>
            <a:pPr marL="420624" indent="-384048" eaLnBrk="1" fontAlgn="auto" hangingPunct="1">
              <a:spcAft>
                <a:spcPts val="0"/>
              </a:spcAft>
              <a:buFont typeface="Wingdings 2"/>
              <a:buChar char=""/>
              <a:defRPr/>
            </a:pPr>
            <a:r>
              <a:rPr lang="ru-RU" dirty="0" smtClean="0"/>
              <a:t>Тепловой взрыв –ядерная природа</a:t>
            </a:r>
          </a:p>
          <a:p>
            <a:pPr marL="420624" indent="-384048" eaLnBrk="1" fontAlgn="auto" hangingPunct="1">
              <a:spcAft>
                <a:spcPts val="0"/>
              </a:spcAft>
              <a:buFont typeface="Wingdings 2"/>
              <a:buChar char=""/>
              <a:defRPr/>
            </a:pPr>
            <a:r>
              <a:rPr lang="ru-RU" dirty="0" smtClean="0"/>
              <a:t>Паровой взрыв</a:t>
            </a:r>
            <a:endParaRPr lang="ru-RU" dirty="0"/>
          </a:p>
        </p:txBody>
      </p:sp>
      <p:sp>
        <p:nvSpPr>
          <p:cNvPr id="5" name="Содержимое 4"/>
          <p:cNvSpPr>
            <a:spLocks noGrp="1"/>
          </p:cNvSpPr>
          <p:nvPr>
            <p:ph sz="half" idx="2"/>
          </p:nvPr>
        </p:nvSpPr>
        <p:spPr>
          <a:xfrm>
            <a:off x="0" y="4724400"/>
            <a:ext cx="9144000" cy="2133600"/>
          </a:xfrm>
        </p:spPr>
        <p:txBody>
          <a:bodyPr>
            <a:normAutofit fontScale="92500" lnSpcReduction="20000"/>
          </a:bodyPr>
          <a:lstStyle/>
          <a:p>
            <a:pPr marL="420624" indent="-384048" eaLnBrk="1" fontAlgn="auto" hangingPunct="1">
              <a:spcAft>
                <a:spcPts val="0"/>
              </a:spcAft>
              <a:buFont typeface="Wingdings 2"/>
              <a:buNone/>
              <a:defRPr/>
            </a:pPr>
            <a:r>
              <a:rPr lang="en-US" dirty="0" smtClean="0"/>
              <a:t>INSAG</a:t>
            </a:r>
            <a:endParaRPr lang="ru-RU" dirty="0" smtClean="0"/>
          </a:p>
          <a:p>
            <a:pPr marL="420624" indent="-384048" eaLnBrk="1" fontAlgn="auto" hangingPunct="1">
              <a:spcAft>
                <a:spcPts val="0"/>
              </a:spcAft>
              <a:buFont typeface="Wingdings 2"/>
              <a:buNone/>
              <a:defRPr/>
            </a:pPr>
            <a:r>
              <a:rPr lang="ru-RU" dirty="0" smtClean="0"/>
              <a:t>«…авария явилась следствием маловероятного совпадения ряда нарушений правил и регламентов эксплуатационным персоналом, катастрофические последствия авария приобрела из-за того, что реактор был приведён в </a:t>
            </a:r>
            <a:r>
              <a:rPr lang="ru-RU" dirty="0" err="1" smtClean="0"/>
              <a:t>нерегламентное</a:t>
            </a:r>
            <a:r>
              <a:rPr lang="ru-RU" dirty="0" smtClean="0"/>
              <a:t> состояние.»</a:t>
            </a:r>
            <a:endParaRPr lang="ru-RU" dirty="0"/>
          </a:p>
        </p:txBody>
      </p:sp>
      <p:pic>
        <p:nvPicPr>
          <p:cNvPr id="14340" name="Picture 2" descr="C:\Users\Алексей\Desktop\ЧАЭС\chernobyl.jpg"/>
          <p:cNvPicPr>
            <a:picLocks noChangeAspect="1" noChangeArrowheads="1"/>
          </p:cNvPicPr>
          <p:nvPr/>
        </p:nvPicPr>
        <p:blipFill>
          <a:blip r:embed="rId3"/>
          <a:srcRect/>
          <a:stretch>
            <a:fillRect/>
          </a:stretch>
        </p:blipFill>
        <p:spPr bwMode="auto">
          <a:xfrm>
            <a:off x="4648200" y="0"/>
            <a:ext cx="4495800" cy="4531766"/>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5">
                                            <p:txEl>
                                              <p:pRg st="0" end="0"/>
                                            </p:txEl>
                                          </p:spTgt>
                                        </p:tgtEl>
                                        <p:attrNameLst>
                                          <p:attrName>style.visibility</p:attrName>
                                        </p:attrNameLst>
                                      </p:cBhvr>
                                      <p:to>
                                        <p:strVal val="visible"/>
                                      </p:to>
                                    </p:set>
                                    <p:animEffect transition="in" filter="blinds(horizontal)">
                                      <p:cBhvr>
                                        <p:cTn id="43" dur="500"/>
                                        <p:tgtEl>
                                          <p:spTgt spid="5">
                                            <p:txEl>
                                              <p:pRg st="0" end="0"/>
                                            </p:tx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5">
                                            <p:txEl>
                                              <p:pRg st="1" end="1"/>
                                            </p:txEl>
                                          </p:spTgt>
                                        </p:tgtEl>
                                        <p:attrNameLst>
                                          <p:attrName>style.visibility</p:attrName>
                                        </p:attrNameLst>
                                      </p:cBhvr>
                                      <p:to>
                                        <p:strVal val="visible"/>
                                      </p:to>
                                    </p:set>
                                    <p:animEffect transition="in" filter="blinds(horizontal)">
                                      <p:cBhvr>
                                        <p:cTn id="46" dur="500"/>
                                        <p:tgtEl>
                                          <p:spTgt spid="5">
                                            <p:txEl>
                                              <p:pRg st="1" end="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16" fill="hold" nodeType="clickEffect">
                                  <p:stCondLst>
                                    <p:cond delay="0"/>
                                  </p:stCondLst>
                                  <p:childTnLst>
                                    <p:set>
                                      <p:cBhvr>
                                        <p:cTn id="50" dur="1" fill="hold">
                                          <p:stCondLst>
                                            <p:cond delay="0"/>
                                          </p:stCondLst>
                                        </p:cTn>
                                        <p:tgtEl>
                                          <p:spTgt spid="14340"/>
                                        </p:tgtEl>
                                        <p:attrNameLst>
                                          <p:attrName>style.visibility</p:attrName>
                                        </p:attrNameLst>
                                      </p:cBhvr>
                                      <p:to>
                                        <p:strVal val="visible"/>
                                      </p:to>
                                    </p:set>
                                    <p:animEffect transition="in" filter="circle(in)">
                                      <p:cBhvr>
                                        <p:cTn id="51" dur="2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pPr algn="l" eaLnBrk="1" hangingPunct="1"/>
            <a:r>
              <a:rPr lang="ru-RU" dirty="0" smtClean="0"/>
              <a:t>Недостатки реактора</a:t>
            </a:r>
          </a:p>
        </p:txBody>
      </p:sp>
      <p:sp>
        <p:nvSpPr>
          <p:cNvPr id="4" name="Содержимое 3"/>
          <p:cNvSpPr>
            <a:spLocks noGrp="1"/>
          </p:cNvSpPr>
          <p:nvPr>
            <p:ph sz="half" idx="1"/>
          </p:nvPr>
        </p:nvSpPr>
        <p:spPr/>
        <p:txBody>
          <a:bodyPr>
            <a:normAutofit fontScale="40000" lnSpcReduction="20000"/>
          </a:bodyPr>
          <a:lstStyle/>
          <a:p>
            <a:pPr marL="420624" indent="-384048" eaLnBrk="1" fontAlgn="auto" hangingPunct="1">
              <a:spcAft>
                <a:spcPts val="0"/>
              </a:spcAft>
              <a:buFont typeface="Wingdings 2"/>
              <a:buChar char=""/>
              <a:defRPr/>
            </a:pPr>
            <a:endParaRPr lang="ru-RU" sz="2900" dirty="0" smtClean="0"/>
          </a:p>
          <a:p>
            <a:pPr marL="420624" indent="-384048" eaLnBrk="1" fontAlgn="auto" hangingPunct="1">
              <a:spcAft>
                <a:spcPts val="0"/>
              </a:spcAft>
              <a:buFont typeface="Wingdings 2"/>
              <a:buChar char=""/>
              <a:defRPr/>
            </a:pPr>
            <a:r>
              <a:rPr lang="ru-RU" sz="4400" dirty="0" smtClean="0">
                <a:latin typeface="Times New Roman" pitchFamily="18" charset="0"/>
                <a:cs typeface="Times New Roman" pitchFamily="18" charset="0"/>
              </a:rPr>
              <a:t>По состоянию на апрель 1986 г. реактор РБМК имел десятки нарушений и отступлений от правил безопасности, действующих на тот момент. </a:t>
            </a:r>
            <a:endParaRPr lang="en-US" sz="4400" dirty="0" smtClean="0">
              <a:latin typeface="Times New Roman" pitchFamily="18" charset="0"/>
              <a:cs typeface="Times New Roman" pitchFamily="18" charset="0"/>
            </a:endParaRPr>
          </a:p>
          <a:p>
            <a:pPr marL="420624" indent="-384048" eaLnBrk="1" fontAlgn="auto" hangingPunct="1">
              <a:spcAft>
                <a:spcPts val="0"/>
              </a:spcAft>
              <a:buFont typeface="Wingdings 2"/>
              <a:buChar char=""/>
              <a:defRPr/>
            </a:pPr>
            <a:r>
              <a:rPr lang="ru-RU" sz="4400" dirty="0" smtClean="0">
                <a:latin typeface="Times New Roman" pitchFamily="18" charset="0"/>
                <a:cs typeface="Times New Roman" pitchFamily="18" charset="0"/>
              </a:rPr>
              <a:t>Из-за ошибочно выбранных его разработчиками физических и конструктивных параметров активной зоны  реактор представлял собой систему динамически неустойчивую по отношению к возмущению как по мощности, так и по </a:t>
            </a:r>
            <a:r>
              <a:rPr lang="ru-RU" sz="4400" dirty="0" err="1" smtClean="0">
                <a:latin typeface="Times New Roman" pitchFamily="18" charset="0"/>
                <a:cs typeface="Times New Roman" pitchFamily="18" charset="0"/>
              </a:rPr>
              <a:t>паросодержанию</a:t>
            </a:r>
            <a:r>
              <a:rPr lang="ru-RU" sz="4400" dirty="0" smtClean="0">
                <a:latin typeface="Times New Roman" pitchFamily="18" charset="0"/>
                <a:cs typeface="Times New Roman" pitchFamily="18" charset="0"/>
              </a:rPr>
              <a:t>.</a:t>
            </a:r>
          </a:p>
          <a:p>
            <a:pPr marL="420624" indent="-384048" eaLnBrk="1" fontAlgn="auto" hangingPunct="1">
              <a:spcAft>
                <a:spcPts val="0"/>
              </a:spcAft>
              <a:buFont typeface="Wingdings 2"/>
              <a:buNone/>
              <a:defRPr/>
            </a:pPr>
            <a:endParaRPr lang="ru-RU" sz="4400" dirty="0"/>
          </a:p>
        </p:txBody>
      </p:sp>
      <p:pic>
        <p:nvPicPr>
          <p:cNvPr id="17412" name="Picture 5" descr="58"/>
          <p:cNvPicPr>
            <a:picLocks noGrp="1" noChangeAspect="1" noChangeArrowheads="1"/>
          </p:cNvPicPr>
          <p:nvPr>
            <p:ph sz="half" idx="2"/>
          </p:nvPr>
        </p:nvPicPr>
        <p:blipFill>
          <a:blip r:embed="rId3"/>
          <a:stretch>
            <a:fillRect/>
          </a:stretch>
        </p:blipFill>
        <p:spPr>
          <a:xfrm>
            <a:off x="4568487" y="1600200"/>
            <a:ext cx="3055025" cy="45259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0 0  L -0.25 0  E" pathEditMode="relative" ptsTypes="">
                                      <p:cBhvr>
                                        <p:cTn id="6" dur="2000" fill="hold"/>
                                        <p:tgtEl>
                                          <p:spTgt spid="4">
                                            <p:txEl>
                                              <p:pRg st="1" end="1"/>
                                            </p:txEl>
                                          </p:spTgt>
                                        </p:tgtEl>
                                        <p:attrNameLst>
                                          <p:attrName>ppt_x</p:attrName>
                                          <p:attrName>ppt_y</p:attrName>
                                        </p:attrNameLst>
                                      </p:cBhvr>
                                    </p:animMotion>
                                  </p:childTnLst>
                                </p:cTn>
                              </p:par>
                              <p:par>
                                <p:cTn id="7" presetID="35" presetClass="path" presetSubtype="0" accel="50000" decel="50000" fill="hold" nodeType="withEffect">
                                  <p:stCondLst>
                                    <p:cond delay="0"/>
                                  </p:stCondLst>
                                  <p:childTnLst>
                                    <p:animMotion origin="layout" path="M 0 0  L -0.25 0  E" pathEditMode="relative" ptsTypes="">
                                      <p:cBhvr>
                                        <p:cTn id="8" dur="2000" fill="hold"/>
                                        <p:tgtEl>
                                          <p:spTgt spid="4">
                                            <p:txEl>
                                              <p:pRg st="2" end="2"/>
                                            </p:txEl>
                                          </p:spTgt>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box(in)">
                                      <p:cBhvr>
                                        <p:cTn id="13" dur="500"/>
                                        <p:tgtEl>
                                          <p:spTgt spid="4">
                                            <p:txEl>
                                              <p:pRg st="1" end="1"/>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box(in)">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457200" y="274638"/>
            <a:ext cx="8229600" cy="715962"/>
          </a:xfrm>
        </p:spPr>
        <p:txBody>
          <a:bodyPr>
            <a:normAutofit fontScale="90000"/>
          </a:bodyPr>
          <a:lstStyle/>
          <a:p>
            <a:pPr eaLnBrk="1" hangingPunct="1"/>
            <a:r>
              <a:rPr lang="ru-RU" dirty="0" smtClean="0"/>
              <a:t>Ошибки операторов</a:t>
            </a:r>
          </a:p>
        </p:txBody>
      </p:sp>
      <p:sp>
        <p:nvSpPr>
          <p:cNvPr id="3" name="Содержимое 2"/>
          <p:cNvSpPr>
            <a:spLocks noGrp="1"/>
          </p:cNvSpPr>
          <p:nvPr>
            <p:ph idx="1"/>
          </p:nvPr>
        </p:nvSpPr>
        <p:spPr>
          <a:xfrm>
            <a:off x="179388" y="838200"/>
            <a:ext cx="8355012" cy="5791200"/>
          </a:xfrm>
        </p:spPr>
        <p:txBody>
          <a:bodyPr>
            <a:normAutofit fontScale="92500"/>
          </a:bodyPr>
          <a:lstStyle/>
          <a:p>
            <a:pPr marL="420624" indent="-384048" eaLnBrk="1" fontAlgn="auto" hangingPunct="1">
              <a:spcAft>
                <a:spcPts val="0"/>
              </a:spcAft>
              <a:buFont typeface="Wingdings 2"/>
              <a:buNone/>
              <a:defRPr/>
            </a:pPr>
            <a:r>
              <a:rPr lang="ru-RU" sz="2600" dirty="0" smtClean="0"/>
              <a:t>Таким образом, наиболее существенными ошибками оперативного персонала следует назвать:</a:t>
            </a:r>
          </a:p>
          <a:p>
            <a:pPr marL="420624" indent="-384048" eaLnBrk="1" fontAlgn="auto" hangingPunct="1">
              <a:spcAft>
                <a:spcPts val="0"/>
              </a:spcAft>
              <a:buFont typeface="Wingdings 2"/>
              <a:buChar char=""/>
              <a:defRPr/>
            </a:pPr>
            <a:r>
              <a:rPr lang="ru-RU" sz="2600" dirty="0" smtClean="0"/>
              <a:t> трактовка предполагаемых испытаний как электрических </a:t>
            </a:r>
          </a:p>
          <a:p>
            <a:pPr marL="420624" indent="-384048" eaLnBrk="1" fontAlgn="auto" hangingPunct="1">
              <a:spcAft>
                <a:spcPts val="0"/>
              </a:spcAft>
              <a:buFont typeface="Wingdings 2"/>
              <a:buChar char=""/>
              <a:defRPr/>
            </a:pPr>
            <a:r>
              <a:rPr lang="ru-RU" sz="2600" dirty="0" smtClean="0"/>
              <a:t>ненадлежащая подготовка программы испытаний, в том числе в части регламентации мер безопасности </a:t>
            </a:r>
          </a:p>
          <a:p>
            <a:pPr marL="420624" indent="-384048" eaLnBrk="1" fontAlgn="auto" hangingPunct="1">
              <a:spcAft>
                <a:spcPts val="0"/>
              </a:spcAft>
              <a:buFont typeface="Wingdings 2"/>
              <a:buChar char=""/>
              <a:defRPr/>
            </a:pPr>
            <a:r>
              <a:rPr lang="ru-RU" sz="2600" dirty="0" smtClean="0"/>
              <a:t>существенные отклонения от </a:t>
            </a:r>
          </a:p>
          <a:p>
            <a:pPr marL="420624" indent="-384048" eaLnBrk="1" fontAlgn="auto" hangingPunct="1">
              <a:spcAft>
                <a:spcPts val="0"/>
              </a:spcAft>
              <a:buNone/>
              <a:defRPr/>
            </a:pPr>
            <a:r>
              <a:rPr lang="ru-RU" sz="2600" dirty="0"/>
              <a:t> </a:t>
            </a:r>
            <a:r>
              <a:rPr lang="ru-RU" sz="2600" dirty="0" smtClean="0"/>
              <a:t>    программы на стадии </a:t>
            </a:r>
          </a:p>
          <a:p>
            <a:pPr marL="420624" indent="-384048" eaLnBrk="1" fontAlgn="auto" hangingPunct="1">
              <a:spcAft>
                <a:spcPts val="0"/>
              </a:spcAft>
              <a:buNone/>
              <a:defRPr/>
            </a:pPr>
            <a:r>
              <a:rPr lang="ru-RU" sz="2600" dirty="0"/>
              <a:t> </a:t>
            </a:r>
            <a:r>
              <a:rPr lang="ru-RU" sz="2600" dirty="0" smtClean="0"/>
              <a:t>    подготовки к эксперименту и </a:t>
            </a:r>
          </a:p>
          <a:p>
            <a:pPr marL="420624" indent="-384048" eaLnBrk="1" fontAlgn="auto" hangingPunct="1">
              <a:spcAft>
                <a:spcPts val="0"/>
              </a:spcAft>
              <a:buNone/>
              <a:defRPr/>
            </a:pPr>
            <a:r>
              <a:rPr lang="ru-RU" sz="2600" dirty="0"/>
              <a:t> </a:t>
            </a:r>
            <a:r>
              <a:rPr lang="ru-RU" sz="2600" dirty="0" smtClean="0"/>
              <a:t>    его проведения</a:t>
            </a:r>
          </a:p>
          <a:p>
            <a:pPr marL="420624" indent="-384048" eaLnBrk="1" fontAlgn="auto" hangingPunct="1">
              <a:spcAft>
                <a:spcPts val="0"/>
              </a:spcAft>
              <a:buFont typeface="Wingdings 2"/>
              <a:buChar char=""/>
              <a:defRPr/>
            </a:pPr>
            <a:r>
              <a:rPr lang="ru-RU" sz="2600" dirty="0" smtClean="0"/>
              <a:t>отключение систем </a:t>
            </a:r>
          </a:p>
          <a:p>
            <a:pPr marL="420624" indent="-384048" eaLnBrk="1" fontAlgn="auto" hangingPunct="1">
              <a:spcAft>
                <a:spcPts val="0"/>
              </a:spcAft>
              <a:buNone/>
              <a:defRPr/>
            </a:pPr>
            <a:r>
              <a:rPr lang="ru-RU" sz="2600" dirty="0" smtClean="0"/>
              <a:t>     безопасности, в том числе </a:t>
            </a:r>
          </a:p>
          <a:p>
            <a:pPr marL="420624" indent="-384048" eaLnBrk="1" fontAlgn="auto" hangingPunct="1">
              <a:spcAft>
                <a:spcPts val="0"/>
              </a:spcAft>
              <a:buNone/>
              <a:defRPr/>
            </a:pPr>
            <a:r>
              <a:rPr lang="ru-RU" sz="2600" dirty="0" smtClean="0"/>
              <a:t>     аварийных защит реактора</a:t>
            </a:r>
          </a:p>
          <a:p>
            <a:pPr marL="420624" indent="-384048" eaLnBrk="1" fontAlgn="auto" hangingPunct="1">
              <a:spcAft>
                <a:spcPts val="0"/>
              </a:spcAft>
              <a:buFont typeface="Wingdings 2"/>
              <a:buChar char=""/>
              <a:defRPr/>
            </a:pPr>
            <a:endParaRPr lang="ru-RU" dirty="0"/>
          </a:p>
        </p:txBody>
      </p:sp>
      <p:pic>
        <p:nvPicPr>
          <p:cNvPr id="20484" name="Picture 3"/>
          <p:cNvPicPr>
            <a:picLocks noChangeAspect="1" noChangeArrowheads="1"/>
          </p:cNvPicPr>
          <p:nvPr/>
        </p:nvPicPr>
        <p:blipFill>
          <a:blip r:embed="rId3"/>
          <a:srcRect/>
          <a:stretch>
            <a:fillRect/>
          </a:stretch>
        </p:blipFill>
        <p:spPr bwMode="auto">
          <a:xfrm>
            <a:off x="4859038" y="3733800"/>
            <a:ext cx="4284962" cy="3124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1" end="1"/>
                                            </p:txEl>
                                          </p:spTgt>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2" end="2"/>
                                            </p:txEl>
                                          </p:spTgt>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4" end="4"/>
                                            </p:txEl>
                                          </p:spTgt>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p:cTn id="2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5" end="5"/>
                                            </p:txEl>
                                          </p:spTgt>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6" end="6"/>
                                            </p:txEl>
                                          </p:spTgt>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p:cTn id="35"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7" end="7"/>
                                            </p:txEl>
                                          </p:spTgt>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p:cTn id="39"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8" end="8"/>
                                            </p:txEl>
                                          </p:spTgt>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p:cTn id="43"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9" end="9"/>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Алексей\Desktop\ЧАЭС\1285796295_hiop.ru_17.jpg"/>
          <p:cNvPicPr>
            <a:picLocks noChangeAspect="1" noChangeArrowheads="1"/>
          </p:cNvPicPr>
          <p:nvPr/>
        </p:nvPicPr>
        <p:blipFill>
          <a:blip r:embed="rId3"/>
          <a:srcRect/>
          <a:stretch>
            <a:fillRect/>
          </a:stretch>
        </p:blipFill>
        <p:spPr bwMode="auto">
          <a:xfrm>
            <a:off x="0" y="4541838"/>
            <a:ext cx="3479800" cy="2316162"/>
          </a:xfrm>
          <a:prstGeom prst="rect">
            <a:avLst/>
          </a:prstGeom>
          <a:noFill/>
          <a:ln w="9525">
            <a:noFill/>
            <a:miter lim="800000"/>
            <a:headEnd/>
            <a:tailEnd/>
          </a:ln>
        </p:spPr>
      </p:pic>
      <p:pic>
        <p:nvPicPr>
          <p:cNvPr id="24579" name="Picture 3" descr="C:\Users\Алексей\Desktop\ЧАЭС\1285796283_hiop.ru_20.jpg"/>
          <p:cNvPicPr>
            <a:picLocks noChangeAspect="1" noChangeArrowheads="1"/>
          </p:cNvPicPr>
          <p:nvPr/>
        </p:nvPicPr>
        <p:blipFill>
          <a:blip r:embed="rId4"/>
          <a:srcRect/>
          <a:stretch>
            <a:fillRect/>
          </a:stretch>
        </p:blipFill>
        <p:spPr bwMode="auto">
          <a:xfrm>
            <a:off x="5664200" y="0"/>
            <a:ext cx="3479800" cy="2360613"/>
          </a:xfrm>
          <a:prstGeom prst="rect">
            <a:avLst/>
          </a:prstGeom>
          <a:noFill/>
          <a:ln w="9525">
            <a:noFill/>
            <a:miter lim="800000"/>
            <a:headEnd/>
            <a:tailEnd/>
          </a:ln>
        </p:spPr>
      </p:pic>
      <p:pic>
        <p:nvPicPr>
          <p:cNvPr id="24580" name="Picture 4" descr="C:\Users\Алексей\Desktop\ЧАЭС\1285796218_hiop.ru_11.jpg"/>
          <p:cNvPicPr>
            <a:picLocks noChangeAspect="1" noChangeArrowheads="1"/>
          </p:cNvPicPr>
          <p:nvPr/>
        </p:nvPicPr>
        <p:blipFill>
          <a:blip r:embed="rId5"/>
          <a:srcRect/>
          <a:stretch>
            <a:fillRect/>
          </a:stretch>
        </p:blipFill>
        <p:spPr bwMode="auto">
          <a:xfrm>
            <a:off x="0" y="0"/>
            <a:ext cx="6096000" cy="4029075"/>
          </a:xfrm>
          <a:prstGeom prst="rect">
            <a:avLst/>
          </a:prstGeom>
          <a:noFill/>
          <a:ln w="9525">
            <a:noFill/>
            <a:miter lim="800000"/>
            <a:headEnd/>
            <a:tailEnd/>
          </a:ln>
        </p:spPr>
      </p:pic>
      <p:pic>
        <p:nvPicPr>
          <p:cNvPr id="24581" name="Picture 5" descr="C:\Users\Алексей\Desktop\ЧАЭС\1285796291_hiop.ru_14.jpg"/>
          <p:cNvPicPr>
            <a:picLocks noChangeAspect="1" noChangeArrowheads="1"/>
          </p:cNvPicPr>
          <p:nvPr/>
        </p:nvPicPr>
        <p:blipFill>
          <a:blip r:embed="rId6"/>
          <a:srcRect/>
          <a:stretch>
            <a:fillRect/>
          </a:stretch>
        </p:blipFill>
        <p:spPr bwMode="auto">
          <a:xfrm>
            <a:off x="3203575" y="2852738"/>
            <a:ext cx="6096000" cy="4133850"/>
          </a:xfrm>
          <a:prstGeom prst="rect">
            <a:avLst/>
          </a:prstGeom>
          <a:noFill/>
          <a:ln w="9525">
            <a:noFill/>
            <a:miter lim="800000"/>
            <a:headEnd/>
            <a:tailEnd/>
          </a:ln>
        </p:spPr>
      </p:pic>
      <p:sp>
        <p:nvSpPr>
          <p:cNvPr id="14" name="TextBox 13"/>
          <p:cNvSpPr txBox="1"/>
          <p:nvPr/>
        </p:nvSpPr>
        <p:spPr>
          <a:xfrm>
            <a:off x="0" y="3860800"/>
            <a:ext cx="6227763" cy="800100"/>
          </a:xfrm>
          <a:prstGeom prst="rect">
            <a:avLst/>
          </a:prstGeom>
          <a:noFill/>
        </p:spPr>
        <p:txBody>
          <a:bodyPr>
            <a:spAutoFit/>
          </a:bodyPr>
          <a:lstStyle/>
          <a:p>
            <a:pPr fontAlgn="auto">
              <a:spcAft>
                <a:spcPts val="0"/>
              </a:spcAft>
              <a:defRPr/>
            </a:pPr>
            <a:r>
              <a:rPr lang="ru-RU" sz="4600" dirty="0">
                <a:latin typeface="+mj-lt"/>
                <a:ea typeface="+mj-ea"/>
                <a:cs typeface="+mj-cs"/>
              </a:rPr>
              <a:t>Последствия аварии</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pPr eaLnBrk="1" hangingPunct="1"/>
            <a:r>
              <a:rPr lang="ru-RU" dirty="0" smtClean="0"/>
              <a:t>Информирование населения</a:t>
            </a:r>
          </a:p>
        </p:txBody>
      </p:sp>
      <p:graphicFrame>
        <p:nvGraphicFramePr>
          <p:cNvPr id="7" name="Содержимое 6"/>
          <p:cNvGraphicFramePr>
            <a:graphicFrameLocks noGrp="1"/>
          </p:cNvGraphicFramePr>
          <p:nvPr>
            <p:ph idx="1"/>
          </p:nvPr>
        </p:nvGraphicFramePr>
        <p:xfrm>
          <a:off x="683568" y="16288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7" grpId="1">
        <p:bldAsOne/>
      </p:bldGraphic>
    </p:bld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56</TotalTime>
  <Words>2613</Words>
  <Application>Microsoft Office PowerPoint</Application>
  <PresentationFormat>Экран (4:3)</PresentationFormat>
  <Paragraphs>157</Paragraphs>
  <Slides>18</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Техническая</vt:lpstr>
      <vt:lpstr>Слайд 1</vt:lpstr>
      <vt:lpstr>Чернобыльская АЭС </vt:lpstr>
      <vt:lpstr>Выброс в окружающую среду</vt:lpstr>
      <vt:lpstr>Хронология событий</vt:lpstr>
      <vt:lpstr>Причины аварии</vt:lpstr>
      <vt:lpstr>Недостатки реактора</vt:lpstr>
      <vt:lpstr>Ошибки операторов</vt:lpstr>
      <vt:lpstr>Слайд 8</vt:lpstr>
      <vt:lpstr>Информирование населения</vt:lpstr>
      <vt:lpstr> </vt:lpstr>
      <vt:lpstr> Влияние аварии на здоровье людей </vt:lpstr>
      <vt:lpstr>Дозы облучения</vt:lpstr>
      <vt:lpstr>Онкологические заболевания </vt:lpstr>
      <vt:lpstr>Слайд 14</vt:lpstr>
      <vt:lpstr>Слайд 15</vt:lpstr>
      <vt:lpstr>Памяти погибших</vt:lpstr>
      <vt:lpstr>Слайд 17</vt:lpstr>
      <vt:lpstr>Слайд 18</vt:lpstr>
    </vt:vector>
  </TitlesOfParts>
  <Company>WolfishLair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Grey Wolf</dc:creator>
  <cp:lastModifiedBy>Grey Wolf</cp:lastModifiedBy>
  <cp:revision>7</cp:revision>
  <dcterms:created xsi:type="dcterms:W3CDTF">2019-04-16T18:23:52Z</dcterms:created>
  <dcterms:modified xsi:type="dcterms:W3CDTF">2019-04-18T18:20:56Z</dcterms:modified>
</cp:coreProperties>
</file>