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83" r:id="rId3"/>
    <p:sldId id="310" r:id="rId4"/>
    <p:sldId id="306" r:id="rId5"/>
    <p:sldId id="296" r:id="rId6"/>
    <p:sldId id="287" r:id="rId7"/>
    <p:sldId id="298" r:id="rId8"/>
    <p:sldId id="300" r:id="rId9"/>
    <p:sldId id="302" r:id="rId10"/>
    <p:sldId id="293" r:id="rId11"/>
    <p:sldId id="261" r:id="rId12"/>
    <p:sldId id="271" r:id="rId13"/>
    <p:sldId id="272" r:id="rId14"/>
    <p:sldId id="276" r:id="rId15"/>
    <p:sldId id="263" r:id="rId16"/>
    <p:sldId id="277" r:id="rId17"/>
    <p:sldId id="278" r:id="rId18"/>
    <p:sldId id="279" r:id="rId19"/>
    <p:sldId id="294" r:id="rId20"/>
    <p:sldId id="311" r:id="rId21"/>
    <p:sldId id="30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1F45-E4ED-4328-A8EE-F51F887F9F14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7127-5634-4693-854F-77A422D98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1F45-E4ED-4328-A8EE-F51F887F9F14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7127-5634-4693-854F-77A422D98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1F45-E4ED-4328-A8EE-F51F887F9F14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7127-5634-4693-854F-77A422D9870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1F45-E4ED-4328-A8EE-F51F887F9F14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7127-5634-4693-854F-77A422D987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1F45-E4ED-4328-A8EE-F51F887F9F14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7127-5634-4693-854F-77A422D98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1F45-E4ED-4328-A8EE-F51F887F9F14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7127-5634-4693-854F-77A422D987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1F45-E4ED-4328-A8EE-F51F887F9F14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7127-5634-4693-854F-77A422D98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1F45-E4ED-4328-A8EE-F51F887F9F14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7127-5634-4693-854F-77A422D98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1F45-E4ED-4328-A8EE-F51F887F9F14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7127-5634-4693-854F-77A422D98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1F45-E4ED-4328-A8EE-F51F887F9F14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7127-5634-4693-854F-77A422D987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21F45-E4ED-4328-A8EE-F51F887F9F14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E7127-5634-4693-854F-77A422D987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C021F45-E4ED-4328-A8EE-F51F887F9F14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A1E7127-5634-4693-854F-77A422D987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496944" cy="58109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МОУ «</a:t>
            </a:r>
            <a:r>
              <a:rPr lang="ru-RU" dirty="0" err="1" smtClean="0">
                <a:solidFill>
                  <a:srgbClr val="FF0000"/>
                </a:solidFill>
              </a:rPr>
              <a:t>Жарковская</a:t>
            </a:r>
            <a:r>
              <a:rPr lang="ru-RU" dirty="0" smtClean="0">
                <a:solidFill>
                  <a:srgbClr val="FF0000"/>
                </a:solidFill>
              </a:rPr>
              <a:t> СОШ №1»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Мастер-класс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Методические </a:t>
            </a:r>
            <a:r>
              <a:rPr lang="ru-RU" dirty="0"/>
              <a:t>приёмы реализации  </a:t>
            </a:r>
            <a:r>
              <a:rPr lang="ru-RU" dirty="0" err="1"/>
              <a:t>системно-деятельностного</a:t>
            </a:r>
            <a:r>
              <a:rPr lang="ru-RU" dirty="0"/>
              <a:t> подхода  в обучении на уроках в начальных </a:t>
            </a:r>
            <a:r>
              <a:rPr lang="ru-RU" dirty="0" smtClean="0"/>
              <a:t>классах</a:t>
            </a:r>
            <a:br>
              <a:rPr lang="ru-RU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Тимофеева Лариса Витальевна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учитель начальных классов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высшей квалификационной категории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Жарковский 2019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230189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3664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900igr.net/up/datas/213435/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784976" cy="6480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8856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3697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484784"/>
            <a:ext cx="7408333" cy="4641379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effectLst/>
            </a:endParaRPr>
          </a:p>
          <a:p>
            <a:pPr>
              <a:buFont typeface="Arial"/>
              <a:buChar char="•"/>
            </a:pPr>
            <a:r>
              <a:rPr lang="ru-RU" sz="3200" i="1" dirty="0" smtClean="0">
                <a:effectLst/>
              </a:rPr>
              <a:t>научить получать знания (учить учиться) </a:t>
            </a:r>
            <a:endParaRPr lang="ru-RU" sz="3200" dirty="0" smtClean="0">
              <a:effectLst/>
            </a:endParaRPr>
          </a:p>
          <a:p>
            <a:pPr>
              <a:buFont typeface="Arial"/>
              <a:buChar char="•"/>
            </a:pPr>
            <a:r>
              <a:rPr lang="ru-RU" sz="3200" i="1" dirty="0" smtClean="0">
                <a:effectLst/>
              </a:rPr>
              <a:t>научить работать и зарабатывать (учение для труда) </a:t>
            </a:r>
            <a:endParaRPr lang="ru-RU" sz="3200" dirty="0" smtClean="0">
              <a:effectLst/>
            </a:endParaRPr>
          </a:p>
          <a:p>
            <a:pPr>
              <a:buFont typeface="Arial"/>
              <a:buChar char="•"/>
            </a:pPr>
            <a:r>
              <a:rPr lang="ru-RU" sz="3200" i="1" dirty="0" smtClean="0">
                <a:effectLst/>
              </a:rPr>
              <a:t>научить жить (учение для бытия) </a:t>
            </a:r>
            <a:endParaRPr lang="ru-RU" sz="3200" dirty="0" smtClean="0">
              <a:effectLst/>
            </a:endParaRPr>
          </a:p>
          <a:p>
            <a:pPr>
              <a:buFont typeface="Arial"/>
              <a:buChar char="•"/>
            </a:pPr>
            <a:r>
              <a:rPr lang="ru-RU" sz="3200" i="1" dirty="0" smtClean="0">
                <a:effectLst/>
              </a:rPr>
              <a:t>научить жить вместе (учение для совместной жизни) </a:t>
            </a:r>
            <a:endParaRPr lang="ru-RU" sz="3200" dirty="0" smtClean="0">
              <a:effectLst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Перед нами ставятся задачи: </a:t>
            </a:r>
            <a:br>
              <a:rPr lang="ru-RU" dirty="0" smtClean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6649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496943" cy="5289451"/>
          </a:xfrm>
        </p:spPr>
        <p:txBody>
          <a:bodyPr>
            <a:noAutofit/>
          </a:bodyPr>
          <a:lstStyle/>
          <a:p>
            <a:r>
              <a:rPr lang="ru-RU" sz="4400" dirty="0" smtClean="0"/>
              <a:t>При организации деятельности учитываю психолого-возрастные и индивидуальные особенности развития личности ребенка и присущие этим особенностям формы деятельности.</a:t>
            </a:r>
            <a:endParaRPr lang="ru-RU" sz="4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900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571612"/>
            <a:ext cx="7408333" cy="4554551"/>
          </a:xfrm>
        </p:spPr>
        <p:txBody>
          <a:bodyPr>
            <a:normAutofit/>
          </a:bodyPr>
          <a:lstStyle/>
          <a:p>
            <a:r>
              <a:rPr lang="ru-RU" dirty="0" smtClean="0"/>
              <a:t>1. Работа в парах. </a:t>
            </a:r>
          </a:p>
          <a:p>
            <a:r>
              <a:rPr lang="ru-RU" dirty="0" smtClean="0"/>
              <a:t>2. Ротационные (сменные) тройки. </a:t>
            </a:r>
          </a:p>
          <a:p>
            <a:r>
              <a:rPr lang="ru-RU" dirty="0" smtClean="0"/>
              <a:t>3. Карусель. 4. Работа в малых группах. </a:t>
            </a:r>
          </a:p>
          <a:p>
            <a:r>
              <a:rPr lang="ru-RU" dirty="0" smtClean="0"/>
              <a:t>5. Аквариум. </a:t>
            </a:r>
          </a:p>
          <a:p>
            <a:r>
              <a:rPr lang="ru-RU" dirty="0" smtClean="0"/>
              <a:t>6. Незаконченное предложение.</a:t>
            </a:r>
          </a:p>
          <a:p>
            <a:r>
              <a:rPr lang="ru-RU" dirty="0" smtClean="0"/>
              <a:t> 7. Мозговой штурм. </a:t>
            </a:r>
          </a:p>
          <a:p>
            <a:r>
              <a:rPr lang="ru-RU" dirty="0" smtClean="0"/>
              <a:t>8. Броуновское движение. </a:t>
            </a:r>
          </a:p>
          <a:p>
            <a:r>
              <a:rPr lang="ru-RU" dirty="0" smtClean="0"/>
              <a:t>9.Дискуссия. </a:t>
            </a:r>
          </a:p>
          <a:p>
            <a:r>
              <a:rPr lang="ru-RU" dirty="0" smtClean="0"/>
              <a:t>10. Дебаты и т.д.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Методы интерактивного обучения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8036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900igr.net/up/datas/213435/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784976" cy="6480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7747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9636"/>
            <a:ext cx="8784976" cy="675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2238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634"/>
            <a:ext cx="8856984" cy="664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5475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0628"/>
            <a:ext cx="8856984" cy="664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5259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1.Деятельностный подход</a:t>
            </a:r>
          </a:p>
          <a:p>
            <a:r>
              <a:rPr lang="ru-RU" dirty="0" smtClean="0"/>
              <a:t>2. Интригующий, трудоемкий</a:t>
            </a:r>
          </a:p>
          <a:p>
            <a:r>
              <a:rPr lang="ru-RU" dirty="0" smtClean="0"/>
              <a:t>3. Озадачить, взаимодействовать, сотрудничать</a:t>
            </a:r>
          </a:p>
          <a:p>
            <a:r>
              <a:rPr lang="ru-RU" dirty="0" smtClean="0"/>
              <a:t>4. Изменяет мое отношение к ученикам.</a:t>
            </a:r>
          </a:p>
          <a:p>
            <a:r>
              <a:rPr lang="ru-RU" dirty="0" smtClean="0"/>
              <a:t>5. Сотрудничество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9054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Синквейн</a:t>
            </a:r>
            <a:r>
              <a:rPr lang="ru-RU" dirty="0" smtClean="0"/>
              <a:t>  по теме: </a:t>
            </a:r>
            <a:br>
              <a:rPr lang="ru-RU" dirty="0" smtClean="0"/>
            </a:br>
            <a:r>
              <a:rPr lang="ru-RU" dirty="0" smtClean="0"/>
              <a:t>"</a:t>
            </a:r>
            <a:r>
              <a:rPr lang="ru-RU" dirty="0" err="1" smtClean="0"/>
              <a:t>Системно-деятельностный</a:t>
            </a:r>
            <a:r>
              <a:rPr lang="ru-RU" dirty="0" smtClean="0"/>
              <a:t> подход"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основе ФГОС лежит системно-</a:t>
            </a:r>
            <a:r>
              <a:rPr lang="ru-RU" dirty="0" err="1"/>
              <a:t>деятельностный</a:t>
            </a:r>
            <a:r>
              <a:rPr lang="ru-RU" dirty="0"/>
              <a:t> подход, который предполагает: ориентацию на результаты образования как системообразующий компонент Стандарта, где развитие личности обучающегося на основе усвоения универсальных учебных действий, познания и освоения мира составляет цель и основной результат образования.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Уважаемые коллеги, рада приветствовать Вас на своём мастер-классе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8263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928670"/>
            <a:ext cx="8143931" cy="519749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Список использованной литературы</a:t>
            </a:r>
          </a:p>
          <a:p>
            <a:pPr lvl="0"/>
            <a:r>
              <a:rPr lang="ru-RU" dirty="0" err="1" smtClean="0"/>
              <a:t>Асмолов</a:t>
            </a:r>
            <a:r>
              <a:rPr lang="ru-RU" dirty="0" smtClean="0"/>
              <a:t> А.Г. </a:t>
            </a:r>
            <a:r>
              <a:rPr lang="ru-RU" dirty="0" err="1" smtClean="0"/>
              <a:t>Системно-деятельностный</a:t>
            </a:r>
            <a:r>
              <a:rPr lang="ru-RU" dirty="0" smtClean="0"/>
              <a:t> подход к разработке стандартов нового поколения // Педагогика. – 2009. - № 4. С. 18-22.</a:t>
            </a:r>
          </a:p>
          <a:p>
            <a:pPr lvl="0"/>
            <a:r>
              <a:rPr lang="ru-RU" dirty="0" smtClean="0"/>
              <a:t>Ковалёва Г.С. Состояние российского образования. – М.: Педагогика. - 2001. - №2. </a:t>
            </a:r>
          </a:p>
          <a:p>
            <a:pPr lvl="0"/>
            <a:r>
              <a:rPr lang="ru-RU" dirty="0" err="1" smtClean="0"/>
              <a:t>Петерсон</a:t>
            </a:r>
            <a:r>
              <a:rPr lang="ru-RU" dirty="0" smtClean="0"/>
              <a:t> Л.Г., </a:t>
            </a:r>
            <a:r>
              <a:rPr lang="ru-RU" dirty="0" err="1" smtClean="0"/>
              <a:t>Кубышева</a:t>
            </a:r>
            <a:r>
              <a:rPr lang="ru-RU" dirty="0" smtClean="0"/>
              <a:t> М.А., Кудряшова Т.Г. Требование к составлению плана урока по дидактической системе 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метода. - Москва, 2006. </a:t>
            </a:r>
          </a:p>
          <a:p>
            <a:pPr lvl="0"/>
            <a:r>
              <a:rPr lang="ru-RU" dirty="0" smtClean="0"/>
              <a:t>Цыганова Е.Н. Образовательные стандарты второго поколения. Беседа с А.М. </a:t>
            </a:r>
            <a:r>
              <a:rPr lang="ru-RU" dirty="0" err="1" smtClean="0"/>
              <a:t>Кондаковым</a:t>
            </a:r>
            <a:r>
              <a:rPr lang="ru-RU" dirty="0" smtClean="0"/>
              <a:t>/</a:t>
            </a:r>
            <a:r>
              <a:rPr lang="ru-RU" b="1" dirty="0" smtClean="0"/>
              <a:t>/</a:t>
            </a:r>
            <a:r>
              <a:rPr lang="ru-RU" dirty="0" smtClean="0"/>
              <a:t> Справочник руководителя образовательного учреждения. – 2009. - №1.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1\Pictures\картинка СПАСИБО ЗА ВНИМАНИ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«Я слышу – я забываю, я вижу – я запоминаю, я делаю – я усваиваю» Китайская мудрость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597" y="0"/>
            <a:ext cx="9353117" cy="695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3380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484784"/>
            <a:ext cx="7408333" cy="4641379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effectLst/>
            </a:endParaRPr>
          </a:p>
          <a:p>
            <a:pPr>
              <a:buFont typeface="Arial"/>
              <a:buChar char="•"/>
            </a:pPr>
            <a:r>
              <a:rPr lang="ru-RU" sz="3200" i="1" dirty="0" smtClean="0">
                <a:effectLst/>
              </a:rPr>
              <a:t>научить получать знания (учить учиться) </a:t>
            </a:r>
            <a:endParaRPr lang="ru-RU" sz="3200" dirty="0" smtClean="0">
              <a:effectLst/>
            </a:endParaRPr>
          </a:p>
          <a:p>
            <a:pPr>
              <a:buFont typeface="Arial"/>
              <a:buChar char="•"/>
            </a:pPr>
            <a:r>
              <a:rPr lang="ru-RU" sz="3200" i="1" dirty="0" smtClean="0">
                <a:effectLst/>
              </a:rPr>
              <a:t>научить работать и зарабатывать (учение для труда) </a:t>
            </a:r>
            <a:endParaRPr lang="ru-RU" sz="3200" dirty="0" smtClean="0">
              <a:effectLst/>
            </a:endParaRPr>
          </a:p>
          <a:p>
            <a:pPr>
              <a:buFont typeface="Arial"/>
              <a:buChar char="•"/>
            </a:pPr>
            <a:r>
              <a:rPr lang="ru-RU" sz="3200" i="1" dirty="0" smtClean="0">
                <a:effectLst/>
              </a:rPr>
              <a:t>научить жить (учение для бытия) </a:t>
            </a:r>
            <a:endParaRPr lang="ru-RU" sz="3200" dirty="0" smtClean="0">
              <a:effectLst/>
            </a:endParaRPr>
          </a:p>
          <a:p>
            <a:pPr>
              <a:buFont typeface="Arial"/>
              <a:buChar char="•"/>
            </a:pPr>
            <a:r>
              <a:rPr lang="ru-RU" sz="3200" i="1" dirty="0" smtClean="0">
                <a:effectLst/>
              </a:rPr>
              <a:t>научить жить вместе (учение для совместной жизни) </a:t>
            </a:r>
            <a:endParaRPr lang="ru-RU" sz="3200" dirty="0" smtClean="0">
              <a:effectLst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Перед нами ставятся задачи: </a:t>
            </a:r>
            <a:br>
              <a:rPr lang="ru-RU" dirty="0" smtClean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6649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501062" cy="600075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3200" b="1" smtClean="0">
                <a:solidFill>
                  <a:srgbClr val="7030A0"/>
                </a:solidFill>
                <a:latin typeface="Century Schoolbook" pitchFamily="18" charset="0"/>
              </a:rPr>
              <a:t>Система – деятельность – подход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latin typeface="Century Schoolbook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latin typeface="Century Schoolbook" pitchFamily="18" charset="0"/>
              </a:rPr>
              <a:t>•  </a:t>
            </a:r>
            <a:r>
              <a:rPr lang="ru-RU" b="1" smtClean="0">
                <a:solidFill>
                  <a:srgbClr val="7030A0"/>
                </a:solidFill>
                <a:latin typeface="Century Schoolbook" pitchFamily="18" charset="0"/>
              </a:rPr>
              <a:t>Система</a:t>
            </a:r>
            <a:r>
              <a:rPr lang="ru-RU" b="1" smtClean="0">
                <a:latin typeface="Century Schoolbook" pitchFamily="18" charset="0"/>
              </a:rPr>
              <a:t> - множество элементов, находящихся в отношениях и   связях друг с другом, которое образует     определённую целостность, единство </a:t>
            </a:r>
            <a:endParaRPr lang="ru-RU" smtClean="0">
              <a:latin typeface="Century Schoolbook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latin typeface="Century Schoolbook" pitchFamily="18" charset="0"/>
              </a:rPr>
              <a:t>•   </a:t>
            </a:r>
            <a:r>
              <a:rPr lang="ru-RU" b="1" smtClean="0">
                <a:solidFill>
                  <a:srgbClr val="7030A0"/>
                </a:solidFill>
                <a:latin typeface="Century Schoolbook" pitchFamily="18" charset="0"/>
              </a:rPr>
              <a:t>Деятельность</a:t>
            </a:r>
            <a:r>
              <a:rPr lang="ru-RU" b="1" smtClean="0">
                <a:latin typeface="Century Schoolbook" pitchFamily="18" charset="0"/>
              </a:rPr>
              <a:t> - человеческая форма активного отношения к  окружающему миру. </a:t>
            </a:r>
            <a:endParaRPr lang="ru-RU" smtClean="0">
              <a:latin typeface="Century Schoolbook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latin typeface="Century Schoolbook" pitchFamily="18" charset="0"/>
              </a:rPr>
              <a:t>•   </a:t>
            </a:r>
            <a:r>
              <a:rPr lang="ru-RU" b="1" smtClean="0">
                <a:solidFill>
                  <a:srgbClr val="7030A0"/>
                </a:solidFill>
                <a:latin typeface="Century Schoolbook" pitchFamily="18" charset="0"/>
              </a:rPr>
              <a:t>Подход</a:t>
            </a:r>
            <a:r>
              <a:rPr lang="ru-RU" b="1" smtClean="0">
                <a:latin typeface="Century Schoolbook" pitchFamily="18" charset="0"/>
              </a:rPr>
              <a:t>  - совокупность приёмов и  способов в воздействии на кого (что)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latin typeface="Century Schoolbook" pitchFamily="18" charset="0"/>
              </a:rPr>
              <a:t>либо или в изучении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latin typeface="Century Schoolbook" pitchFamily="18" charset="0"/>
              </a:rPr>
              <a:t>чего-либо для  получения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latin typeface="Century Schoolbook" pitchFamily="18" charset="0"/>
              </a:rPr>
              <a:t>определенного результата </a:t>
            </a:r>
            <a:endParaRPr lang="ru-RU" smtClean="0">
              <a:latin typeface="Century Schoolbook" pitchFamily="18" charset="0"/>
            </a:endParaRPr>
          </a:p>
          <a:p>
            <a:pPr eaLnBrk="1" hangingPunct="1"/>
            <a:endParaRPr lang="ru-RU" smtClean="0"/>
          </a:p>
        </p:txBody>
      </p:sp>
      <p:pic>
        <p:nvPicPr>
          <p:cNvPr id="14339" name="Picture 7" descr="D:\старый диск D\НАЧАЛЬНАЯ ШКОЛА\ФОТОГРАФИИ\4 класс\Март 2015 г\Неделя нач. классов\Букет для мамы, подарки\DSC017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4054475"/>
            <a:ext cx="3643313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9150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288" y="333375"/>
            <a:ext cx="8424862" cy="63357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188" y="765175"/>
            <a:ext cx="8281987" cy="4800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Century Schoolbook" pitchFamily="18" charset="0"/>
              </a:rPr>
              <a:t>Основные методы постановки учебной проблемы:</a:t>
            </a:r>
          </a:p>
          <a:p>
            <a:endParaRPr lang="ru-RU" sz="3600" b="1" dirty="0">
              <a:solidFill>
                <a:srgbClr val="4A6300"/>
              </a:solidFill>
              <a:latin typeface="Century Schoolbook" pitchFamily="18" charset="0"/>
            </a:endParaRPr>
          </a:p>
          <a:p>
            <a:pPr>
              <a:buFontTx/>
              <a:buAutoNum type="arabicPeriod"/>
            </a:pPr>
            <a:r>
              <a:rPr lang="ru-RU" sz="3600" b="1" dirty="0">
                <a:latin typeface="Century Schoolbook" pitchFamily="18" charset="0"/>
              </a:rPr>
              <a:t>Побуждающий от проблемной ситуации диалог.</a:t>
            </a:r>
          </a:p>
          <a:p>
            <a:pPr>
              <a:buFontTx/>
              <a:buAutoNum type="arabicPeriod"/>
            </a:pPr>
            <a:r>
              <a:rPr lang="ru-RU" sz="3600" b="1" dirty="0">
                <a:latin typeface="Century Schoolbook" pitchFamily="18" charset="0"/>
              </a:rPr>
              <a:t>Подводящий к теме диалог.</a:t>
            </a:r>
          </a:p>
          <a:p>
            <a:pPr>
              <a:buFontTx/>
              <a:buAutoNum type="arabicPeriod"/>
            </a:pPr>
            <a:r>
              <a:rPr lang="ru-RU" sz="3600" b="1" dirty="0">
                <a:latin typeface="Century Schoolbook" pitchFamily="18" charset="0"/>
              </a:rPr>
              <a:t>Сообщение темы с мотивирующим приёмом.</a:t>
            </a:r>
          </a:p>
          <a:p>
            <a:r>
              <a:rPr lang="ru-RU" dirty="0">
                <a:solidFill>
                  <a:srgbClr val="4A6300"/>
                </a:solidFill>
                <a:latin typeface="Century Gothic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825" y="333375"/>
            <a:ext cx="8569325" cy="6264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625" y="285750"/>
            <a:ext cx="8389938" cy="6432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  <a:latin typeface="Century Schoolbook" pitchFamily="18" charset="0"/>
              </a:rPr>
              <a:t>Побуждающий от проблемной ситуации диалог</a:t>
            </a:r>
          </a:p>
          <a:p>
            <a:pPr algn="ctr"/>
            <a:endParaRPr lang="ru-RU" sz="2800" b="1">
              <a:solidFill>
                <a:srgbClr val="7030A0"/>
              </a:solidFill>
              <a:latin typeface="Century Schoolbook" pitchFamily="18" charset="0"/>
            </a:endParaRPr>
          </a:p>
          <a:p>
            <a:pPr algn="ctr"/>
            <a:r>
              <a:rPr lang="ru-RU" sz="2800" b="1">
                <a:latin typeface="Century Schoolbook" pitchFamily="18" charset="0"/>
              </a:rPr>
              <a:t>Этот метод требует последовательного осуществления  4 действий:</a:t>
            </a:r>
          </a:p>
          <a:p>
            <a:endParaRPr lang="ru-RU" sz="2800" b="1">
              <a:solidFill>
                <a:srgbClr val="4A6300"/>
              </a:solidFill>
              <a:latin typeface="Century Schoolbook" pitchFamily="18" charset="0"/>
            </a:endParaRPr>
          </a:p>
          <a:p>
            <a:pPr>
              <a:buFontTx/>
              <a:buAutoNum type="arabicPeriod"/>
            </a:pPr>
            <a:r>
              <a:rPr lang="ru-RU" sz="2800" b="1">
                <a:latin typeface="Century Schoolbook" pitchFamily="18" charset="0"/>
              </a:rPr>
              <a:t>Создания проблемной ситуации</a:t>
            </a:r>
          </a:p>
          <a:p>
            <a:pPr>
              <a:buFontTx/>
              <a:buAutoNum type="arabicPeriod"/>
            </a:pPr>
            <a:r>
              <a:rPr lang="ru-RU" sz="2800" b="1">
                <a:latin typeface="Century Schoolbook" pitchFamily="18" charset="0"/>
              </a:rPr>
              <a:t>Побуждение к осознанию противоречия проблемной ситуации</a:t>
            </a:r>
          </a:p>
          <a:p>
            <a:pPr>
              <a:buFontTx/>
              <a:buAutoNum type="arabicPeriod"/>
            </a:pPr>
            <a:r>
              <a:rPr lang="ru-RU" sz="2800" b="1">
                <a:latin typeface="Century Schoolbook" pitchFamily="18" charset="0"/>
              </a:rPr>
              <a:t>Побуждение к формулированию учебной проблемы</a:t>
            </a:r>
          </a:p>
          <a:p>
            <a:pPr>
              <a:buFontTx/>
              <a:buAutoNum type="arabicPeriod"/>
            </a:pPr>
            <a:r>
              <a:rPr lang="ru-RU" sz="2800" b="1">
                <a:latin typeface="Century Schoolbook" pitchFamily="18" charset="0"/>
              </a:rPr>
              <a:t>Принятие предлагаемых учениками формулировок учебной проблемы</a:t>
            </a:r>
          </a:p>
          <a:p>
            <a:pPr>
              <a:buFontTx/>
              <a:buAutoNum type="arabicPeriod"/>
            </a:pPr>
            <a:endParaRPr lang="ru-RU" sz="2000">
              <a:solidFill>
                <a:srgbClr val="17375E"/>
              </a:solidFill>
              <a:latin typeface="Century Gothic" pitchFamily="34" charset="0"/>
            </a:endParaRPr>
          </a:p>
          <a:p>
            <a:endParaRPr lang="ru-RU" sz="2800" b="1">
              <a:solidFill>
                <a:srgbClr val="17375E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63" y="549275"/>
            <a:ext cx="8424862" cy="61198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750" y="549275"/>
            <a:ext cx="813593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7030A0"/>
                </a:solidFill>
                <a:latin typeface="Century Schoolbook" pitchFamily="18" charset="0"/>
                <a:cs typeface="+mn-cs"/>
              </a:rPr>
              <a:t>Подводящий к теме диалог</a:t>
            </a:r>
          </a:p>
        </p:txBody>
      </p:sp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642938" y="1571625"/>
            <a:ext cx="79248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Учитель:                                                   Ученики:</a:t>
            </a:r>
          </a:p>
          <a:p>
            <a:pPr>
              <a:buFontTx/>
              <a:buChar char="-"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Спишите из упражнения слова                              - записывают</a:t>
            </a:r>
          </a:p>
          <a:p>
            <a:r>
              <a:rPr lang="ru-RU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забег, поход, подкоп.</a:t>
            </a:r>
          </a:p>
          <a:p>
            <a:endParaRPr lang="ru-RU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Поставьте ударение и подчеркните                 - ставят ударение и безударные гласные.                                              безударные гласные  </a:t>
            </a:r>
          </a:p>
          <a:p>
            <a:pPr algn="ctr"/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подчёркивают</a:t>
            </a:r>
          </a:p>
          <a:p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-Какое правило о безударных гласных                   - о безударной  </a:t>
            </a: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мы уже знаем?                                                          гласной в корне</a:t>
            </a:r>
          </a:p>
          <a:p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В какой части слова находятся безударные          - в приставке</a:t>
            </a: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гласные в записанных словах?</a:t>
            </a:r>
          </a:p>
          <a:p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-Значит какая сегодня тема урока?                     - безударные гласные</a:t>
            </a: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в приставках   </a:t>
            </a: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</TotalTime>
  <Words>543</Words>
  <Application>Microsoft Office PowerPoint</Application>
  <PresentationFormat>Экран (4:3)</PresentationFormat>
  <Paragraphs>78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 МОУ «Жарковская СОШ №1» Мастер-класс Методические приёмы реализации  системно-деятельностного подхода  в обучении на уроках в начальных классах Тимофеева Лариса Витальевна учитель начальных классов высшей квалификационной категории Жарковский 2019</vt:lpstr>
      <vt:lpstr>Уважаемые коллеги, рада приветствовать Вас на своём мастер-классе</vt:lpstr>
      <vt:lpstr>Слайд 3</vt:lpstr>
      <vt:lpstr>Перед нами ставятся задачи: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Перед нами ставятся задачи:  </vt:lpstr>
      <vt:lpstr>Слайд 13</vt:lpstr>
      <vt:lpstr>Методы интерактивного обучения</vt:lpstr>
      <vt:lpstr>Слайд 15</vt:lpstr>
      <vt:lpstr>Слайд 16</vt:lpstr>
      <vt:lpstr>Слайд 17</vt:lpstr>
      <vt:lpstr>Слайд 18</vt:lpstr>
      <vt:lpstr>Синквейн  по теме:  "Системно-деятельностный подход"  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1</cp:lastModifiedBy>
  <cp:revision>13</cp:revision>
  <dcterms:created xsi:type="dcterms:W3CDTF">2019-03-18T11:00:08Z</dcterms:created>
  <dcterms:modified xsi:type="dcterms:W3CDTF">2019-03-29T14:32:11Z</dcterms:modified>
</cp:coreProperties>
</file>