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5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9809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70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7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5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57026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9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04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6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366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292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744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8073538" cy="164630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Calibri Light" panose="020F0302020204030204" pitchFamily="34" charset="0"/>
              </a:rPr>
              <a:t>ГБУ ДППО ЦПКС «Информационно-методический центр» </a:t>
            </a:r>
            <a:br>
              <a:rPr lang="ru-RU" sz="1800" dirty="0" smtClean="0">
                <a:latin typeface="Calibri Light" panose="020F0302020204030204" pitchFamily="34" charset="0"/>
              </a:rPr>
            </a:br>
            <a:r>
              <a:rPr lang="ru-RU" sz="1800" dirty="0" smtClean="0">
                <a:latin typeface="Calibri Light" panose="020F0302020204030204" pitchFamily="34" charset="0"/>
              </a:rPr>
              <a:t>Красногвардейского района Санкт-Петербурга</a:t>
            </a:r>
            <a:br>
              <a:rPr lang="ru-RU" sz="1800" dirty="0" smtClean="0">
                <a:latin typeface="Calibri Light" panose="020F0302020204030204" pitchFamily="34" charset="0"/>
              </a:rPr>
            </a:br>
            <a:r>
              <a:rPr lang="ru-RU" sz="1800" dirty="0">
                <a:latin typeface="Calibri Light" panose="020F0302020204030204" pitchFamily="34" charset="0"/>
              </a:rPr>
              <a:t/>
            </a:r>
            <a:br>
              <a:rPr lang="ru-RU" sz="1800" dirty="0">
                <a:latin typeface="Calibri Light" panose="020F0302020204030204" pitchFamily="34" charset="0"/>
              </a:rPr>
            </a:br>
            <a:r>
              <a:rPr lang="ru-RU" sz="1800" dirty="0" smtClean="0">
                <a:latin typeface="Calibri Light" panose="020F0302020204030204" pitchFamily="34" charset="0"/>
              </a:rPr>
              <a:t/>
            </a:r>
            <a:br>
              <a:rPr lang="ru-RU" sz="1800" dirty="0" smtClean="0">
                <a:latin typeface="Calibri Light" panose="020F0302020204030204" pitchFamily="34" charset="0"/>
              </a:rPr>
            </a:br>
            <a:r>
              <a:rPr lang="ru-RU" sz="1800" dirty="0">
                <a:latin typeface="Calibri Light" panose="020F0302020204030204" pitchFamily="34" charset="0"/>
              </a:rPr>
              <a:t/>
            </a:r>
            <a:br>
              <a:rPr lang="ru-RU" sz="1800" dirty="0">
                <a:latin typeface="Calibri Light" panose="020F0302020204030204" pitchFamily="34" charset="0"/>
              </a:rPr>
            </a:br>
            <a:r>
              <a:rPr lang="ru-RU" sz="1800" dirty="0" smtClean="0">
                <a:latin typeface="Calibri Light" panose="020F0302020204030204" pitchFamily="34" charset="0"/>
              </a:rPr>
              <a:t/>
            </a:r>
            <a:br>
              <a:rPr lang="ru-RU" sz="1800" dirty="0" smtClean="0">
                <a:latin typeface="Calibri Light" panose="020F0302020204030204" pitchFamily="34" charset="0"/>
              </a:rPr>
            </a:br>
            <a:r>
              <a:rPr lang="ru-RU" sz="1800" dirty="0" smtClean="0">
                <a:latin typeface="Calibri Light" panose="020F0302020204030204" pitchFamily="34" charset="0"/>
              </a:rPr>
              <a:t/>
            </a:r>
            <a:br>
              <a:rPr lang="ru-RU" sz="1800" dirty="0" smtClean="0">
                <a:latin typeface="Calibri Light" panose="020F0302020204030204" pitchFamily="34" charset="0"/>
              </a:rPr>
            </a:br>
            <a:r>
              <a:rPr lang="ru-RU" sz="3200" dirty="0"/>
              <a:t>Т</a:t>
            </a:r>
            <a:r>
              <a:rPr lang="ru-RU" sz="3200" dirty="0" smtClean="0"/>
              <a:t>ребования </a:t>
            </a:r>
            <a:r>
              <a:rPr lang="ru-RU" sz="3200" dirty="0"/>
              <a:t>к сайту образовательной организации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4812910"/>
            <a:ext cx="8767860" cy="1388165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600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Еременко А.В.</a:t>
            </a:r>
          </a:p>
          <a:p>
            <a:pPr algn="r"/>
            <a:r>
              <a:rPr lang="ru-RU" sz="2600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методист</a:t>
            </a:r>
          </a:p>
          <a:p>
            <a:pPr algn="r"/>
            <a:endParaRPr lang="ru-RU" dirty="0">
              <a:solidFill>
                <a:schemeClr val="tx2"/>
              </a:solidFill>
              <a:latin typeface="Calibri Light" panose="020F0302020204030204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2019 </a:t>
            </a:r>
          </a:p>
        </p:txBody>
      </p:sp>
    </p:spTree>
    <p:extLst>
      <p:ext uri="{BB962C8B-B14F-4D97-AF65-F5344CB8AC3E}">
        <p14:creationId xmlns:p14="http://schemas.microsoft.com/office/powerpoint/2010/main" val="330689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69989"/>
            <a:ext cx="9601200" cy="4423719"/>
          </a:xfrm>
        </p:spPr>
        <p:txBody>
          <a:bodyPr>
            <a:normAutofit fontScale="85000" lnSpcReduction="10000"/>
          </a:bodyPr>
          <a:lstStyle/>
          <a:p>
            <a:r>
              <a:rPr lang="ru-RU" sz="2700" dirty="0">
                <a:latin typeface="Calibri" panose="020F0502020204030204" pitchFamily="34" charset="0"/>
              </a:rPr>
              <a:t>11.В подразделе «Вакантные места для </a:t>
            </a:r>
            <a:r>
              <a:rPr lang="ru-RU" sz="2700" dirty="0" err="1">
                <a:latin typeface="Calibri" panose="020F0502020204030204" pitchFamily="34" charset="0"/>
              </a:rPr>
              <a:t>приема</a:t>
            </a:r>
            <a:r>
              <a:rPr lang="ru-RU" sz="2700" dirty="0">
                <a:latin typeface="Calibri" panose="020F0502020204030204" pitchFamily="34" charset="0"/>
              </a:rPr>
              <a:t> (перевода)» должна содержаться информация о наличии вакантных мест по каждой образовательной программе, профессии, специальности и т.д</a:t>
            </a:r>
            <a:r>
              <a:rPr lang="ru-RU" sz="27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ru-RU" sz="2700" dirty="0">
                <a:latin typeface="Calibri" panose="020F0502020204030204" pitchFamily="34" charset="0"/>
              </a:rPr>
              <a:t>Файлы документов предоставляются в форматах </a:t>
            </a:r>
            <a:r>
              <a:rPr lang="ru-RU" sz="2700" dirty="0" err="1">
                <a:latin typeface="Calibri" panose="020F0502020204030204" pitchFamily="34" charset="0"/>
              </a:rPr>
              <a:t>PortableDokument</a:t>
            </a:r>
            <a:r>
              <a:rPr lang="ru-RU" sz="2700" dirty="0">
                <a:latin typeface="Calibri" panose="020F0502020204030204" pitchFamily="34" charset="0"/>
              </a:rPr>
              <a:t>  </a:t>
            </a:r>
            <a:r>
              <a:rPr lang="ru-RU" sz="2700" dirty="0" err="1">
                <a:latin typeface="Calibri" panose="020F0502020204030204" pitchFamily="34" charset="0"/>
              </a:rPr>
              <a:t>Files</a:t>
            </a:r>
            <a:r>
              <a:rPr lang="ru-RU" sz="2700" dirty="0">
                <a:latin typeface="Calibri" panose="020F0502020204030204" pitchFamily="34" charset="0"/>
              </a:rPr>
              <a:t> (.</a:t>
            </a:r>
            <a:r>
              <a:rPr lang="ru-RU" sz="2700" dirty="0" err="1">
                <a:latin typeface="Calibri" panose="020F0502020204030204" pitchFamily="34" charset="0"/>
              </a:rPr>
              <a:t>pdf</a:t>
            </a:r>
            <a:r>
              <a:rPr lang="ru-RU" sz="2700" dirty="0">
                <a:latin typeface="Calibri" panose="020F0502020204030204" pitchFamily="34" charset="0"/>
              </a:rPr>
              <a:t>), </a:t>
            </a:r>
            <a:r>
              <a:rPr lang="ru-RU" sz="2700" dirty="0" err="1">
                <a:latin typeface="Calibri" panose="020F0502020204030204" pitchFamily="34" charset="0"/>
              </a:rPr>
              <a:t>MicrosoftWord</a:t>
            </a:r>
            <a:r>
              <a:rPr lang="ru-RU" sz="2700" dirty="0">
                <a:latin typeface="Calibri" panose="020F0502020204030204" pitchFamily="34" charset="0"/>
              </a:rPr>
              <a:t> / </a:t>
            </a:r>
            <a:r>
              <a:rPr lang="ru-RU" sz="2700" dirty="0" err="1">
                <a:latin typeface="Calibri" panose="020F0502020204030204" pitchFamily="34" charset="0"/>
              </a:rPr>
              <a:t>MicrosoftExcel</a:t>
            </a:r>
            <a:r>
              <a:rPr lang="ru-RU" sz="2700" dirty="0">
                <a:latin typeface="Calibri" panose="020F0502020204030204" pitchFamily="34" charset="0"/>
              </a:rPr>
              <a:t> (.</a:t>
            </a:r>
            <a:r>
              <a:rPr lang="ru-RU" sz="2700" dirty="0" err="1">
                <a:latin typeface="Calibri" panose="020F0502020204030204" pitchFamily="34" charset="0"/>
              </a:rPr>
              <a:t>doc</a:t>
            </a:r>
            <a:r>
              <a:rPr lang="ru-RU" sz="2700" dirty="0">
                <a:latin typeface="Calibri" panose="020F0502020204030204" pitchFamily="34" charset="0"/>
              </a:rPr>
              <a:t>, .</a:t>
            </a:r>
            <a:r>
              <a:rPr lang="ru-RU" sz="2700" dirty="0" err="1">
                <a:latin typeface="Calibri" panose="020F0502020204030204" pitchFamily="34" charset="0"/>
              </a:rPr>
              <a:t>docx</a:t>
            </a:r>
            <a:r>
              <a:rPr lang="ru-RU" sz="2700" dirty="0">
                <a:latin typeface="Calibri" panose="020F0502020204030204" pitchFamily="34" charset="0"/>
              </a:rPr>
              <a:t>, .</a:t>
            </a:r>
            <a:r>
              <a:rPr lang="ru-RU" sz="2700" dirty="0" err="1">
                <a:latin typeface="Calibri" panose="020F0502020204030204" pitchFamily="34" charset="0"/>
              </a:rPr>
              <a:t>xls</a:t>
            </a:r>
            <a:r>
              <a:rPr lang="ru-RU" sz="2700" dirty="0">
                <a:latin typeface="Calibri" panose="020F0502020204030204" pitchFamily="34" charset="0"/>
              </a:rPr>
              <a:t>, .</a:t>
            </a:r>
            <a:r>
              <a:rPr lang="ru-RU" sz="2700" dirty="0" err="1">
                <a:latin typeface="Calibri" panose="020F0502020204030204" pitchFamily="34" charset="0"/>
              </a:rPr>
              <a:t>xlcs</a:t>
            </a:r>
            <a:r>
              <a:rPr lang="ru-RU" sz="2700" dirty="0">
                <a:latin typeface="Calibri" panose="020F0502020204030204" pitchFamily="34" charset="0"/>
              </a:rPr>
              <a:t>), </a:t>
            </a:r>
            <a:r>
              <a:rPr lang="ru-RU" sz="2700" dirty="0" err="1">
                <a:latin typeface="Calibri" panose="020F0502020204030204" pitchFamily="34" charset="0"/>
              </a:rPr>
              <a:t>OpenDokumentFiles</a:t>
            </a:r>
            <a:r>
              <a:rPr lang="ru-RU" sz="2700" dirty="0">
                <a:latin typeface="Calibri" panose="020F0502020204030204" pitchFamily="34" charset="0"/>
              </a:rPr>
              <a:t> (.</a:t>
            </a:r>
            <a:r>
              <a:rPr lang="ru-RU" sz="2700" dirty="0" err="1">
                <a:latin typeface="Calibri" panose="020F0502020204030204" pitchFamily="34" charset="0"/>
              </a:rPr>
              <a:t>odt</a:t>
            </a:r>
            <a:r>
              <a:rPr lang="ru-RU" sz="2700" dirty="0">
                <a:latin typeface="Calibri" panose="020F0502020204030204" pitchFamily="34" charset="0"/>
              </a:rPr>
              <a:t>. .</a:t>
            </a:r>
            <a:r>
              <a:rPr lang="ru-RU" sz="2700" dirty="0" err="1">
                <a:latin typeface="Calibri" panose="020F0502020204030204" pitchFamily="34" charset="0"/>
              </a:rPr>
              <a:t>ods</a:t>
            </a:r>
            <a:r>
              <a:rPr lang="ru-RU" sz="2700" dirty="0">
                <a:latin typeface="Calibri" panose="020F0502020204030204" pitchFamily="34" charset="0"/>
              </a:rPr>
              <a:t>). Максимальный размер файла – 15 Мб. Сканирование документа должно быть выполнено с разрешением не менее 75 </a:t>
            </a:r>
            <a:r>
              <a:rPr lang="ru-RU" sz="2700" dirty="0" err="1">
                <a:latin typeface="Calibri" panose="020F0502020204030204" pitchFamily="34" charset="0"/>
              </a:rPr>
              <a:t>dpi</a:t>
            </a:r>
            <a:r>
              <a:rPr lang="ru-RU" sz="2700" dirty="0">
                <a:latin typeface="Calibri" panose="020F0502020204030204" pitchFamily="34" charset="0"/>
              </a:rPr>
              <a:t>; текст в электронной копии должен быть читаемым и хорошо различимым.</a:t>
            </a:r>
          </a:p>
          <a:p>
            <a:r>
              <a:rPr lang="ru-RU" sz="2700" dirty="0">
                <a:latin typeface="Calibri" panose="020F0502020204030204" pitchFamily="34" charset="0"/>
              </a:rPr>
              <a:t>Все страницы официального сайта должны содержать специальную </a:t>
            </a:r>
            <a:r>
              <a:rPr lang="ru-RU" sz="2700" dirty="0" err="1">
                <a:latin typeface="Calibri" panose="020F0502020204030204" pitchFamily="34" charset="0"/>
              </a:rPr>
              <a:t>html</a:t>
            </a:r>
            <a:r>
              <a:rPr lang="ru-RU" sz="2700" dirty="0">
                <a:latin typeface="Calibri" panose="020F0502020204030204" pitchFamily="34" charset="0"/>
              </a:rPr>
              <a:t>-разметку, позволяющую однозначно идентифицировать информацию, подлежащую обязательному размещению на официальном сайте образовательной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79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4616" y="1299686"/>
            <a:ext cx="928404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Основные 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</a:rPr>
              <a:t>нормативно-правовые акты в сфере образования, которые предъявляют требования к официальным сайтам образовательных организаций:</a:t>
            </a:r>
          </a:p>
          <a:p>
            <a:endParaRPr lang="ru-RU" sz="22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</a:rPr>
              <a:t>1. Федеральный закон от 29.12.2012 № 273-ФЗ «Об образовании в Российской Федерации» (статья 29</a:t>
            </a:r>
            <a:r>
              <a:rPr lang="ru-RU" sz="2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).</a:t>
            </a:r>
            <a:endParaRPr lang="ru-RU" sz="22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</a:rPr>
              <a:t>2. Постановление Правительства Российской Федерации от 10.07.2013 № 582 «Об утверждении правил размещения на официальном сайте образовательной организации в информационно-коммуникационной сети „Интернет“ и обновления информации об образовательной организации</a:t>
            </a:r>
            <a:r>
              <a:rPr lang="ru-RU" sz="2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».</a:t>
            </a:r>
            <a:endParaRPr lang="ru-RU" sz="22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</a:rPr>
              <a:t>3. Приказ </a:t>
            </a:r>
            <a:r>
              <a:rPr lang="ru-RU" sz="2200" dirty="0" err="1">
                <a:solidFill>
                  <a:schemeClr val="tx2"/>
                </a:solidFill>
                <a:latin typeface="Calibri" panose="020F0502020204030204" pitchFamily="34" charset="0"/>
              </a:rPr>
              <a:t>Рособрнадзора</a:t>
            </a:r>
            <a:r>
              <a:rPr lang="ru-RU" sz="2200" dirty="0">
                <a:solidFill>
                  <a:schemeClr val="tx2"/>
                </a:solidFill>
                <a:latin typeface="Calibri" panose="020F0502020204030204" pitchFamily="34" charset="0"/>
              </a:rPr>
              <a:t> от 29.05.2014 № 785 «Об утверждении требований к структуре официального сайта образовательной организации в информационно-телекоммуникационной сети „Интернет“ и формату представления на нём информации».</a:t>
            </a:r>
          </a:p>
        </p:txBody>
      </p:sp>
    </p:spTree>
    <p:extLst>
      <p:ext uri="{BB962C8B-B14F-4D97-AF65-F5344CB8AC3E}">
        <p14:creationId xmlns:p14="http://schemas.microsoft.com/office/powerpoint/2010/main" val="317210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alibri" panose="020F0502020204030204" pitchFamily="34" charset="0"/>
              </a:rPr>
              <a:t>Приказом </a:t>
            </a:r>
            <a:r>
              <a:rPr lang="ru-RU" sz="2400" dirty="0">
                <a:latin typeface="Calibri" panose="020F0502020204030204" pitchFamily="34" charset="0"/>
              </a:rPr>
              <a:t>установлено, что на Сайте должен быть создан специальный раздел «Сведения об образовательной организации», содержащий 11 подразделов, в </a:t>
            </a:r>
            <a:r>
              <a:rPr lang="ru-RU" sz="2400" dirty="0" err="1">
                <a:latin typeface="Calibri" panose="020F0502020204030204" pitchFamily="34" charset="0"/>
              </a:rPr>
              <a:t>т.ч</a:t>
            </a:r>
            <a:r>
              <a:rPr lang="ru-RU" sz="2400" dirty="0">
                <a:latin typeface="Calibri" panose="020F0502020204030204" pitchFamily="34" charset="0"/>
              </a:rPr>
              <a:t>.: </a:t>
            </a:r>
            <a:r>
              <a:rPr lang="ru-RU" sz="2400" dirty="0" smtClean="0">
                <a:latin typeface="Calibri" panose="020F0502020204030204" pitchFamily="34" charset="0"/>
              </a:rPr>
              <a:t>«Основные </a:t>
            </a:r>
            <a:r>
              <a:rPr lang="ru-RU" sz="2400" dirty="0">
                <a:latin typeface="Calibri" panose="020F0502020204030204" pitchFamily="34" charset="0"/>
              </a:rPr>
              <a:t>сведения», «Структура и органы управления образовательной организации", «Документы</a:t>
            </a:r>
            <a:r>
              <a:rPr lang="ru-RU" sz="2400" dirty="0" smtClean="0">
                <a:latin typeface="Calibri" panose="020F0502020204030204" pitchFamily="34" charset="0"/>
              </a:rPr>
              <a:t>», "</a:t>
            </a:r>
            <a:r>
              <a:rPr lang="ru-RU" sz="2400" dirty="0">
                <a:latin typeface="Calibri" panose="020F0502020204030204" pitchFamily="34" charset="0"/>
              </a:rPr>
              <a:t>Образование», «Образовательные стандарты»,  «Руководство. Педагогический состав», «Материально-техническое обеспечение и </a:t>
            </a:r>
            <a:r>
              <a:rPr lang="ru-RU" sz="2400" dirty="0" smtClean="0">
                <a:latin typeface="Calibri" panose="020F0502020204030204" pitchFamily="34" charset="0"/>
              </a:rPr>
              <a:t>оснащённость </a:t>
            </a:r>
            <a:r>
              <a:rPr lang="ru-RU" sz="2400" dirty="0">
                <a:latin typeface="Calibri" panose="020F0502020204030204" pitchFamily="34" charset="0"/>
              </a:rPr>
              <a:t>образовательного процесса», «Стипендии и иные виды материальной поддержки</a:t>
            </a:r>
            <a:r>
              <a:rPr lang="ru-RU" sz="2400" dirty="0" smtClean="0">
                <a:latin typeface="Calibri" panose="020F0502020204030204" pitchFamily="34" charset="0"/>
              </a:rPr>
              <a:t>», «</a:t>
            </a:r>
            <a:r>
              <a:rPr lang="ru-RU" sz="2400" dirty="0">
                <a:latin typeface="Calibri" panose="020F0502020204030204" pitchFamily="34" charset="0"/>
              </a:rPr>
              <a:t>Платные образовательные услуги» , «Финансово-хозяйственная деятельность», «Вакантные места для </a:t>
            </a:r>
            <a:r>
              <a:rPr lang="ru-RU" sz="2400" dirty="0" smtClean="0">
                <a:latin typeface="Calibri" panose="020F0502020204030204" pitchFamily="34" charset="0"/>
              </a:rPr>
              <a:t>приёма </a:t>
            </a:r>
            <a:r>
              <a:rPr lang="ru-RU" sz="2400" dirty="0">
                <a:latin typeface="Calibri" panose="020F0502020204030204" pitchFamily="34" charset="0"/>
              </a:rPr>
              <a:t>(перевода</a:t>
            </a:r>
            <a:r>
              <a:rPr lang="ru-RU" sz="2400" dirty="0" smtClean="0">
                <a:latin typeface="Calibri" panose="020F0502020204030204" pitchFamily="34" charset="0"/>
              </a:rPr>
              <a:t>)».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1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00649"/>
            <a:ext cx="9601200" cy="3766751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>
                <a:latin typeface="Calibri" panose="020F0502020204030204" pitchFamily="34" charset="0"/>
                <a:cs typeface="Times New Roman" pitchFamily="18" charset="0"/>
              </a:rPr>
              <a:t>Информация в специальном разделе должна быть представлена в виде набора страниц и (или) иерархического списка и (или) ссылок на другие разделы Сайта. Информация должна иметь общий механизм навигации по всем страницам специального раздела. Механизм навигации должен быть представлен на каждой странице специального раздела. Доступ к специальному разделу должен осуществляться с главной (основной) страницы Сайта, а также из основного навигационного меню Сайта.</a:t>
            </a:r>
          </a:p>
          <a:p>
            <a:pPr algn="just"/>
            <a:r>
              <a:rPr lang="ru-RU" sz="3800" dirty="0">
                <a:latin typeface="Calibri" panose="020F0502020204030204" pitchFamily="34" charset="0"/>
                <a:cs typeface="Times New Roman" pitchFamily="18" charset="0"/>
              </a:rPr>
              <a:t>Страницы </a:t>
            </a:r>
            <a:r>
              <a:rPr lang="ru-RU" sz="3800" dirty="0" err="1" smtClean="0">
                <a:latin typeface="Calibri" panose="020F0502020204030204" pitchFamily="34" charset="0"/>
                <a:cs typeface="Times New Roman" pitchFamily="18" charset="0"/>
              </a:rPr>
              <a:t>спецраздела</a:t>
            </a:r>
            <a:r>
              <a:rPr lang="ru-RU" sz="3800" dirty="0" smtClean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3800" dirty="0">
                <a:latin typeface="Calibri" panose="020F0502020204030204" pitchFamily="34" charset="0"/>
                <a:cs typeface="Times New Roman" pitchFamily="18" charset="0"/>
              </a:rPr>
              <a:t>должны быть доступны в сети «Интернет» без дополнительной регистрации, содержать доступные для пользователей Сайта ссылки на файлы, </a:t>
            </a:r>
            <a:r>
              <a:rPr lang="ru-RU" sz="3800" dirty="0" smtClean="0">
                <a:latin typeface="Calibri" panose="020F0502020204030204" pitchFamily="34" charset="0"/>
                <a:cs typeface="Times New Roman" pitchFamily="18" charset="0"/>
              </a:rPr>
              <a:t>снабжённые </a:t>
            </a:r>
            <a:r>
              <a:rPr lang="ru-RU" sz="3800" dirty="0">
                <a:latin typeface="Calibri" panose="020F0502020204030204" pitchFamily="34" charset="0"/>
                <a:cs typeface="Times New Roman" pitchFamily="18" charset="0"/>
              </a:rPr>
              <a:t>информацией, содержащие пояснения их</a:t>
            </a:r>
            <a:r>
              <a:rPr lang="ru-RU" sz="3800" dirty="0" smtClean="0">
                <a:latin typeface="Calibri" panose="020F0502020204030204" pitchFamily="34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800" dirty="0" smtClean="0">
                <a:latin typeface="Calibri" panose="020F0502020204030204" pitchFamily="34" charset="0"/>
                <a:cs typeface="Times New Roman" pitchFamily="18" charset="0"/>
              </a:rPr>
              <a:t>Допускается </a:t>
            </a:r>
            <a:r>
              <a:rPr lang="ru-RU" sz="3800" dirty="0">
                <a:latin typeface="Calibri" panose="020F0502020204030204" pitchFamily="34" charset="0"/>
                <a:cs typeface="Times New Roman" pitchFamily="18" charset="0"/>
              </a:rPr>
              <a:t>размещение на Сайте иной информации, которая размещается, опубликовывается по решению образовательной организации и (или) размещение, опубликование которой является обязательным в соответствии с законодательством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87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В приказе определено содержание информации для каждого из </a:t>
            </a:r>
            <a:r>
              <a:rPr lang="ru-RU" sz="2400" dirty="0" smtClean="0">
                <a:latin typeface="Calibri" panose="020F0502020204030204" pitchFamily="34" charset="0"/>
              </a:rPr>
              <a:t>подразделов так:</a:t>
            </a:r>
          </a:p>
          <a:p>
            <a:pPr marL="38862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Calibri" panose="020F0502020204030204" pitchFamily="34" charset="0"/>
              </a:rPr>
              <a:t>1.В </a:t>
            </a:r>
            <a:r>
              <a:rPr lang="ru-RU" sz="2400" dirty="0">
                <a:latin typeface="Calibri" panose="020F0502020204030204" pitchFamily="34" charset="0"/>
              </a:rPr>
              <a:t>подразделе «Основные сведения»  необходимо опубликовать информацию о дате создания организации, </a:t>
            </a:r>
            <a:r>
              <a:rPr lang="ru-RU" sz="2400" dirty="0" smtClean="0">
                <a:latin typeface="Calibri" panose="020F0502020204030204" pitchFamily="34" charset="0"/>
              </a:rPr>
              <a:t>её </a:t>
            </a:r>
            <a:r>
              <a:rPr lang="ru-RU" sz="2400" dirty="0">
                <a:latin typeface="Calibri" panose="020F0502020204030204" pitchFamily="34" charset="0"/>
              </a:rPr>
              <a:t>учредителях, месте нахождения, графике </a:t>
            </a:r>
            <a:r>
              <a:rPr lang="ru-RU" sz="2400" dirty="0" smtClean="0">
                <a:latin typeface="Calibri" panose="020F0502020204030204" pitchFamily="34" charset="0"/>
              </a:rPr>
              <a:t>работы</a:t>
            </a:r>
            <a:r>
              <a:rPr lang="ru-RU" sz="2400" dirty="0">
                <a:latin typeface="Calibri" panose="020F0502020204030204" pitchFamily="34" charset="0"/>
              </a:rPr>
              <a:t>, а также контактные телефоны и адреса электронной почты</a:t>
            </a:r>
            <a:r>
              <a:rPr lang="ru-RU" sz="2400" dirty="0" smtClean="0">
                <a:latin typeface="Calibri" panose="020F0502020204030204" pitchFamily="34" charset="0"/>
              </a:rPr>
              <a:t>.</a:t>
            </a:r>
          </a:p>
          <a:p>
            <a:pPr marL="38862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Calibri" panose="020F0502020204030204" pitchFamily="34" charset="0"/>
              </a:rPr>
              <a:t>2.В   подразделе «Структура и органы управления образовательной организации»  должны содержаться  сведения о структуре и об органах управления образовательной организации, в </a:t>
            </a:r>
            <a:r>
              <a:rPr lang="ru-RU" sz="2400" dirty="0" err="1">
                <a:latin typeface="Calibri" panose="020F0502020204030204" pitchFamily="34" charset="0"/>
              </a:rPr>
              <a:t>т.ч</a:t>
            </a:r>
            <a:r>
              <a:rPr lang="ru-RU" sz="2400" dirty="0">
                <a:latin typeface="Calibri" panose="020F0502020204030204" pitchFamily="34" charset="0"/>
              </a:rPr>
              <a:t>.  сведения об их  структурных подразделениях и положений о них</a:t>
            </a:r>
            <a:r>
              <a:rPr lang="ru-RU" sz="2400" dirty="0" smtClean="0">
                <a:latin typeface="Calibri" panose="020F0502020204030204" pitchFamily="34" charset="0"/>
              </a:rPr>
              <a:t>.</a:t>
            </a:r>
          </a:p>
          <a:p>
            <a:pPr marL="45720" indent="0"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178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3. В подразделе «Документы»  должны быть представлены копии устава, лицензии, свидетельства о государственной аккредитации, плана финансово-хозяйственной деятельности, правил внутреннего распорядка и коллективного договора.  В обязательном порядке должны быть размещены </a:t>
            </a:r>
            <a:r>
              <a:rPr lang="ru-RU" sz="2400" dirty="0" smtClean="0">
                <a:latin typeface="Calibri" panose="020F0502020204030204" pitchFamily="34" charset="0"/>
              </a:rPr>
              <a:t>отчёт </a:t>
            </a:r>
            <a:r>
              <a:rPr lang="ru-RU" sz="2400" dirty="0">
                <a:latin typeface="Calibri" panose="020F0502020204030204" pitchFamily="34" charset="0"/>
              </a:rPr>
              <a:t>о результатах </a:t>
            </a:r>
            <a:r>
              <a:rPr lang="ru-RU" sz="2400" dirty="0" err="1">
                <a:latin typeface="Calibri" panose="020F0502020204030204" pitchFamily="34" charset="0"/>
              </a:rPr>
              <a:t>самообследования</a:t>
            </a:r>
            <a:r>
              <a:rPr lang="ru-RU" sz="2400" dirty="0">
                <a:latin typeface="Calibri" panose="020F0502020204030204" pitchFamily="34" charset="0"/>
              </a:rPr>
              <a:t>, порядок оказания платных образовательных услуг, документ об утверждении стоимости обучения по каждой образовательной программе, предписания надзорных органов в сфере образования с </a:t>
            </a:r>
            <a:r>
              <a:rPr lang="ru-RU" sz="2400" dirty="0" smtClean="0">
                <a:latin typeface="Calibri" panose="020F0502020204030204" pitchFamily="34" charset="0"/>
              </a:rPr>
              <a:t>отчётами </a:t>
            </a:r>
            <a:r>
              <a:rPr lang="ru-RU" sz="2400" dirty="0">
                <a:latin typeface="Calibri" panose="020F0502020204030204" pitchFamily="34" charset="0"/>
              </a:rPr>
              <a:t>об их исполнении, нормативные локальные акты образовательной организации, предусмотренные законом об образовании.</a:t>
            </a:r>
          </a:p>
        </p:txBody>
      </p:sp>
    </p:spTree>
    <p:extLst>
      <p:ext uri="{BB962C8B-B14F-4D97-AF65-F5344CB8AC3E}">
        <p14:creationId xmlns:p14="http://schemas.microsoft.com/office/powerpoint/2010/main" val="52129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20335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4. Подраздел «Образование» должен содержать информацию о реализуемых уровнях образования, формах, сроках обучения; об образовательной программе, об учебном плане, о рабочих программах, о календарном учебном графике с размещением их копий о методических и иных документах, о реализуемых образовательных программах с указанием учебных курсов, дисциплин, учебных практик, численности обучающихся, наименование образовательной </a:t>
            </a:r>
            <a:r>
              <a:rPr lang="ru-RU" sz="2400" dirty="0" smtClean="0">
                <a:latin typeface="Calibri" panose="020F0502020204030204" pitchFamily="34" charset="0"/>
              </a:rPr>
              <a:t>программы.</a:t>
            </a:r>
          </a:p>
          <a:p>
            <a:r>
              <a:rPr lang="ru-RU" sz="2400" dirty="0">
                <a:latin typeface="Calibri" panose="020F0502020204030204" pitchFamily="34" charset="0"/>
              </a:rPr>
              <a:t>5.Подраздел «Образовательные стандарты» должен содержат информацию о ФГОС И ОС с приложением их копий. Допускается вместо копий размещать гиперссылки на соответствующие документы на сайте </a:t>
            </a:r>
            <a:r>
              <a:rPr lang="ru-RU" sz="2400" dirty="0" err="1">
                <a:latin typeface="Calibri" panose="020F0502020204030204" pitchFamily="34" charset="0"/>
              </a:rPr>
              <a:t>Минобрнауки</a:t>
            </a:r>
            <a:r>
              <a:rPr lang="ru-RU" sz="2400" dirty="0">
                <a:latin typeface="Calibri" panose="020F0502020204030204" pitchFamily="34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</a:rPr>
              <a:t>РФ.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6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11179"/>
            <a:ext cx="9601200" cy="434957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alibri" panose="020F0502020204030204" pitchFamily="34" charset="0"/>
              </a:rPr>
              <a:t>6.Подраздел «Руководство. Педагогический (научно- педагогический) состав» должен быть представлен сведениями о руководстве образовательной организации (</a:t>
            </a:r>
            <a:r>
              <a:rPr lang="ru-RU" sz="2400" dirty="0" err="1">
                <a:latin typeface="Calibri" panose="020F0502020204030204" pitchFamily="34" charset="0"/>
              </a:rPr>
              <a:t>фио</a:t>
            </a:r>
            <a:r>
              <a:rPr lang="ru-RU" sz="2400" dirty="0">
                <a:latin typeface="Calibri" panose="020F0502020204030204" pitchFamily="34" charset="0"/>
              </a:rPr>
              <a:t>, контактные телефоны, адреса электронной почты), о персональном составе </a:t>
            </a:r>
            <a:r>
              <a:rPr lang="ru-RU" sz="2400" dirty="0" err="1">
                <a:latin typeface="Calibri" panose="020F0502020204030204" pitchFamily="34" charset="0"/>
              </a:rPr>
              <a:t>педработников</a:t>
            </a:r>
            <a:r>
              <a:rPr lang="ru-RU" sz="2400" dirty="0">
                <a:latin typeface="Calibri" panose="020F0502020204030204" pitchFamily="34" charset="0"/>
              </a:rPr>
              <a:t> (</a:t>
            </a:r>
            <a:r>
              <a:rPr lang="ru-RU" sz="2400" dirty="0" err="1">
                <a:latin typeface="Calibri" panose="020F0502020204030204" pitchFamily="34" charset="0"/>
              </a:rPr>
              <a:t>фио</a:t>
            </a:r>
            <a:r>
              <a:rPr lang="ru-RU" sz="2400" dirty="0">
                <a:latin typeface="Calibri" panose="020F0502020204030204" pitchFamily="34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</a:rPr>
              <a:t>педработников</a:t>
            </a:r>
            <a:r>
              <a:rPr lang="ru-RU" sz="2400" dirty="0">
                <a:latin typeface="Calibri" panose="020F0502020204030204" pitchFamily="34" charset="0"/>
              </a:rPr>
              <a:t>, уровень их образования и квалификация, опыт работы, должность, преподаваемые дисциплины, </a:t>
            </a:r>
            <a:r>
              <a:rPr lang="ru-RU" sz="2400" dirty="0" err="1">
                <a:latin typeface="Calibri" panose="020F0502020204030204" pitchFamily="34" charset="0"/>
              </a:rPr>
              <a:t>ученые</a:t>
            </a:r>
            <a:r>
              <a:rPr lang="ru-RU" sz="2400" dirty="0">
                <a:latin typeface="Calibri" panose="020F0502020204030204" pitchFamily="34" charset="0"/>
              </a:rPr>
              <a:t> степень и звание, повышение квалификации, общий стаж работы стаж по специальности</a:t>
            </a:r>
            <a:r>
              <a:rPr lang="ru-RU" sz="2400" dirty="0" smtClean="0">
                <a:latin typeface="Calibri" panose="020F0502020204030204" pitchFamily="34" charset="0"/>
              </a:rPr>
              <a:t>).</a:t>
            </a:r>
          </a:p>
          <a:p>
            <a:r>
              <a:rPr lang="ru-RU" sz="2400" dirty="0">
                <a:latin typeface="Calibri" panose="020F0502020204030204" pitchFamily="34" charset="0"/>
              </a:rPr>
              <a:t>7.В подразделе «Материально-техническое обеспечение и </a:t>
            </a:r>
            <a:r>
              <a:rPr lang="ru-RU" sz="2400" dirty="0" smtClean="0">
                <a:latin typeface="Calibri" panose="020F0502020204030204" pitchFamily="34" charset="0"/>
              </a:rPr>
              <a:t>оснащённость </a:t>
            </a:r>
            <a:r>
              <a:rPr lang="ru-RU" sz="2400" dirty="0">
                <a:latin typeface="Calibri" panose="020F0502020204030204" pitchFamily="34" charset="0"/>
              </a:rPr>
              <a:t>образовательного процесса» указывается информация об учебных кабинетах, средствах обучения и воспитания, лабораториях, библиотеках, объектах спорта, об условиях питания, об электронных образовательных ресурсах, о доступе обучающихся к информационным ресурсам.</a:t>
            </a:r>
          </a:p>
        </p:txBody>
      </p:sp>
    </p:spTree>
    <p:extLst>
      <p:ext uri="{BB962C8B-B14F-4D97-AF65-F5344CB8AC3E}">
        <p14:creationId xmlns:p14="http://schemas.microsoft.com/office/powerpoint/2010/main" val="988004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</a:rPr>
              <a:t>Требования к официальному сайту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600" dirty="0">
                <a:latin typeface="Calibri" panose="020F0502020204030204" pitchFamily="34" charset="0"/>
              </a:rPr>
              <a:t>8.В разделе «Стипендии и иные виды материальной поддержки»  размещается информация об условиях предоставления стипендий, об общежитиях, об интернате, о форме оплаты за проживание, иные виды социальной поддержки, о трудоустройстве выпускников.</a:t>
            </a:r>
          </a:p>
          <a:p>
            <a:r>
              <a:rPr lang="ru-RU" sz="2600" dirty="0">
                <a:latin typeface="Calibri" panose="020F0502020204030204" pitchFamily="34" charset="0"/>
              </a:rPr>
              <a:t>9.Подраздел «Платные образовательные услуги» должен содержать информацию об оказании платных образовательных услуг.</a:t>
            </a:r>
          </a:p>
          <a:p>
            <a:r>
              <a:rPr lang="ru-RU" sz="2600" dirty="0">
                <a:latin typeface="Calibri" panose="020F0502020204030204" pitchFamily="34" charset="0"/>
              </a:rPr>
              <a:t>10.Подраздел «Финансово-хозяйственная деятельность» содержит информацию об </a:t>
            </a:r>
            <a:r>
              <a:rPr lang="ru-RU" sz="2600" dirty="0" smtClean="0">
                <a:latin typeface="Calibri" panose="020F0502020204030204" pitchFamily="34" charset="0"/>
              </a:rPr>
              <a:t>объёме </a:t>
            </a:r>
            <a:r>
              <a:rPr lang="ru-RU" sz="2600" dirty="0">
                <a:latin typeface="Calibri" panose="020F0502020204030204" pitchFamily="34" charset="0"/>
              </a:rPr>
              <a:t>образовательной деятельности осуществляемой за </a:t>
            </a:r>
            <a:r>
              <a:rPr lang="ru-RU" sz="2600" dirty="0" smtClean="0">
                <a:latin typeface="Calibri" panose="020F0502020204030204" pitchFamily="34" charset="0"/>
              </a:rPr>
              <a:t>счёт </a:t>
            </a:r>
            <a:r>
              <a:rPr lang="ru-RU" sz="2600" dirty="0">
                <a:latin typeface="Calibri" panose="020F0502020204030204" pitchFamily="34" charset="0"/>
              </a:rPr>
              <a:t>бюджетных ассигнований, а также за </a:t>
            </a:r>
            <a:r>
              <a:rPr lang="ru-RU" sz="2600" dirty="0" smtClean="0">
                <a:latin typeface="Calibri" panose="020F0502020204030204" pitchFamily="34" charset="0"/>
              </a:rPr>
              <a:t>счёт </a:t>
            </a:r>
            <a:r>
              <a:rPr lang="ru-RU" sz="2600" dirty="0">
                <a:latin typeface="Calibri" panose="020F0502020204030204" pitchFamily="34" charset="0"/>
              </a:rPr>
              <a:t>средств физических и юридических лиц, и об их расходовании по итогам учебного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19711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411</TotalTime>
  <Words>598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Franklin Gothic Book</vt:lpstr>
      <vt:lpstr>Times New Roman</vt:lpstr>
      <vt:lpstr>Wingdings</vt:lpstr>
      <vt:lpstr>Crop</vt:lpstr>
      <vt:lpstr>ГБУ ДППО ЦПКС «Информационно-методический центр»  Красногвардейского района Санкт-Петербурга      Требования к сайту образовательной организации</vt:lpstr>
      <vt:lpstr>Презентация PowerPoint</vt:lpstr>
      <vt:lpstr>Требования к официальному сайту</vt:lpstr>
      <vt:lpstr>Требования к официальному сайту</vt:lpstr>
      <vt:lpstr>Требования к официальному сайту</vt:lpstr>
      <vt:lpstr>Требования к официальному сайту</vt:lpstr>
      <vt:lpstr>Требования к официальному сайту</vt:lpstr>
      <vt:lpstr>Требования к официальному сайту</vt:lpstr>
      <vt:lpstr>Требования к официальному сайту</vt:lpstr>
      <vt:lpstr>Требования к официальному сайту</vt:lpstr>
    </vt:vector>
  </TitlesOfParts>
  <Company>IMC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сайту образовательной организации</dc:title>
  <dc:creator>Anna V. Eremenko</dc:creator>
  <cp:lastModifiedBy>Anna V. Eremenko</cp:lastModifiedBy>
  <cp:revision>19</cp:revision>
  <dcterms:created xsi:type="dcterms:W3CDTF">2019-04-22T06:32:27Z</dcterms:created>
  <dcterms:modified xsi:type="dcterms:W3CDTF">2019-04-22T13:23:49Z</dcterms:modified>
</cp:coreProperties>
</file>