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25"/>
  </p:notesMasterIdLst>
  <p:sldIdLst>
    <p:sldId id="295" r:id="rId2"/>
    <p:sldId id="311" r:id="rId3"/>
    <p:sldId id="313" r:id="rId4"/>
    <p:sldId id="312" r:id="rId5"/>
    <p:sldId id="314" r:id="rId6"/>
    <p:sldId id="315" r:id="rId7"/>
    <p:sldId id="359" r:id="rId8"/>
    <p:sldId id="360" r:id="rId9"/>
    <p:sldId id="316" r:id="rId10"/>
    <p:sldId id="302" r:id="rId11"/>
    <p:sldId id="351" r:id="rId12"/>
    <p:sldId id="352" r:id="rId13"/>
    <p:sldId id="354" r:id="rId14"/>
    <p:sldId id="353" r:id="rId15"/>
    <p:sldId id="355" r:id="rId16"/>
    <p:sldId id="327" r:id="rId17"/>
    <p:sldId id="358" r:id="rId18"/>
    <p:sldId id="330" r:id="rId19"/>
    <p:sldId id="298" r:id="rId20"/>
    <p:sldId id="296" r:id="rId21"/>
    <p:sldId id="347" r:id="rId22"/>
    <p:sldId id="305" r:id="rId23"/>
    <p:sldId id="34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00CCFF"/>
    <a:srgbClr val="FFFF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E1045426-ABC4-42B8-A85B-EB05D63A3B50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013DC5B0-424C-44AF-AC31-159952DC0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67F462-8254-42F2-98B6-F6781ACF07D3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F110E1-1410-4D79-8768-8602C2C6F697}" type="slidenum">
              <a:rPr lang="ru-RU" smtClean="0">
                <a:cs typeface="Arial" charset="0"/>
              </a:rPr>
              <a:pPr/>
              <a:t>3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B17FB-420A-4239-8301-CC375EE88EB3}" type="slidenum">
              <a:rPr lang="ru-RU" smtClean="0">
                <a:cs typeface="Arial" charset="0"/>
              </a:rPr>
              <a:pPr/>
              <a:t>18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91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916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25202-D063-4496-A52E-AE6DEDF42825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86393-D374-401F-B609-CF88AE055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93BB0-CA81-46B6-B8AB-36784D827674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BE60C-A6F4-4D28-B8D1-5A96E80FE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C72FF-1EB0-4FDE-AB3E-EC4FB307DEF3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8E27D-2DE3-449E-BFE2-E8FA6FB3F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ADE05-AAEF-4671-99F8-D4FE6B25713D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82AF9-D695-4373-831F-53785B17E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9B038-6D1E-443B-AB7B-C7BDB5C96D3F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155BB-F0FB-4D72-9BB8-E6530BD62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093E0-1951-4D55-BC91-87CCF6730A59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98111-CE6E-462C-8EA8-A1A1C43DD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0949D-D0D9-4766-9C74-D2B0D0B9BA94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1FF98-A5EB-4597-80C6-A9603066B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24995-1BDC-4ABD-96AF-CC7391D5D940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FDE7E-A336-4B3A-9861-9E2A9314F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D90CC-0BF9-43DC-85F6-B7950445E58D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F93B6-0E80-4EF0-8B47-455639722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7B345-C475-4536-9B66-3F0FEF682DC8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9EE0B-D948-4AE7-93D6-D9305D7CA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622B4-9E43-40A0-B4AF-1DEDA1433AD0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F8E87-EE62-4212-B4AA-085A5AE78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48131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2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3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81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FB78C3D-2EC8-4C22-842B-18CF195C4464}" type="datetimeFigureOut">
              <a:rPr lang="ru-RU"/>
              <a:pPr>
                <a:defRPr/>
              </a:pPr>
              <a:t>26.04.2019</a:t>
            </a:fld>
            <a:endParaRPr lang="ru-RU"/>
          </a:p>
        </p:txBody>
      </p:sp>
      <p:sp>
        <p:nvSpPr>
          <p:cNvPr id="481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6CD5C4B-2942-4A24-BBD2-4B8C2F7EA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814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4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33" r:id="rId2"/>
    <p:sldLayoutId id="2147483732" r:id="rId3"/>
    <p:sldLayoutId id="2147483731" r:id="rId4"/>
    <p:sldLayoutId id="2147483730" r:id="rId5"/>
    <p:sldLayoutId id="2147483729" r:id="rId6"/>
    <p:sldLayoutId id="2147483728" r:id="rId7"/>
    <p:sldLayoutId id="2147483727" r:id="rId8"/>
    <p:sldLayoutId id="2147483726" r:id="rId9"/>
    <p:sldLayoutId id="2147483725" r:id="rId10"/>
    <p:sldLayoutId id="21474837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 flipV="1">
            <a:off x="9677400" y="381000"/>
            <a:ext cx="79375" cy="92075"/>
          </a:xfrm>
        </p:spPr>
        <p:txBody>
          <a:bodyPr/>
          <a:lstStyle/>
          <a:p>
            <a:pPr eaLnBrk="1" hangingPunct="1">
              <a:defRPr/>
            </a:pPr>
            <a:endParaRPr lang="ru-RU" sz="4000" b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152400" y="1600200"/>
            <a:ext cx="88201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6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История Московского </a:t>
            </a:r>
            <a:r>
              <a:rPr lang="ru-RU" sz="6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Кремл</a:t>
            </a:r>
            <a:r>
              <a:rPr lang="ru-RU" sz="6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</a:t>
            </a:r>
            <a:r>
              <a:rPr lang="ru-RU" sz="6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br>
              <a:rPr lang="ru-RU" sz="6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</a:br>
            <a:endParaRPr lang="ru-RU" sz="60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648200" y="4876800"/>
            <a:ext cx="5715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FFFF66"/>
                </a:solidFill>
                <a:latin typeface="Times New Roman" pitchFamily="18" charset="0"/>
              </a:rPr>
              <a:t>Учитель истории и обществознания: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FFFF66"/>
                </a:solidFill>
                <a:latin typeface="Times New Roman" pitchFamily="18" charset="0"/>
              </a:rPr>
              <a:t>Борисова Ю.А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8600" y="228600"/>
            <a:ext cx="8534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  <a:latin typeface="Times New Roman" pitchFamily="18" charset="0"/>
              </a:rPr>
              <a:t>МУНИЦИПАЛЬНОЕ БЮДЖЕТНОЕ ОБЩЕОБРАЗОВАТЕЛЬНОЕ УЧРЕЖДЕНИЕ «ШКОЛА ДЛЯ ОБУЧАЮЩИХСЯ С ОГРАНИЧЕННЫМИ ВОЗМОЖНОСТЯМИ ЗДОРОВЬЯ» Г. МИЧУРИНСКА ТАМБОВСКОЙ ОБЛАСТИ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Image00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0"/>
            <a:ext cx="4725988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10" descr="Image00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181600"/>
            <a:ext cx="16430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9" descr="Image003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3300" y="3749675"/>
            <a:ext cx="16383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2" descr="Image0096"/>
          <p:cNvPicPr>
            <a:picLocks noGrp="1" noChangeAspect="1" noChangeArrowheads="1"/>
          </p:cNvPicPr>
          <p:nvPr>
            <p:ph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152400" y="152400"/>
            <a:ext cx="1419225" cy="2879725"/>
          </a:xfrm>
        </p:spPr>
      </p:pic>
      <p:pic>
        <p:nvPicPr>
          <p:cNvPr id="26629" name="Picture 7" descr="Image004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2438400"/>
            <a:ext cx="12509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5" descr="Image009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1713" y="152400"/>
            <a:ext cx="15636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Box 11"/>
          <p:cNvSpPr txBox="1">
            <a:spLocks noChangeArrowheads="1"/>
          </p:cNvSpPr>
          <p:nvPr/>
        </p:nvSpPr>
        <p:spPr bwMode="auto">
          <a:xfrm>
            <a:off x="2209800" y="5353050"/>
            <a:ext cx="4191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Bookman Old Style" pitchFamily="18" charset="0"/>
              </a:rPr>
              <a:t>Каждая башня Кремля имеет своё название и свой особенный облик.</a:t>
            </a:r>
          </a:p>
        </p:txBody>
      </p:sp>
      <p:pic>
        <p:nvPicPr>
          <p:cNvPr id="26632" name="Picture 6" descr="Image004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0191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www.osd.ru/ftproot/users/0006971/al0000206/0000013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898775"/>
            <a:ext cx="26384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3"/>
          <p:cNvSpPr>
            <a:spLocks noChangeArrowheads="1"/>
          </p:cNvSpPr>
          <p:nvPr/>
        </p:nvSpPr>
        <p:spPr bwMode="auto">
          <a:xfrm>
            <a:off x="3124200" y="2514600"/>
            <a:ext cx="2663825" cy="641350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Bookman Old Style" pitchFamily="18" charset="0"/>
              </a:rPr>
              <a:t>Водовзводная </a:t>
            </a:r>
          </a:p>
          <a:p>
            <a:pPr algn="ctr"/>
            <a:r>
              <a:rPr lang="ru-RU" b="1">
                <a:latin typeface="Bookman Old Style" pitchFamily="18" charset="0"/>
              </a:rPr>
              <a:t>(Свиблова)       61м.</a:t>
            </a:r>
            <a:endParaRPr lang="ru-RU">
              <a:latin typeface="Tahoma" pitchFamily="34" charset="0"/>
            </a:endParaRPr>
          </a:p>
        </p:txBody>
      </p:sp>
      <p:sp>
        <p:nvSpPr>
          <p:cNvPr id="27651" name="AutoShape 4" descr="https://s13.stc.all.kpcdn.net/share/i/4/699330/wx10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pic>
        <p:nvPicPr>
          <p:cNvPr id="27652" name="Picture 5" descr="F:\Мои рисунки\Picasa\Exports\Мои рисунки\Uglovaya_Arsenalnaya_tower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7575"/>
            <a:ext cx="22193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2663825" cy="915988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Bookman Old Style" pitchFamily="18" charset="0"/>
              </a:rPr>
              <a:t>Угловая Арсенальная  (Собакина)  60м.</a:t>
            </a:r>
            <a:endParaRPr lang="ru-RU">
              <a:latin typeface="Tahoma" pitchFamily="34" charset="0"/>
            </a:endParaRPr>
          </a:p>
        </p:txBody>
      </p:sp>
      <p:sp>
        <p:nvSpPr>
          <p:cNvPr id="27654" name="Прямоугольник 7"/>
          <p:cNvSpPr>
            <a:spLocks noChangeArrowheads="1"/>
          </p:cNvSpPr>
          <p:nvPr/>
        </p:nvSpPr>
        <p:spPr bwMode="auto">
          <a:xfrm>
            <a:off x="76200" y="4875213"/>
            <a:ext cx="28797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Bookman Old Style" pitchFamily="18" charset="0"/>
              </a:rPr>
              <a:t>Построена в 1492г.  Самая мощная башня Кремля. В ней был колодец, тайный ход к реке Неглинной и 7 рядов бойниц.</a:t>
            </a:r>
          </a:p>
        </p:txBody>
      </p:sp>
      <p:sp>
        <p:nvSpPr>
          <p:cNvPr id="27655" name="AutoShape 7" descr="https://upload.wikimedia.org/wikipedia/commons/thumb/0/0b/MosKremlin_05-2012_Beklemishev_Tower.jpg/606px-MosKremlin_05-2012_Beklemishev_Tow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pic>
        <p:nvPicPr>
          <p:cNvPr id="27656" name="Picture 8" descr="F:\Мои рисунки\606px-MosKremlin_05-2012_Beklemishev_Tow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08763" y="460375"/>
            <a:ext cx="2001837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Прямоугольник 10"/>
          <p:cNvSpPr>
            <a:spLocks noChangeArrowheads="1"/>
          </p:cNvSpPr>
          <p:nvPr/>
        </p:nvSpPr>
        <p:spPr bwMode="auto">
          <a:xfrm>
            <a:off x="6251575" y="152400"/>
            <a:ext cx="2663825" cy="915988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Bookman Old Style" pitchFamily="18" charset="0"/>
              </a:rPr>
              <a:t>Москворецкая </a:t>
            </a:r>
          </a:p>
          <a:p>
            <a:pPr algn="ctr"/>
            <a:r>
              <a:rPr lang="ru-RU" b="1">
                <a:latin typeface="Bookman Old Style" pitchFamily="18" charset="0"/>
              </a:rPr>
              <a:t>(Беклемишевская)       46м.</a:t>
            </a:r>
            <a:endParaRPr lang="ru-RU">
              <a:latin typeface="Tahoma" pitchFamily="34" charset="0"/>
            </a:endParaRPr>
          </a:p>
        </p:txBody>
      </p:sp>
      <p:sp>
        <p:nvSpPr>
          <p:cNvPr id="27658" name="Прямоугольник 11"/>
          <p:cNvSpPr>
            <a:spLocks noChangeArrowheads="1"/>
          </p:cNvSpPr>
          <p:nvPr/>
        </p:nvSpPr>
        <p:spPr bwMode="auto">
          <a:xfrm>
            <a:off x="5791200" y="4397375"/>
            <a:ext cx="31242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Bookman Old Style" pitchFamily="18" charset="0"/>
              </a:rPr>
              <a:t>Построена в 1488г. Защищала брод и переправу через Москву-реку. Имеет бойницы навесного боя и подземные слуховые камеры. Долгое время служила тюрьмой.</a:t>
            </a:r>
          </a:p>
        </p:txBody>
      </p:sp>
      <p:sp>
        <p:nvSpPr>
          <p:cNvPr id="27659" name="Прямоугольник 1"/>
          <p:cNvSpPr>
            <a:spLocks noChangeArrowheads="1"/>
          </p:cNvSpPr>
          <p:nvPr/>
        </p:nvSpPr>
        <p:spPr bwMode="auto">
          <a:xfrm>
            <a:off x="2667000" y="152400"/>
            <a:ext cx="37338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Bookman Old Style" pitchFamily="18" charset="0"/>
              </a:rPr>
              <a:t>Построена в 1488г.  В 17 веке в ней поставили водоподъемную машину для подачи воды в кремлёвские дворцы и сады. Рядом в стене были малые портомойные ворота, через которые на реку  носили полоскать бельё.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 descr="http://900igr.net/up/datai/242056/0021-014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0"/>
            <a:ext cx="27003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0" y="2438400"/>
            <a:ext cx="3581400" cy="457200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Bookman Old Style" pitchFamily="18" charset="0"/>
              </a:rPr>
              <a:t>Тайницкая  38м.</a:t>
            </a:r>
            <a:endParaRPr lang="ru-RU" sz="2400">
              <a:latin typeface="Tahoma" pitchFamily="34" charset="0"/>
            </a:endParaRPr>
          </a:p>
        </p:txBody>
      </p:sp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685800" y="152400"/>
            <a:ext cx="8229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Bookman Old Style" pitchFamily="18" charset="0"/>
              </a:rPr>
              <a:t>Построена в 1485г.  Самая первая башня Кремля,</a:t>
            </a:r>
            <a:r>
              <a:rPr lang="en-US" sz="2000">
                <a:latin typeface="Bookman Old Style" pitchFamily="18" charset="0"/>
              </a:rPr>
              <a:t> </a:t>
            </a:r>
            <a:r>
              <a:rPr lang="ru-RU" sz="2000">
                <a:latin typeface="Bookman Old Style" pitchFamily="18" charset="0"/>
              </a:rPr>
              <a:t>центральная на стене, обращённой к Москве-реке. До 1933 года имела проездные ворота и отводную стрельницу.</a:t>
            </a:r>
            <a:r>
              <a:rPr lang="ru-RU" sz="2000">
                <a:latin typeface="Tahoma" pitchFamily="34" charset="0"/>
              </a:rPr>
              <a:t> </a:t>
            </a:r>
            <a:r>
              <a:rPr lang="ru-RU" sz="2000">
                <a:latin typeface="Bookman Old Style" pitchFamily="18" charset="0"/>
              </a:rPr>
              <a:t>На случай осады в башне был колодец-тайник и скрытый выход к Москва-реке.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3" descr="F:\Мои рисунки\кремль 15 ве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09800"/>
            <a:ext cx="4802188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457200" y="152400"/>
            <a:ext cx="4021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Bookman Old Style" pitchFamily="18" charset="0"/>
              </a:rPr>
              <a:t>Константино-Еленинская</a:t>
            </a:r>
            <a:endParaRPr lang="ru-RU" sz="2400">
              <a:latin typeface="Tahoma" pitchFamily="34" charset="0"/>
            </a:endParaRPr>
          </a:p>
        </p:txBody>
      </p:sp>
      <p:sp>
        <p:nvSpPr>
          <p:cNvPr id="29699" name="Прямоугольник 5"/>
          <p:cNvSpPr>
            <a:spLocks noChangeArrowheads="1"/>
          </p:cNvSpPr>
          <p:nvPr/>
        </p:nvSpPr>
        <p:spPr bwMode="auto">
          <a:xfrm>
            <a:off x="4800600" y="533400"/>
            <a:ext cx="4343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Bookman Old Style" pitchFamily="18" charset="0"/>
              </a:rPr>
              <a:t>Бывшие проездные башни Кремля. Раньше имели подъёмные мосты переброшенные через 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6" descr="F:\Мои рисунки\никольск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3238" y="2286000"/>
            <a:ext cx="2874962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3" descr="F:\Мои рисунки\Picasa\Exports\Мои рисунки\4503599639671778_0cb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250" y="404813"/>
            <a:ext cx="29781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152400" y="152400"/>
            <a:ext cx="3733800" cy="641350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Bookman Old Style" pitchFamily="18" charset="0"/>
              </a:rPr>
              <a:t>Константино-Еленинская (Тимофеевская)  37м.</a:t>
            </a:r>
            <a:endParaRPr lang="ru-RU">
              <a:latin typeface="Tahoma" pitchFamily="34" charset="0"/>
            </a:endParaRPr>
          </a:p>
        </p:txBody>
      </p:sp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152400" y="4691063"/>
            <a:ext cx="5105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Bookman Old Style" pitchFamily="18" charset="0"/>
              </a:rPr>
              <a:t>Построена в 1490г.  При ней была отводная стрельница от которой на цепях опускался мост, проезд закрывался железными решётками. В башне располагались темница и пыточные. </a:t>
            </a:r>
          </a:p>
        </p:txBody>
      </p:sp>
      <p:sp>
        <p:nvSpPr>
          <p:cNvPr id="30725" name="Прямоугольник 5"/>
          <p:cNvSpPr>
            <a:spLocks noChangeArrowheads="1"/>
          </p:cNvSpPr>
          <p:nvPr/>
        </p:nvSpPr>
        <p:spPr bwMode="auto">
          <a:xfrm>
            <a:off x="4495800" y="152400"/>
            <a:ext cx="4419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Bookman Old Style" pitchFamily="18" charset="0"/>
              </a:rPr>
              <a:t>Построена в 1491г. Название  получила по иконе святого Николая Чудотворца, размещённой на фасаде. До начала 17 века на башне были часы. </a:t>
            </a:r>
          </a:p>
        </p:txBody>
      </p:sp>
      <p:sp>
        <p:nvSpPr>
          <p:cNvPr id="30726" name="Прямоугольник 6"/>
          <p:cNvSpPr>
            <a:spLocks noChangeArrowheads="1"/>
          </p:cNvSpPr>
          <p:nvPr/>
        </p:nvSpPr>
        <p:spPr bwMode="auto">
          <a:xfrm>
            <a:off x="5562600" y="2286000"/>
            <a:ext cx="2895600" cy="366713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Bookman Old Style" pitchFamily="18" charset="0"/>
              </a:rPr>
              <a:t>Никольская 70м.</a:t>
            </a:r>
            <a:endParaRPr lang="ru-RU">
              <a:latin typeface="Tahoma" pitchFamily="34" charset="0"/>
            </a:endParaRPr>
          </a:p>
        </p:txBody>
      </p:sp>
      <p:sp>
        <p:nvSpPr>
          <p:cNvPr id="30727" name="AutoShape 5" descr="https://putidorogi-nn.ru/images/stories/evropa/nikolskaya_bashnya_moskovskogo_kremlya_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http://architectureguru.ru/wp-content/uploads/2015/12/troickaya-i-kutafja-bashnya-kreml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286000"/>
            <a:ext cx="3554413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http://img-7.photosight.ru/48a/6216822_x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"/>
            <a:ext cx="3197225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2400" y="4572000"/>
            <a:ext cx="4191000" cy="1616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>
                <a:latin typeface="Bookman Old Style" pitchFamily="18" charset="0"/>
              </a:rPr>
              <a:t>Построена в 1490г. Сбоку от башни была  отводная стрельница с проездными воротами,  железной решёткой и подъёмным мостом. </a:t>
            </a:r>
          </a:p>
        </p:txBody>
      </p:sp>
      <p:sp>
        <p:nvSpPr>
          <p:cNvPr id="31748" name="Прямоугольник 5"/>
          <p:cNvSpPr>
            <a:spLocks noChangeArrowheads="1"/>
          </p:cNvSpPr>
          <p:nvPr/>
        </p:nvSpPr>
        <p:spPr bwMode="auto">
          <a:xfrm>
            <a:off x="4876800" y="2249488"/>
            <a:ext cx="3563938" cy="641350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Bookman Old Style" pitchFamily="18" charset="0"/>
              </a:rPr>
              <a:t>Троицкая (Богоявленская) 80м.</a:t>
            </a:r>
            <a:endParaRPr lang="ru-RU">
              <a:latin typeface="Tahoma" pitchFamily="34" charset="0"/>
            </a:endParaRPr>
          </a:p>
        </p:txBody>
      </p:sp>
      <p:sp>
        <p:nvSpPr>
          <p:cNvPr id="31749" name="Прямоугольник 6"/>
          <p:cNvSpPr>
            <a:spLocks noChangeArrowheads="1"/>
          </p:cNvSpPr>
          <p:nvPr/>
        </p:nvSpPr>
        <p:spPr bwMode="auto">
          <a:xfrm>
            <a:off x="3810000" y="152400"/>
            <a:ext cx="50292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Bookman Old Style" pitchFamily="18" charset="0"/>
              </a:rPr>
              <a:t>Построена в 1499г. Самая высокая башня Кремля. К воротам Троицкой башни ведёт Троицкий мост, защищаемый Кутафьей башней – единственной сохранившейся до наших дней предмостной башней.</a:t>
            </a:r>
          </a:p>
          <a:p>
            <a:pPr algn="ctr"/>
            <a:endParaRPr lang="ru-RU" sz="2000">
              <a:latin typeface="Bookman Old Style" pitchFamily="18" charset="0"/>
            </a:endParaRPr>
          </a:p>
        </p:txBody>
      </p:sp>
      <p:sp>
        <p:nvSpPr>
          <p:cNvPr id="31750" name="Прямоугольник 9"/>
          <p:cNvSpPr>
            <a:spLocks noChangeArrowheads="1"/>
          </p:cNvSpPr>
          <p:nvPr/>
        </p:nvSpPr>
        <p:spPr bwMode="auto">
          <a:xfrm>
            <a:off x="457200" y="228600"/>
            <a:ext cx="3203575" cy="366713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Bookman Old Style" pitchFamily="18" charset="0"/>
              </a:rPr>
              <a:t>Боровицкая  54м.</a:t>
            </a:r>
            <a:endParaRPr lang="ru-RU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 descr="F:\Мои рисунки\Picasa\Exports\Мои рисунки\d9924fff240de90afecf1babdd5980b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2400"/>
            <a:ext cx="211137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2400" y="5181600"/>
            <a:ext cx="7696200" cy="1447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000" smtClean="0">
                <a:solidFill>
                  <a:schemeClr val="tx1"/>
                </a:solidFill>
                <a:latin typeface="Bookman Old Style" pitchFamily="18" charset="0"/>
              </a:rPr>
              <a:t>Построена в 1495г. С середины 17 века на ней был установлен  один из трёх набатных колоколов в Кремле. Частые  удары в него предупреждали москвичей о пожарах или опасности.</a:t>
            </a:r>
          </a:p>
        </p:txBody>
      </p:sp>
      <p:sp>
        <p:nvSpPr>
          <p:cNvPr id="32771" name="Прямоугольник 4"/>
          <p:cNvSpPr>
            <a:spLocks noChangeArrowheads="1"/>
          </p:cNvSpPr>
          <p:nvPr/>
        </p:nvSpPr>
        <p:spPr bwMode="auto">
          <a:xfrm>
            <a:off x="228600" y="152400"/>
            <a:ext cx="3203575" cy="366713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Bookman Old Style" pitchFamily="18" charset="0"/>
              </a:rPr>
              <a:t>Набатная  38м.</a:t>
            </a:r>
            <a:endParaRPr lang="ru-RU">
              <a:latin typeface="Tahoma" pitchFamily="34" charset="0"/>
            </a:endParaRPr>
          </a:p>
        </p:txBody>
      </p:sp>
      <p:sp>
        <p:nvSpPr>
          <p:cNvPr id="32772" name="AutoShape 2" descr="https://putidorogi-nn.ru/images/stories/evropa/nabatnaya_bashnya_moskovskogo_kremlya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32773" name="AutoShape 6" descr="Moscow 05-2012 Kremlin 12.jpg"/>
          <p:cNvSpPr>
            <a:spLocks noChangeAspect="1" noChangeArrowheads="1"/>
          </p:cNvSpPr>
          <p:nvPr/>
        </p:nvSpPr>
        <p:spPr bwMode="auto">
          <a:xfrm>
            <a:off x="155575" y="-2498725"/>
            <a:ext cx="3133725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pic>
        <p:nvPicPr>
          <p:cNvPr id="32774" name="Picture 7" descr="F:\Мои рисунки\царска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304800"/>
            <a:ext cx="259080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Прямоугольник 6"/>
          <p:cNvSpPr>
            <a:spLocks noChangeArrowheads="1"/>
          </p:cNvSpPr>
          <p:nvPr/>
        </p:nvSpPr>
        <p:spPr bwMode="auto">
          <a:xfrm>
            <a:off x="5943600" y="304800"/>
            <a:ext cx="2822575" cy="366713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Bookman Old Style" pitchFamily="18" charset="0"/>
              </a:rPr>
              <a:t>Царская  16м.</a:t>
            </a:r>
            <a:endParaRPr lang="ru-RU">
              <a:latin typeface="Tahoma" pitchFamily="34" charset="0"/>
            </a:endParaRPr>
          </a:p>
        </p:txBody>
      </p:sp>
      <p:sp>
        <p:nvSpPr>
          <p:cNvPr id="32776" name="Заголовок 1"/>
          <p:cNvSpPr txBox="1">
            <a:spLocks/>
          </p:cNvSpPr>
          <p:nvPr/>
        </p:nvSpPr>
        <p:spPr bwMode="auto">
          <a:xfrm>
            <a:off x="2895600" y="914400"/>
            <a:ext cx="3124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>
                <a:latin typeface="Bookman Old Style" pitchFamily="18" charset="0"/>
              </a:rPr>
              <a:t>Построена в 1680г. На этом месте был деревянный шатёр с набатным колоколом. По легенде  из этого шатра любил наблюдать за тем, что происходит на торговой площади Иван Грозный.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https://avatars.mds.yandex.net/get-pdb/25978/978df411-2d44-4e50-9307-092128f900a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838200"/>
            <a:ext cx="3779838" cy="567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Прямоугольник 6"/>
          <p:cNvSpPr>
            <a:spLocks noChangeArrowheads="1"/>
          </p:cNvSpPr>
          <p:nvPr/>
        </p:nvSpPr>
        <p:spPr bwMode="auto">
          <a:xfrm>
            <a:off x="3352800" y="228600"/>
            <a:ext cx="5105400" cy="457200"/>
          </a:xfrm>
          <a:prstGeom prst="rect">
            <a:avLst/>
          </a:prstGeom>
          <a:solidFill>
            <a:schemeClr val="bg1">
              <a:alpha val="6784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 b="1">
                <a:latin typeface="Bookman Old Style" pitchFamily="18" charset="0"/>
              </a:rPr>
              <a:t>Спасская (Фроловская) 71м.</a:t>
            </a:r>
            <a:endParaRPr lang="ru-RU" sz="2400">
              <a:latin typeface="Tahoma" pitchFamily="34" charset="0"/>
            </a:endParaRPr>
          </a:p>
        </p:txBody>
      </p:sp>
      <p:sp>
        <p:nvSpPr>
          <p:cNvPr id="33796" name="Заголовок 1"/>
          <p:cNvSpPr txBox="1">
            <a:spLocks/>
          </p:cNvSpPr>
          <p:nvPr/>
        </p:nvSpPr>
        <p:spPr bwMode="auto">
          <a:xfrm>
            <a:off x="0" y="914400"/>
            <a:ext cx="45005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>
                <a:latin typeface="Bookman Old Style" pitchFamily="18" charset="0"/>
              </a:rPr>
              <a:t>Построена в 1491 году. Спасские ворота всегда являлись парадным въездом в Кремль, считались  святыми. Через них нельзя было проезжать верхом, а проходящие через них мужчины должны были снимать головные уборы перед образом Спасителя, написанным на внешней стороне башни</a:t>
            </a:r>
            <a:r>
              <a:rPr lang="ru-RU" sz="2000">
                <a:solidFill>
                  <a:srgbClr val="009900"/>
                </a:solidFill>
                <a:latin typeface="Bookman Old Style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://russiakrasava.ru/wp-content/uploads/2015/10/%D0%A1%D0%BF%D0%B0%D1%81%D1%81%D0%BA%D0%B0%D1%8F-%D0%B1%D0%B0%D1%88%D0%BD%D1%8F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371600"/>
            <a:ext cx="4114800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Прямоугольник 2"/>
          <p:cNvSpPr>
            <a:spLocks noChangeArrowheads="1"/>
          </p:cNvSpPr>
          <p:nvPr/>
        </p:nvSpPr>
        <p:spPr bwMode="auto">
          <a:xfrm>
            <a:off x="152400" y="4114800"/>
            <a:ext cx="8763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Bookman Old Style" pitchFamily="18" charset="0"/>
              </a:rPr>
              <a:t>Они были изготовлены московскими фабрикантами братьями Николаем и Иваном Бутенопами,  в середине 19 в. Циферблаты курантов диаметром 6,12 м выходят на четыре стороны башни. Высота римских цифр — 0,72 м, длина часовой стрелки — 2,97 м, минутной — 3,27 м. Бой часов производится при помощи молотка, соединённого с механизмом и колоколом. В 12 и 6 часов они исполняют гимн России.  Единственные в мире полностью механические, только их завод осуществляется электромотором.</a:t>
            </a:r>
          </a:p>
        </p:txBody>
      </p:sp>
      <p:sp>
        <p:nvSpPr>
          <p:cNvPr id="34819" name="AutoShape 2" descr="https://putidorogi-nn.ru/images/stories/evropa/spasskaya_bashnya_moskovskogo_kremlya_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34820" name="AutoShape 4" descr="https://static.rueconomics.ru/uploads/2014/12/26/orig-1024px-moscow05-2012kremlin13-145596596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34821" name="AutoShape 8" descr="https://pastvu.com/_p/a/z/l/9/zl9sjmktnl8wrw45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34823" name="Прямоугольник 13"/>
          <p:cNvSpPr>
            <a:spLocks noChangeArrowheads="1"/>
          </p:cNvSpPr>
          <p:nvPr/>
        </p:nvSpPr>
        <p:spPr bwMode="auto">
          <a:xfrm>
            <a:off x="4114800" y="381000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Bookman Old Style" pitchFamily="18" charset="0"/>
              </a:rPr>
              <a:t>3 этажа Спасской башни занимают куранты.</a:t>
            </a:r>
            <a:r>
              <a:rPr lang="ru-RU" sz="2000">
                <a:solidFill>
                  <a:srgbClr val="953735"/>
                </a:solidFill>
                <a:latin typeface="Bookman Old Style" pitchFamily="18" charset="0"/>
              </a:rPr>
              <a:t> </a:t>
            </a:r>
            <a:endParaRPr lang="ru-RU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Freeform 6"/>
          <p:cNvSpPr>
            <a:spLocks/>
          </p:cNvSpPr>
          <p:nvPr/>
        </p:nvSpPr>
        <p:spPr bwMode="auto">
          <a:xfrm>
            <a:off x="457200" y="5562600"/>
            <a:ext cx="7086600" cy="1143000"/>
          </a:xfrm>
          <a:custGeom>
            <a:avLst/>
            <a:gdLst>
              <a:gd name="T0" fmla="*/ 0 w 6660"/>
              <a:gd name="T1" fmla="*/ 2147483647 h 1002"/>
              <a:gd name="T2" fmla="*/ 2147483647 w 6660"/>
              <a:gd name="T3" fmla="*/ 2147483647 h 1002"/>
              <a:gd name="T4" fmla="*/ 2147483647 w 6660"/>
              <a:gd name="T5" fmla="*/ 2147483647 h 1002"/>
              <a:gd name="T6" fmla="*/ 2147483647 w 6660"/>
              <a:gd name="T7" fmla="*/ 0 h 1002"/>
              <a:gd name="T8" fmla="*/ 2147483647 w 6660"/>
              <a:gd name="T9" fmla="*/ 2147483647 h 1002"/>
              <a:gd name="T10" fmla="*/ 2147483647 w 6660"/>
              <a:gd name="T11" fmla="*/ 2147483647 h 1002"/>
              <a:gd name="T12" fmla="*/ 2147483647 w 6660"/>
              <a:gd name="T13" fmla="*/ 2147483647 h 1002"/>
              <a:gd name="T14" fmla="*/ 2147483647 w 6660"/>
              <a:gd name="T15" fmla="*/ 2147483647 h 1002"/>
              <a:gd name="T16" fmla="*/ 2147483647 w 6660"/>
              <a:gd name="T17" fmla="*/ 2147483647 h 1002"/>
              <a:gd name="T18" fmla="*/ 2147483647 w 6660"/>
              <a:gd name="T19" fmla="*/ 2147483647 h 1002"/>
              <a:gd name="T20" fmla="*/ 2147483647 w 6660"/>
              <a:gd name="T21" fmla="*/ 2147483647 h 1002"/>
              <a:gd name="T22" fmla="*/ 2147483647 w 6660"/>
              <a:gd name="T23" fmla="*/ 2147483647 h 10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660"/>
              <a:gd name="T37" fmla="*/ 0 h 1002"/>
              <a:gd name="T38" fmla="*/ 6660 w 6660"/>
              <a:gd name="T39" fmla="*/ 1002 h 100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660" h="1002">
                <a:moveTo>
                  <a:pt x="0" y="347"/>
                </a:moveTo>
                <a:cubicBezTo>
                  <a:pt x="104" y="185"/>
                  <a:pt x="301" y="183"/>
                  <a:pt x="475" y="167"/>
                </a:cubicBezTo>
                <a:cubicBezTo>
                  <a:pt x="921" y="126"/>
                  <a:pt x="1364" y="83"/>
                  <a:pt x="1812" y="64"/>
                </a:cubicBezTo>
                <a:cubicBezTo>
                  <a:pt x="1967" y="42"/>
                  <a:pt x="2119" y="16"/>
                  <a:pt x="2275" y="0"/>
                </a:cubicBezTo>
                <a:cubicBezTo>
                  <a:pt x="2605" y="10"/>
                  <a:pt x="2936" y="25"/>
                  <a:pt x="3265" y="51"/>
                </a:cubicBezTo>
                <a:cubicBezTo>
                  <a:pt x="3427" y="92"/>
                  <a:pt x="3575" y="166"/>
                  <a:pt x="3741" y="192"/>
                </a:cubicBezTo>
                <a:cubicBezTo>
                  <a:pt x="3969" y="268"/>
                  <a:pt x="4209" y="284"/>
                  <a:pt x="4448" y="295"/>
                </a:cubicBezTo>
                <a:cubicBezTo>
                  <a:pt x="4752" y="329"/>
                  <a:pt x="5055" y="355"/>
                  <a:pt x="5361" y="372"/>
                </a:cubicBezTo>
                <a:cubicBezTo>
                  <a:pt x="5472" y="394"/>
                  <a:pt x="5575" y="428"/>
                  <a:pt x="5682" y="462"/>
                </a:cubicBezTo>
                <a:cubicBezTo>
                  <a:pt x="5774" y="491"/>
                  <a:pt x="5851" y="557"/>
                  <a:pt x="5940" y="591"/>
                </a:cubicBezTo>
                <a:cubicBezTo>
                  <a:pt x="6119" y="659"/>
                  <a:pt x="6258" y="754"/>
                  <a:pt x="6415" y="861"/>
                </a:cubicBezTo>
                <a:cubicBezTo>
                  <a:pt x="6492" y="914"/>
                  <a:pt x="6590" y="938"/>
                  <a:pt x="6660" y="1002"/>
                </a:cubicBezTo>
              </a:path>
            </a:pathLst>
          </a:custGeom>
          <a:noFill/>
          <a:ln w="174625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6" name="Freeform 7"/>
          <p:cNvSpPr>
            <a:spLocks/>
          </p:cNvSpPr>
          <p:nvPr/>
        </p:nvSpPr>
        <p:spPr bwMode="auto">
          <a:xfrm>
            <a:off x="914400" y="457200"/>
            <a:ext cx="4513263" cy="5226050"/>
          </a:xfrm>
          <a:custGeom>
            <a:avLst/>
            <a:gdLst>
              <a:gd name="T0" fmla="*/ 0 w 3780"/>
              <a:gd name="T1" fmla="*/ 2147483647 h 3728"/>
              <a:gd name="T2" fmla="*/ 2147483647 w 3780"/>
              <a:gd name="T3" fmla="*/ 2147483647 h 3728"/>
              <a:gd name="T4" fmla="*/ 2147483647 w 3780"/>
              <a:gd name="T5" fmla="*/ 2147483647 h 3728"/>
              <a:gd name="T6" fmla="*/ 2147483647 w 3780"/>
              <a:gd name="T7" fmla="*/ 2147483647 h 3728"/>
              <a:gd name="T8" fmla="*/ 2147483647 w 3780"/>
              <a:gd name="T9" fmla="*/ 2147483647 h 3728"/>
              <a:gd name="T10" fmla="*/ 2147483647 w 3780"/>
              <a:gd name="T11" fmla="*/ 2147483647 h 3728"/>
              <a:gd name="T12" fmla="*/ 2147483647 w 3780"/>
              <a:gd name="T13" fmla="*/ 2147483647 h 3728"/>
              <a:gd name="T14" fmla="*/ 2147483647 w 3780"/>
              <a:gd name="T15" fmla="*/ 2147483647 h 3728"/>
              <a:gd name="T16" fmla="*/ 2147483647 w 3780"/>
              <a:gd name="T17" fmla="*/ 2147483647 h 3728"/>
              <a:gd name="T18" fmla="*/ 2147483647 w 3780"/>
              <a:gd name="T19" fmla="*/ 2147483647 h 3728"/>
              <a:gd name="T20" fmla="*/ 2147483647 w 3780"/>
              <a:gd name="T21" fmla="*/ 2147483647 h 3728"/>
              <a:gd name="T22" fmla="*/ 2147483647 w 3780"/>
              <a:gd name="T23" fmla="*/ 2147483647 h 3728"/>
              <a:gd name="T24" fmla="*/ 2147483647 w 3780"/>
              <a:gd name="T25" fmla="*/ 2147483647 h 3728"/>
              <a:gd name="T26" fmla="*/ 2147483647 w 3780"/>
              <a:gd name="T27" fmla="*/ 2147483647 h 3728"/>
              <a:gd name="T28" fmla="*/ 2147483647 w 3780"/>
              <a:gd name="T29" fmla="*/ 2147483647 h 3728"/>
              <a:gd name="T30" fmla="*/ 2147483647 w 3780"/>
              <a:gd name="T31" fmla="*/ 2147483647 h 3728"/>
              <a:gd name="T32" fmla="*/ 2147483647 w 3780"/>
              <a:gd name="T33" fmla="*/ 2147483647 h 3728"/>
              <a:gd name="T34" fmla="*/ 2147483647 w 3780"/>
              <a:gd name="T35" fmla="*/ 2147483647 h 3728"/>
              <a:gd name="T36" fmla="*/ 2147483647 w 3780"/>
              <a:gd name="T37" fmla="*/ 2147483647 h 3728"/>
              <a:gd name="T38" fmla="*/ 2147483647 w 3780"/>
              <a:gd name="T39" fmla="*/ 2147483647 h 3728"/>
              <a:gd name="T40" fmla="*/ 2147483647 w 3780"/>
              <a:gd name="T41" fmla="*/ 0 h 372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780"/>
              <a:gd name="T64" fmla="*/ 0 h 3728"/>
              <a:gd name="T65" fmla="*/ 3780 w 3780"/>
              <a:gd name="T66" fmla="*/ 3728 h 372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780" h="3728">
                <a:moveTo>
                  <a:pt x="0" y="3728"/>
                </a:moveTo>
                <a:cubicBezTo>
                  <a:pt x="42" y="3667"/>
                  <a:pt x="108" y="3632"/>
                  <a:pt x="168" y="3587"/>
                </a:cubicBezTo>
                <a:cubicBezTo>
                  <a:pt x="252" y="3524"/>
                  <a:pt x="300" y="3429"/>
                  <a:pt x="373" y="3356"/>
                </a:cubicBezTo>
                <a:cubicBezTo>
                  <a:pt x="396" y="3287"/>
                  <a:pt x="450" y="3237"/>
                  <a:pt x="489" y="3176"/>
                </a:cubicBezTo>
                <a:cubicBezTo>
                  <a:pt x="542" y="3093"/>
                  <a:pt x="572" y="2997"/>
                  <a:pt x="630" y="2918"/>
                </a:cubicBezTo>
                <a:cubicBezTo>
                  <a:pt x="656" y="2843"/>
                  <a:pt x="721" y="2787"/>
                  <a:pt x="746" y="2713"/>
                </a:cubicBezTo>
                <a:cubicBezTo>
                  <a:pt x="777" y="2619"/>
                  <a:pt x="849" y="2551"/>
                  <a:pt x="900" y="2468"/>
                </a:cubicBezTo>
                <a:cubicBezTo>
                  <a:pt x="1009" y="2289"/>
                  <a:pt x="1138" y="2141"/>
                  <a:pt x="1286" y="1993"/>
                </a:cubicBezTo>
                <a:cubicBezTo>
                  <a:pt x="1337" y="1942"/>
                  <a:pt x="1408" y="1916"/>
                  <a:pt x="1466" y="1877"/>
                </a:cubicBezTo>
                <a:cubicBezTo>
                  <a:pt x="1594" y="1791"/>
                  <a:pt x="1703" y="1686"/>
                  <a:pt x="1826" y="1594"/>
                </a:cubicBezTo>
                <a:cubicBezTo>
                  <a:pt x="1888" y="1548"/>
                  <a:pt x="1937" y="1509"/>
                  <a:pt x="1993" y="1453"/>
                </a:cubicBezTo>
                <a:cubicBezTo>
                  <a:pt x="2023" y="1423"/>
                  <a:pt x="2069" y="1409"/>
                  <a:pt x="2096" y="1376"/>
                </a:cubicBezTo>
                <a:cubicBezTo>
                  <a:pt x="2116" y="1351"/>
                  <a:pt x="2239" y="1222"/>
                  <a:pt x="2263" y="1170"/>
                </a:cubicBezTo>
                <a:cubicBezTo>
                  <a:pt x="2278" y="1137"/>
                  <a:pt x="2286" y="1100"/>
                  <a:pt x="2302" y="1067"/>
                </a:cubicBezTo>
                <a:cubicBezTo>
                  <a:pt x="2311" y="1048"/>
                  <a:pt x="2331" y="1035"/>
                  <a:pt x="2340" y="1016"/>
                </a:cubicBezTo>
                <a:cubicBezTo>
                  <a:pt x="2377" y="942"/>
                  <a:pt x="2379" y="878"/>
                  <a:pt x="2430" y="810"/>
                </a:cubicBezTo>
                <a:cubicBezTo>
                  <a:pt x="2459" y="771"/>
                  <a:pt x="2499" y="741"/>
                  <a:pt x="2533" y="707"/>
                </a:cubicBezTo>
                <a:cubicBezTo>
                  <a:pt x="2546" y="673"/>
                  <a:pt x="2551" y="634"/>
                  <a:pt x="2572" y="604"/>
                </a:cubicBezTo>
                <a:cubicBezTo>
                  <a:pt x="2682" y="444"/>
                  <a:pt x="2877" y="394"/>
                  <a:pt x="3048" y="334"/>
                </a:cubicBezTo>
                <a:cubicBezTo>
                  <a:pt x="3223" y="272"/>
                  <a:pt x="3395" y="199"/>
                  <a:pt x="3575" y="154"/>
                </a:cubicBezTo>
                <a:cubicBezTo>
                  <a:pt x="3642" y="101"/>
                  <a:pt x="3721" y="62"/>
                  <a:pt x="3780" y="0"/>
                </a:cubicBezTo>
              </a:path>
            </a:pathLst>
          </a:custGeom>
          <a:noFill/>
          <a:ln w="174625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913" name="Oval 9"/>
          <p:cNvSpPr>
            <a:spLocks noChangeArrowheads="1"/>
          </p:cNvSpPr>
          <p:nvPr/>
        </p:nvSpPr>
        <p:spPr bwMode="auto">
          <a:xfrm>
            <a:off x="4572000" y="1500188"/>
            <a:ext cx="287338" cy="287337"/>
          </a:xfrm>
          <a:prstGeom prst="ellipse">
            <a:avLst/>
          </a:prstGeom>
          <a:solidFill>
            <a:srgbClr val="FFFFFF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3914" name="Oval 10"/>
          <p:cNvSpPr>
            <a:spLocks noChangeArrowheads="1"/>
          </p:cNvSpPr>
          <p:nvPr/>
        </p:nvSpPr>
        <p:spPr bwMode="auto">
          <a:xfrm>
            <a:off x="1725613" y="5229225"/>
            <a:ext cx="287337" cy="287338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3915" name="Oval 11"/>
          <p:cNvSpPr>
            <a:spLocks noChangeArrowheads="1"/>
          </p:cNvSpPr>
          <p:nvPr/>
        </p:nvSpPr>
        <p:spPr bwMode="auto">
          <a:xfrm>
            <a:off x="6416675" y="5584825"/>
            <a:ext cx="287338" cy="287338"/>
          </a:xfrm>
          <a:prstGeom prst="ellipse">
            <a:avLst/>
          </a:prstGeom>
          <a:solidFill>
            <a:srgbClr val="FFFFFF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3932" name="Freeform 28"/>
          <p:cNvSpPr>
            <a:spLocks/>
          </p:cNvSpPr>
          <p:nvPr/>
        </p:nvSpPr>
        <p:spPr bwMode="auto">
          <a:xfrm>
            <a:off x="4876800" y="838200"/>
            <a:ext cx="2514600" cy="5715000"/>
          </a:xfrm>
          <a:custGeom>
            <a:avLst/>
            <a:gdLst>
              <a:gd name="T0" fmla="*/ 0 w 1973"/>
              <a:gd name="T1" fmla="*/ 0 h 3741"/>
              <a:gd name="T2" fmla="*/ 2147483647 w 1973"/>
              <a:gd name="T3" fmla="*/ 2147483647 h 3741"/>
              <a:gd name="T4" fmla="*/ 2147483647 w 1973"/>
              <a:gd name="T5" fmla="*/ 2147483647 h 3741"/>
              <a:gd name="T6" fmla="*/ 2147483647 w 1973"/>
              <a:gd name="T7" fmla="*/ 2147483647 h 3741"/>
              <a:gd name="T8" fmla="*/ 2147483647 w 1973"/>
              <a:gd name="T9" fmla="*/ 2147483647 h 3741"/>
              <a:gd name="T10" fmla="*/ 2147483647 w 1973"/>
              <a:gd name="T11" fmla="*/ 2147483647 h 3741"/>
              <a:gd name="T12" fmla="*/ 2147483647 w 1973"/>
              <a:gd name="T13" fmla="*/ 2147483647 h 3741"/>
              <a:gd name="T14" fmla="*/ 2147483647 w 1973"/>
              <a:gd name="T15" fmla="*/ 2147483647 h 3741"/>
              <a:gd name="T16" fmla="*/ 2147483647 w 1973"/>
              <a:gd name="T17" fmla="*/ 2147483647 h 3741"/>
              <a:gd name="T18" fmla="*/ 2147483647 w 1973"/>
              <a:gd name="T19" fmla="*/ 2147483647 h 3741"/>
              <a:gd name="T20" fmla="*/ 2147483647 w 1973"/>
              <a:gd name="T21" fmla="*/ 2147483647 h 3741"/>
              <a:gd name="T22" fmla="*/ 2147483647 w 1973"/>
              <a:gd name="T23" fmla="*/ 2147483647 h 3741"/>
              <a:gd name="T24" fmla="*/ 2147483647 w 1973"/>
              <a:gd name="T25" fmla="*/ 2147483647 h 3741"/>
              <a:gd name="T26" fmla="*/ 2147483647 w 1973"/>
              <a:gd name="T27" fmla="*/ 2147483647 h 3741"/>
              <a:gd name="T28" fmla="*/ 2147483647 w 1973"/>
              <a:gd name="T29" fmla="*/ 2147483647 h 3741"/>
              <a:gd name="T30" fmla="*/ 2147483647 w 1973"/>
              <a:gd name="T31" fmla="*/ 2147483647 h 3741"/>
              <a:gd name="T32" fmla="*/ 2147483647 w 1973"/>
              <a:gd name="T33" fmla="*/ 2147483647 h 3741"/>
              <a:gd name="T34" fmla="*/ 2147483647 w 1973"/>
              <a:gd name="T35" fmla="*/ 2147483647 h 3741"/>
              <a:gd name="T36" fmla="*/ 2147483647 w 1973"/>
              <a:gd name="T37" fmla="*/ 2147483647 h 3741"/>
              <a:gd name="T38" fmla="*/ 2147483647 w 1973"/>
              <a:gd name="T39" fmla="*/ 2147483647 h 3741"/>
              <a:gd name="T40" fmla="*/ 2147483647 w 1973"/>
              <a:gd name="T41" fmla="*/ 2147483647 h 3741"/>
              <a:gd name="T42" fmla="*/ 2147483647 w 1973"/>
              <a:gd name="T43" fmla="*/ 2147483647 h 3741"/>
              <a:gd name="T44" fmla="*/ 2147483647 w 1973"/>
              <a:gd name="T45" fmla="*/ 2147483647 h 3741"/>
              <a:gd name="T46" fmla="*/ 2147483647 w 1973"/>
              <a:gd name="T47" fmla="*/ 2147483647 h 3741"/>
              <a:gd name="T48" fmla="*/ 2147483647 w 1973"/>
              <a:gd name="T49" fmla="*/ 2147483647 h 3741"/>
              <a:gd name="T50" fmla="*/ 2147483647 w 1973"/>
              <a:gd name="T51" fmla="*/ 2147483647 h 3741"/>
              <a:gd name="T52" fmla="*/ 2147483647 w 1973"/>
              <a:gd name="T53" fmla="*/ 2147483647 h 37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973"/>
              <a:gd name="T82" fmla="*/ 0 h 3741"/>
              <a:gd name="T83" fmla="*/ 1973 w 1973"/>
              <a:gd name="T84" fmla="*/ 3741 h 374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973" h="3741">
                <a:moveTo>
                  <a:pt x="0" y="0"/>
                </a:moveTo>
                <a:cubicBezTo>
                  <a:pt x="85" y="118"/>
                  <a:pt x="154" y="243"/>
                  <a:pt x="219" y="373"/>
                </a:cubicBezTo>
                <a:cubicBezTo>
                  <a:pt x="228" y="411"/>
                  <a:pt x="233" y="451"/>
                  <a:pt x="245" y="488"/>
                </a:cubicBezTo>
                <a:cubicBezTo>
                  <a:pt x="250" y="503"/>
                  <a:pt x="265" y="512"/>
                  <a:pt x="270" y="527"/>
                </a:cubicBezTo>
                <a:cubicBezTo>
                  <a:pt x="322" y="684"/>
                  <a:pt x="338" y="854"/>
                  <a:pt x="412" y="1003"/>
                </a:cubicBezTo>
                <a:cubicBezTo>
                  <a:pt x="420" y="1037"/>
                  <a:pt x="422" y="1074"/>
                  <a:pt x="437" y="1106"/>
                </a:cubicBezTo>
                <a:cubicBezTo>
                  <a:pt x="445" y="1123"/>
                  <a:pt x="465" y="1129"/>
                  <a:pt x="476" y="1144"/>
                </a:cubicBezTo>
                <a:cubicBezTo>
                  <a:pt x="487" y="1160"/>
                  <a:pt x="493" y="1179"/>
                  <a:pt x="502" y="1196"/>
                </a:cubicBezTo>
                <a:cubicBezTo>
                  <a:pt x="510" y="1230"/>
                  <a:pt x="513" y="1266"/>
                  <a:pt x="527" y="1298"/>
                </a:cubicBezTo>
                <a:cubicBezTo>
                  <a:pt x="535" y="1315"/>
                  <a:pt x="555" y="1322"/>
                  <a:pt x="566" y="1337"/>
                </a:cubicBezTo>
                <a:cubicBezTo>
                  <a:pt x="586" y="1365"/>
                  <a:pt x="598" y="1398"/>
                  <a:pt x="617" y="1427"/>
                </a:cubicBezTo>
                <a:cubicBezTo>
                  <a:pt x="657" y="1585"/>
                  <a:pt x="744" y="1717"/>
                  <a:pt x="836" y="1851"/>
                </a:cubicBezTo>
                <a:cubicBezTo>
                  <a:pt x="849" y="1870"/>
                  <a:pt x="852" y="1895"/>
                  <a:pt x="862" y="1916"/>
                </a:cubicBezTo>
                <a:cubicBezTo>
                  <a:pt x="880" y="1953"/>
                  <a:pt x="903" y="1984"/>
                  <a:pt x="926" y="2018"/>
                </a:cubicBezTo>
                <a:cubicBezTo>
                  <a:pt x="945" y="2076"/>
                  <a:pt x="982" y="2122"/>
                  <a:pt x="1016" y="2173"/>
                </a:cubicBezTo>
                <a:cubicBezTo>
                  <a:pt x="1078" y="2267"/>
                  <a:pt x="1126" y="2367"/>
                  <a:pt x="1196" y="2456"/>
                </a:cubicBezTo>
                <a:cubicBezTo>
                  <a:pt x="1224" y="2537"/>
                  <a:pt x="1186" y="2450"/>
                  <a:pt x="1260" y="2533"/>
                </a:cubicBezTo>
                <a:cubicBezTo>
                  <a:pt x="1281" y="2556"/>
                  <a:pt x="1290" y="2588"/>
                  <a:pt x="1312" y="2610"/>
                </a:cubicBezTo>
                <a:cubicBezTo>
                  <a:pt x="1370" y="2668"/>
                  <a:pt x="1418" y="2701"/>
                  <a:pt x="1479" y="2751"/>
                </a:cubicBezTo>
                <a:cubicBezTo>
                  <a:pt x="1586" y="2840"/>
                  <a:pt x="1452" y="2747"/>
                  <a:pt x="1556" y="2816"/>
                </a:cubicBezTo>
                <a:cubicBezTo>
                  <a:pt x="1571" y="2860"/>
                  <a:pt x="1602" y="2896"/>
                  <a:pt x="1633" y="2931"/>
                </a:cubicBezTo>
                <a:cubicBezTo>
                  <a:pt x="1657" y="2958"/>
                  <a:pt x="1710" y="3008"/>
                  <a:pt x="1710" y="3008"/>
                </a:cubicBezTo>
                <a:cubicBezTo>
                  <a:pt x="1743" y="3106"/>
                  <a:pt x="1805" y="3192"/>
                  <a:pt x="1839" y="3291"/>
                </a:cubicBezTo>
                <a:cubicBezTo>
                  <a:pt x="1854" y="3380"/>
                  <a:pt x="1870" y="3473"/>
                  <a:pt x="1890" y="3561"/>
                </a:cubicBezTo>
                <a:cubicBezTo>
                  <a:pt x="1896" y="3587"/>
                  <a:pt x="1907" y="3612"/>
                  <a:pt x="1916" y="3638"/>
                </a:cubicBezTo>
                <a:cubicBezTo>
                  <a:pt x="1920" y="3651"/>
                  <a:pt x="1919" y="3667"/>
                  <a:pt x="1929" y="3677"/>
                </a:cubicBezTo>
                <a:cubicBezTo>
                  <a:pt x="1973" y="3722"/>
                  <a:pt x="1967" y="3698"/>
                  <a:pt x="1967" y="3741"/>
                </a:cubicBezTo>
              </a:path>
            </a:pathLst>
          </a:custGeom>
          <a:noFill/>
          <a:ln w="174625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934" name="AutoShape 30"/>
          <p:cNvSpPr>
            <a:spLocks noChangeArrowheads="1"/>
          </p:cNvSpPr>
          <p:nvPr/>
        </p:nvSpPr>
        <p:spPr bwMode="auto">
          <a:xfrm rot="-8594698">
            <a:off x="2627313" y="2190750"/>
            <a:ext cx="358775" cy="323850"/>
          </a:xfrm>
          <a:prstGeom prst="flowChartDelay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3936" name="Line 32"/>
          <p:cNvSpPr>
            <a:spLocks noChangeShapeType="1"/>
          </p:cNvSpPr>
          <p:nvPr/>
        </p:nvSpPr>
        <p:spPr bwMode="auto">
          <a:xfrm flipV="1">
            <a:off x="1981200" y="5257800"/>
            <a:ext cx="2057400" cy="46038"/>
          </a:xfrm>
          <a:prstGeom prst="line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940" name="Line 36"/>
          <p:cNvSpPr>
            <a:spLocks noChangeShapeType="1"/>
          </p:cNvSpPr>
          <p:nvPr/>
        </p:nvSpPr>
        <p:spPr bwMode="auto">
          <a:xfrm>
            <a:off x="4267200" y="5257800"/>
            <a:ext cx="2116138" cy="487363"/>
          </a:xfrm>
          <a:prstGeom prst="line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945" name="Line 41"/>
          <p:cNvSpPr>
            <a:spLocks noChangeShapeType="1"/>
          </p:cNvSpPr>
          <p:nvPr/>
        </p:nvSpPr>
        <p:spPr bwMode="auto">
          <a:xfrm flipV="1">
            <a:off x="1792288" y="4876800"/>
            <a:ext cx="46037" cy="381000"/>
          </a:xfrm>
          <a:prstGeom prst="line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946" name="Line 42"/>
          <p:cNvSpPr>
            <a:spLocks noChangeShapeType="1"/>
          </p:cNvSpPr>
          <p:nvPr/>
        </p:nvSpPr>
        <p:spPr bwMode="auto">
          <a:xfrm flipV="1">
            <a:off x="1905000" y="1676400"/>
            <a:ext cx="2747963" cy="3089275"/>
          </a:xfrm>
          <a:prstGeom prst="line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951" name="Line 47"/>
          <p:cNvSpPr>
            <a:spLocks noChangeShapeType="1"/>
          </p:cNvSpPr>
          <p:nvPr/>
        </p:nvSpPr>
        <p:spPr bwMode="auto">
          <a:xfrm>
            <a:off x="4754563" y="1738313"/>
            <a:ext cx="1798637" cy="3900487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7" name="WordArt 50"/>
          <p:cNvSpPr>
            <a:spLocks noChangeArrowheads="1" noChangeShapeType="1" noTextEdit="1"/>
          </p:cNvSpPr>
          <p:nvPr/>
        </p:nvSpPr>
        <p:spPr bwMode="auto">
          <a:xfrm>
            <a:off x="2286000" y="5638800"/>
            <a:ext cx="2465388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Москва-река</a:t>
            </a:r>
          </a:p>
        </p:txBody>
      </p:sp>
      <p:sp>
        <p:nvSpPr>
          <p:cNvPr id="36878" name="WordArt 51"/>
          <p:cNvSpPr>
            <a:spLocks noChangeArrowheads="1" noChangeShapeType="1" noTextEdit="1"/>
          </p:cNvSpPr>
          <p:nvPr/>
        </p:nvSpPr>
        <p:spPr bwMode="auto">
          <a:xfrm rot="-3286718">
            <a:off x="454819" y="3372644"/>
            <a:ext cx="2406650" cy="585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Неглинная</a:t>
            </a:r>
          </a:p>
        </p:txBody>
      </p:sp>
      <p:sp>
        <p:nvSpPr>
          <p:cNvPr id="123956" name="WordArt 52"/>
          <p:cNvSpPr>
            <a:spLocks noChangeArrowheads="1" noChangeShapeType="1" noTextEdit="1"/>
          </p:cNvSpPr>
          <p:nvPr/>
        </p:nvSpPr>
        <p:spPr bwMode="auto">
          <a:xfrm rot="3772189">
            <a:off x="5168901" y="1712912"/>
            <a:ext cx="977900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ров</a:t>
            </a:r>
          </a:p>
        </p:txBody>
      </p:sp>
      <p:sp>
        <p:nvSpPr>
          <p:cNvPr id="123957" name="WordArt 53"/>
          <p:cNvSpPr>
            <a:spLocks noChangeArrowheads="1" noChangeShapeType="1" noTextEdit="1"/>
          </p:cNvSpPr>
          <p:nvPr/>
        </p:nvSpPr>
        <p:spPr bwMode="auto">
          <a:xfrm rot="-1421722">
            <a:off x="6507163" y="2454275"/>
            <a:ext cx="1555750" cy="534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Торг</a:t>
            </a:r>
          </a:p>
        </p:txBody>
      </p:sp>
      <p:sp>
        <p:nvSpPr>
          <p:cNvPr id="123958" name="WordArt 54"/>
          <p:cNvSpPr>
            <a:spLocks noChangeArrowheads="1" noChangeShapeType="1" noTextEdit="1"/>
          </p:cNvSpPr>
          <p:nvPr/>
        </p:nvSpPr>
        <p:spPr bwMode="auto">
          <a:xfrm>
            <a:off x="2133600" y="4876800"/>
            <a:ext cx="128588" cy="320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23959" name="WordArt 55"/>
          <p:cNvSpPr>
            <a:spLocks noChangeArrowheads="1" noChangeShapeType="1" noTextEdit="1"/>
          </p:cNvSpPr>
          <p:nvPr/>
        </p:nvSpPr>
        <p:spPr bwMode="auto">
          <a:xfrm>
            <a:off x="4114800" y="4710113"/>
            <a:ext cx="128588" cy="319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23960" name="WordArt 56"/>
          <p:cNvSpPr>
            <a:spLocks noChangeArrowheads="1" noChangeShapeType="1" noTextEdit="1"/>
          </p:cNvSpPr>
          <p:nvPr/>
        </p:nvSpPr>
        <p:spPr bwMode="auto">
          <a:xfrm>
            <a:off x="6270625" y="5319713"/>
            <a:ext cx="130175" cy="319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23961" name="WordArt 57"/>
          <p:cNvSpPr>
            <a:spLocks noChangeArrowheads="1" noChangeShapeType="1" noTextEdit="1"/>
          </p:cNvSpPr>
          <p:nvPr/>
        </p:nvSpPr>
        <p:spPr bwMode="auto">
          <a:xfrm>
            <a:off x="5675313" y="4376738"/>
            <a:ext cx="128587" cy="320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123962" name="WordArt 58"/>
          <p:cNvSpPr>
            <a:spLocks noChangeArrowheads="1" noChangeShapeType="1" noTextEdit="1"/>
          </p:cNvSpPr>
          <p:nvPr/>
        </p:nvSpPr>
        <p:spPr bwMode="auto">
          <a:xfrm>
            <a:off x="5335588" y="3889375"/>
            <a:ext cx="128587" cy="319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123963" name="WordArt 59"/>
          <p:cNvSpPr>
            <a:spLocks noChangeArrowheads="1" noChangeShapeType="1" noTextEdit="1"/>
          </p:cNvSpPr>
          <p:nvPr/>
        </p:nvSpPr>
        <p:spPr bwMode="auto">
          <a:xfrm>
            <a:off x="5121275" y="3257550"/>
            <a:ext cx="128588" cy="319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123964" name="Line 60"/>
          <p:cNvSpPr>
            <a:spLocks noChangeShapeType="1"/>
          </p:cNvSpPr>
          <p:nvPr/>
        </p:nvSpPr>
        <p:spPr bwMode="auto">
          <a:xfrm flipH="1" flipV="1">
            <a:off x="2959100" y="2459038"/>
            <a:ext cx="393700" cy="360362"/>
          </a:xfrm>
          <a:prstGeom prst="line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965" name="WordArt 61"/>
          <p:cNvSpPr>
            <a:spLocks noChangeArrowheads="1" noChangeShapeType="1" noTextEdit="1"/>
          </p:cNvSpPr>
          <p:nvPr/>
        </p:nvSpPr>
        <p:spPr bwMode="auto">
          <a:xfrm>
            <a:off x="3681413" y="3033713"/>
            <a:ext cx="128587" cy="319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123966" name="WordArt 62"/>
          <p:cNvSpPr>
            <a:spLocks noChangeArrowheads="1" noChangeShapeType="1" noTextEdit="1"/>
          </p:cNvSpPr>
          <p:nvPr/>
        </p:nvSpPr>
        <p:spPr bwMode="auto">
          <a:xfrm>
            <a:off x="2359025" y="2319338"/>
            <a:ext cx="128588" cy="319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57" name="Прямоугольник 56"/>
          <p:cNvSpPr/>
          <p:nvPr/>
        </p:nvSpPr>
        <p:spPr>
          <a:xfrm rot="660000">
            <a:off x="5859463" y="5486400"/>
            <a:ext cx="287337" cy="287338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 rot="660000">
            <a:off x="5249863" y="5402263"/>
            <a:ext cx="287337" cy="28733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 rot="660000">
            <a:off x="4673600" y="5283200"/>
            <a:ext cx="287338" cy="287338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 rot="360000">
            <a:off x="4052888" y="5119688"/>
            <a:ext cx="287337" cy="28733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 rot="120000">
            <a:off x="2906713" y="5119688"/>
            <a:ext cx="288925" cy="28733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 rot="2100000">
            <a:off x="3943350" y="2114550"/>
            <a:ext cx="287338" cy="287338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 rot="2100000">
            <a:off x="3333750" y="2800350"/>
            <a:ext cx="287338" cy="287338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 rot="2100000">
            <a:off x="2800350" y="3409950"/>
            <a:ext cx="287338" cy="287338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 rot="2100000">
            <a:off x="2343150" y="3943350"/>
            <a:ext cx="287338" cy="287338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 rot="2100000">
            <a:off x="1733550" y="4629150"/>
            <a:ext cx="287338" cy="287338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 rot="3960000">
            <a:off x="4857750" y="2114550"/>
            <a:ext cx="287338" cy="287338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 rot="3960000">
            <a:off x="5075238" y="2636838"/>
            <a:ext cx="287337" cy="28733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 rot="3960000">
            <a:off x="5380038" y="3246438"/>
            <a:ext cx="287337" cy="28733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 rot="3960000">
            <a:off x="5608638" y="3779838"/>
            <a:ext cx="287337" cy="28733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 rot="3960000">
            <a:off x="5837238" y="4313238"/>
            <a:ext cx="287337" cy="28733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 rot="3960000">
            <a:off x="6065838" y="4846638"/>
            <a:ext cx="287337" cy="28733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3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3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3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3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3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3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3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3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3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3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3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3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3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3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3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3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23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23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2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3" grpId="0" animBg="1"/>
      <p:bldP spid="123914" grpId="0" animBg="1"/>
      <p:bldP spid="123915" grpId="0" animBg="1"/>
      <p:bldP spid="123932" grpId="0" animBg="1"/>
      <p:bldP spid="123934" grpId="0" animBg="1"/>
      <p:bldP spid="123936" grpId="0" animBg="1"/>
      <p:bldP spid="123940" grpId="0" animBg="1"/>
      <p:bldP spid="123945" grpId="0" animBg="1"/>
      <p:bldP spid="123946" grpId="0" animBg="1"/>
      <p:bldP spid="123951" grpId="0" animBg="1"/>
      <p:bldP spid="123956" grpId="0" animBg="1"/>
      <p:bldP spid="123957" grpId="0" animBg="1"/>
      <p:bldP spid="123958" grpId="0" animBg="1"/>
      <p:bldP spid="123959" grpId="0" animBg="1"/>
      <p:bldP spid="123960" grpId="0" animBg="1"/>
      <p:bldP spid="123961" grpId="0" animBg="1"/>
      <p:bldP spid="123962" grpId="0" animBg="1"/>
      <p:bldP spid="123963" grpId="0" animBg="1"/>
      <p:bldP spid="123964" grpId="0" animBg="1"/>
      <p:bldP spid="123965" grpId="0" animBg="1"/>
      <p:bldP spid="12396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F:\Мои рисунки\кремль схема при Юрии Долгорук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143000"/>
            <a:ext cx="7848600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0" y="0"/>
            <a:ext cx="876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Bookman Old Style" pitchFamily="18" charset="0"/>
              </a:rPr>
              <a:t>Вспомни, какого князя называют основателем Москвы?</a:t>
            </a:r>
          </a:p>
        </p:txBody>
      </p:sp>
      <p:sp>
        <p:nvSpPr>
          <p:cNvPr id="15364" name="AutoShape 7" descr="http://travel.mos.ru/upload/9915/lori-0002002661-www.jpg"/>
          <p:cNvSpPr>
            <a:spLocks noChangeAspect="1" noChangeArrowheads="1"/>
          </p:cNvSpPr>
          <p:nvPr/>
        </p:nvSpPr>
        <p:spPr bwMode="auto">
          <a:xfrm>
            <a:off x="1752600" y="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pic>
        <p:nvPicPr>
          <p:cNvPr id="15365" name="Picture 9" descr="F:\Мои рисунки\Памятник_Юрию_Долгорукому_в_Москве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1066800"/>
            <a:ext cx="21717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-533400" y="5715000"/>
            <a:ext cx="876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>
                <a:solidFill>
                  <a:schemeClr val="bg1"/>
                </a:solidFill>
                <a:latin typeface="Bookman Old Style" pitchFamily="18" charset="0"/>
              </a:rPr>
              <a:t>Московский Кремль </a:t>
            </a:r>
          </a:p>
          <a:p>
            <a:pPr algn="r"/>
            <a:r>
              <a:rPr lang="ru-RU" sz="2400">
                <a:solidFill>
                  <a:schemeClr val="bg1"/>
                </a:solidFill>
                <a:latin typeface="Bookman Old Style" pitchFamily="18" charset="0"/>
              </a:rPr>
              <a:t>при Юрии Долгоруком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28600"/>
            <a:ext cx="8077200" cy="63246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</a:rPr>
              <a:t>Башни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1 – Водовзводная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2 – Тайницкая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3 – Москворецкая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4 – Набатная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5 – Царская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6 – Спасская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7 - Троицкая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8 – Кутафья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http://info-4all.ru/images/5ec168485d3322952008a1d41b0813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39200" cy="651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52400" y="180975"/>
            <a:ext cx="8820150" cy="1800225"/>
          </a:xfrm>
          <a:solidFill>
            <a:schemeClr val="bg1">
              <a:alpha val="68000"/>
            </a:schemeClr>
          </a:solidFill>
        </p:spPr>
        <p:txBody>
          <a:bodyPr>
            <a:noAutofit/>
          </a:bodyPr>
          <a:lstStyle/>
          <a:p>
            <a:pPr marL="0" indent="0" algn="r" eaLnBrk="1" hangingPunct="1">
              <a:buFont typeface="Wingdings" pitchFamily="2" charset="2"/>
              <a:buNone/>
              <a:defRPr/>
            </a:pPr>
            <a:r>
              <a:rPr lang="ru-RU" sz="2000" smtClean="0">
                <a:latin typeface="Bookman Old Style" pitchFamily="18" charset="0"/>
              </a:rPr>
              <a:t>Площадь возле Кремля со стороны рва во времена Ивана </a:t>
            </a:r>
            <a:r>
              <a:rPr lang="en-US" sz="2000" smtClean="0">
                <a:latin typeface="Bookman Old Style" pitchFamily="18" charset="0"/>
              </a:rPr>
              <a:t>III</a:t>
            </a:r>
            <a:r>
              <a:rPr lang="ru-RU" sz="2000" smtClean="0">
                <a:latin typeface="Bookman Old Style" pitchFamily="18" charset="0"/>
              </a:rPr>
              <a:t> была торговой. Там располагались торговые лавки – деревянные столы с навесом. Лавки составляли торговые ряды: Хлебный, Калачный, Пирожный, Сальный, Мясной, Шубный, Шапочный и т.д. Теперь площадь называется Красной, от слова «красивая».</a:t>
            </a:r>
            <a:r>
              <a:rPr lang="ru-RU" sz="2000" smtClean="0">
                <a:solidFill>
                  <a:srgbClr val="953735"/>
                </a:solidFill>
                <a:latin typeface="Bookman Old Style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AutoShape 2" descr="https://upload.wikimedia.org/wikipedia/commons/thumb/2/2a/Kniznije_lavki.jpg/800px-Kniznije_lavki.jpg"/>
          <p:cNvSpPr>
            <a:spLocks noChangeAspect="1" noChangeArrowheads="1"/>
          </p:cNvSpPr>
          <p:nvPr/>
        </p:nvSpPr>
        <p:spPr bwMode="auto">
          <a:xfrm>
            <a:off x="155575" y="-2506663"/>
            <a:ext cx="6991350" cy="522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pic>
        <p:nvPicPr>
          <p:cNvPr id="39938" name="Picture 3" descr="F:\Мои рисунки\книжные лавочки на Спасском мост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783638" cy="653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2209800" y="1524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latin typeface="Tahoma" pitchFamily="34" charset="0"/>
              </a:rPr>
              <a:t>Книжные лавочки на  Спасском мосту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Прямоугольник 8"/>
          <p:cNvSpPr>
            <a:spLocks noChangeArrowheads="1"/>
          </p:cNvSpPr>
          <p:nvPr/>
        </p:nvSpPr>
        <p:spPr bwMode="auto">
          <a:xfrm>
            <a:off x="5181600" y="609600"/>
            <a:ext cx="3810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Bookman Old Style" pitchFamily="18" charset="0"/>
              </a:rPr>
              <a:t>В центре Красной площади в конце 16 века был построен каменный помост</a:t>
            </a:r>
            <a:r>
              <a:rPr lang="ru-RU" sz="2400"/>
              <a:t> </a:t>
            </a:r>
            <a:r>
              <a:rPr lang="ru-RU" sz="2400">
                <a:latin typeface="Bookman Old Style" pitchFamily="18" charset="0"/>
              </a:rPr>
              <a:t>высотой 1 м. </a:t>
            </a:r>
            <a:endParaRPr lang="ru-RU">
              <a:latin typeface="Tahoma" pitchFamily="34" charset="0"/>
            </a:endParaRPr>
          </a:p>
        </p:txBody>
      </p:sp>
      <p:pic>
        <p:nvPicPr>
          <p:cNvPr id="40962" name="Picture 1" descr="F:\Мои рисунки\Red_Square_in_Moscow_(1801)_by_Fedor_Alekse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4114800" cy="29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Рисунок 7" descr="49213048_Pugachyov_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76600"/>
            <a:ext cx="35814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F:\Мои рисунки\кремль схема при Юрии Долгорук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295400"/>
            <a:ext cx="708660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AutoShape 7" descr="http://travel.mos.ru/upload/9915/lori-0002002661-www.jpg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5257800"/>
            <a:ext cx="876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>
                <a:solidFill>
                  <a:schemeClr val="bg1"/>
                </a:solidFill>
                <a:latin typeface="Bookman Old Style" pitchFamily="18" charset="0"/>
              </a:rPr>
              <a:t>Московский Кремль </a:t>
            </a:r>
          </a:p>
          <a:p>
            <a:pPr algn="r"/>
            <a:r>
              <a:rPr lang="ru-RU" sz="2400">
                <a:solidFill>
                  <a:schemeClr val="bg1"/>
                </a:solidFill>
                <a:latin typeface="Bookman Old Style" pitchFamily="18" charset="0"/>
              </a:rPr>
              <a:t>при Иване Калите</a:t>
            </a:r>
          </a:p>
        </p:txBody>
      </p:sp>
      <p:pic>
        <p:nvPicPr>
          <p:cNvPr id="17412" name="Picture 3" descr="Кремль при Иване Калит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1981200"/>
            <a:ext cx="3505200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8800" y="1371600"/>
            <a:ext cx="15160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Box 8"/>
          <p:cNvSpPr txBox="1">
            <a:spLocks noChangeArrowheads="1"/>
          </p:cNvSpPr>
          <p:nvPr/>
        </p:nvSpPr>
        <p:spPr bwMode="auto">
          <a:xfrm>
            <a:off x="0" y="0"/>
            <a:ext cx="8763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Bookman Old Style" pitchFamily="18" charset="0"/>
              </a:rPr>
              <a:t>Какой князь построил </a:t>
            </a:r>
          </a:p>
          <a:p>
            <a:r>
              <a:rPr lang="ru-RU" sz="2800">
                <a:latin typeface="Bookman Old Style" pitchFamily="18" charset="0"/>
              </a:rPr>
              <a:t>в Москве новый </a:t>
            </a:r>
          </a:p>
          <a:p>
            <a:r>
              <a:rPr lang="ru-RU" sz="2800">
                <a:latin typeface="Bookman Old Style" pitchFamily="18" charset="0"/>
              </a:rPr>
              <a:t>деревянный </a:t>
            </a:r>
          </a:p>
          <a:p>
            <a:r>
              <a:rPr lang="ru-RU" sz="2800">
                <a:latin typeface="Bookman Old Style" pitchFamily="18" charset="0"/>
              </a:rPr>
              <a:t>Кремль?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ои рисунки\3. кремль схема при Дмитрии Дрнс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05000"/>
            <a:ext cx="6305550" cy="438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152400" y="152400"/>
            <a:ext cx="8763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Bookman Old Style" pitchFamily="18" charset="0"/>
              </a:rPr>
              <a:t>Какой князь построил </a:t>
            </a:r>
          </a:p>
          <a:p>
            <a:r>
              <a:rPr lang="ru-RU" sz="2800">
                <a:latin typeface="Bookman Old Style" pitchFamily="18" charset="0"/>
              </a:rPr>
              <a:t>в Москве белокаменный</a:t>
            </a:r>
            <a:endParaRPr lang="ru-RU" sz="2800"/>
          </a:p>
          <a:p>
            <a:r>
              <a:rPr lang="ru-RU" sz="2800"/>
              <a:t> </a:t>
            </a:r>
            <a:r>
              <a:rPr lang="ru-RU" sz="2800">
                <a:latin typeface="Bookman Old Style" pitchFamily="18" charset="0"/>
              </a:rPr>
              <a:t>Кремль?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-1905000" y="5486400"/>
            <a:ext cx="876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>
                <a:solidFill>
                  <a:schemeClr val="bg1"/>
                </a:solidFill>
                <a:latin typeface="Bookman Old Style" pitchFamily="18" charset="0"/>
              </a:rPr>
              <a:t>Московский Кремль </a:t>
            </a:r>
          </a:p>
          <a:p>
            <a:pPr algn="r"/>
            <a:r>
              <a:rPr lang="ru-RU" sz="2400">
                <a:solidFill>
                  <a:schemeClr val="bg1"/>
                </a:solidFill>
                <a:latin typeface="Bookman Old Style" pitchFamily="18" charset="0"/>
              </a:rPr>
              <a:t>при Дмитрии Донском</a:t>
            </a:r>
          </a:p>
        </p:txBody>
      </p:sp>
      <p:pic>
        <p:nvPicPr>
          <p:cNvPr id="19460" name="Picture 4" descr="DSCF75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2225" y="152400"/>
            <a:ext cx="385286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F:\Мои рисунки\wo6aiqstBjqy_dmitrii-donsko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75250" y="225425"/>
            <a:ext cx="9271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ои рисунки\4. кремль схема при Иване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00200"/>
            <a:ext cx="678180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152400" y="152400"/>
            <a:ext cx="876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Bookman Old Style" pitchFamily="18" charset="0"/>
              </a:rPr>
              <a:t>В </a:t>
            </a:r>
            <a:r>
              <a:rPr lang="en-US" sz="2800">
                <a:latin typeface="Bookman Old Style" pitchFamily="18" charset="0"/>
              </a:rPr>
              <a:t>XV</a:t>
            </a:r>
            <a:r>
              <a:rPr lang="ru-RU" sz="2800">
                <a:latin typeface="Bookman Old Style" pitchFamily="18" charset="0"/>
              </a:rPr>
              <a:t> веке в Москве был построен Кремль из красного кирпича,</a:t>
            </a:r>
            <a:r>
              <a:rPr lang="ru-RU" sz="2800"/>
              <a:t> </a:t>
            </a:r>
            <a:r>
              <a:rPr lang="ru-RU" sz="2800">
                <a:latin typeface="Bookman Old Style" pitchFamily="18" charset="0"/>
              </a:rPr>
              <a:t>который стоит</a:t>
            </a:r>
            <a:r>
              <a:rPr lang="ru-RU" sz="2800"/>
              <a:t> </a:t>
            </a:r>
            <a:r>
              <a:rPr lang="ru-RU" sz="2800">
                <a:latin typeface="Bookman Old Style" pitchFamily="18" charset="0"/>
              </a:rPr>
              <a:t>и по сей день.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-381000" y="5486400"/>
            <a:ext cx="876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>
                <a:solidFill>
                  <a:schemeClr val="bg1"/>
                </a:solidFill>
                <a:latin typeface="Bookman Old Style" pitchFamily="18" charset="0"/>
              </a:rPr>
              <a:t>Московский Кремль </a:t>
            </a:r>
          </a:p>
          <a:p>
            <a:pPr algn="r"/>
            <a:r>
              <a:rPr lang="ru-RU" sz="2400">
                <a:solidFill>
                  <a:schemeClr val="bg1"/>
                </a:solidFill>
                <a:latin typeface="Bookman Old Style" pitchFamily="18" charset="0"/>
              </a:rPr>
              <a:t>при Иване </a:t>
            </a:r>
            <a:r>
              <a:rPr lang="en-US" sz="2400">
                <a:solidFill>
                  <a:schemeClr val="bg1"/>
                </a:solidFill>
                <a:latin typeface="Bookman Old Style" pitchFamily="18" charset="0"/>
              </a:rPr>
              <a:t>III</a:t>
            </a:r>
            <a:endParaRPr lang="ru-RU" sz="240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F:\Мои рисунки\кремль 15 век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95400"/>
            <a:ext cx="6248400" cy="526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228600" y="182563"/>
            <a:ext cx="86868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>
                <a:latin typeface="Bookman Old Style" pitchFamily="18" charset="0"/>
              </a:rPr>
              <a:t>Строительство стен и башен  продолжалось до 1499г. В последующие годы Кремль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ещё перестраивался.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Некоторые башни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появились,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некоторые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исчезли,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многие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стали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выше.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Московский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Кремль стал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самой большой</a:t>
            </a:r>
          </a:p>
          <a:p>
            <a:pPr algn="r"/>
            <a:r>
              <a:rPr lang="ru-RU" sz="2400">
                <a:latin typeface="Bookman Old Style" pitchFamily="18" charset="0"/>
              </a:rPr>
              <a:t> средневековой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крепостью </a:t>
            </a:r>
          </a:p>
          <a:p>
            <a:pPr algn="r"/>
            <a:r>
              <a:rPr lang="ru-RU" sz="2400">
                <a:latin typeface="Bookman Old Style" pitchFamily="18" charset="0"/>
              </a:rPr>
              <a:t>в мире.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2" descr="https://facte.ru/wp-content/uploads/2013/10/3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pic>
        <p:nvPicPr>
          <p:cNvPr id="23554" name="Picture 5" descr="http://cdn01.ru/files/users/images/41/5f/415f0e301e3d0544913e161806750c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3733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AutoShape 7" descr="https://liveinmsk.ru/up/photos/album/kremlin/84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pic>
        <p:nvPicPr>
          <p:cNvPr id="23556" name="Picture 9" descr="http://vkupon.ru/images/uploads/images/1326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28600"/>
            <a:ext cx="419100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Прямоугольник 6"/>
          <p:cNvSpPr>
            <a:spLocks noChangeArrowheads="1"/>
          </p:cNvSpPr>
          <p:nvPr/>
        </p:nvSpPr>
        <p:spPr bwMode="auto">
          <a:xfrm>
            <a:off x="152400" y="3733800"/>
            <a:ext cx="88201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Протяжённость кремлёвских стен 2235 метров, высота стен от земли до зубцов от 5 до 19 метров. По верхнему краю стены украшены зубцами в форме ласточкиного хвоста Ширина зубцов до двух метров, толщина от 65 до 72 см, высота — 2-2,5 метра. Всего по верху стены размещено 1044 зубца. В точности такие же зубцы можно увидеть в замках Милана, Вероны и прочих итальянских городов.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F:\Мои рисунки\кремлёвская сте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32213"/>
            <a:ext cx="304800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3"/>
          <p:cNvSpPr txBox="1">
            <a:spLocks noChangeArrowheads="1"/>
          </p:cNvSpPr>
          <p:nvPr/>
        </p:nvSpPr>
        <p:spPr bwMode="auto">
          <a:xfrm>
            <a:off x="3581400" y="4114800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ahoma" pitchFamily="34" charset="0"/>
              </a:rPr>
              <a:t>кирпич</a:t>
            </a:r>
          </a:p>
        </p:txBody>
      </p:sp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3581400" y="4419600"/>
            <a:ext cx="137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ahoma" pitchFamily="34" charset="0"/>
              </a:rPr>
              <a:t>известь</a:t>
            </a: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3581400" y="5257800"/>
            <a:ext cx="1676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ahoma" pitchFamily="34" charset="0"/>
              </a:rPr>
              <a:t>белый камень</a:t>
            </a:r>
          </a:p>
        </p:txBody>
      </p:sp>
      <p:pic>
        <p:nvPicPr>
          <p:cNvPr id="24581" name="Picture 4" descr="&amp;Pcy;&amp;rcy;&amp;ocy;&amp;gcy;&amp;ucy;&amp;lcy;&amp;kcy;&amp;acy; &amp;pcy;&amp;ocy; &amp;Kcy;&amp;rcy;&amp;iecy;&amp;mcy;&amp;lcy;&amp;iecy;&amp;vcy;&amp;scy;&amp;kcy;&amp;ocy;&amp;jcy; &amp;scy;&amp;tcy;&amp;iecy;&amp;ncy;&amp;iecy; (67 &amp;fcy;&amp;ocy;&amp;tcy;&amp;ocy;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33400"/>
            <a:ext cx="3810000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Прямоугольник 8"/>
          <p:cNvSpPr>
            <a:spLocks noChangeArrowheads="1"/>
          </p:cNvSpPr>
          <p:nvPr/>
        </p:nvSpPr>
        <p:spPr bwMode="auto">
          <a:xfrm>
            <a:off x="4953000" y="3429000"/>
            <a:ext cx="39624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Bookman Old Style" pitchFamily="18" charset="0"/>
              </a:rPr>
              <a:t>Толщина стен — 3,5-5,5 метра, по ним можно было проехать на повозках. На стены можно было подняться через 7 башен Кремля.</a:t>
            </a:r>
          </a:p>
        </p:txBody>
      </p:sp>
      <p:pic>
        <p:nvPicPr>
          <p:cNvPr id="24583" name="Picture 2" descr="http://www.vmichurinske.ru/uploads/contents/154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533400"/>
            <a:ext cx="36576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2" descr="https://pbs.twimg.com/media/DTLtIKBW4AAg-y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Tahoma" pitchFamily="34" charset="0"/>
            </a:endParaRPr>
          </a:p>
        </p:txBody>
      </p:sp>
      <p:pic>
        <p:nvPicPr>
          <p:cNvPr id="1029" name="Picture 5" descr="F:\Мои рисунки\кремль схема проездные башни 6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752600"/>
            <a:ext cx="5943600" cy="485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914400" y="304800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Сейчас в Кремле 20 башен. Раньше 6 башен были проездными, к ним вели мосты, постоянные или подъёмные. Сейчас проездных башен - 3.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1824</TotalTime>
  <Words>711</Words>
  <Application>Microsoft PowerPoint</Application>
  <PresentationFormat>Экран (4:3)</PresentationFormat>
  <Paragraphs>78</Paragraphs>
  <Slides>23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Arial Black</vt:lpstr>
      <vt:lpstr>Wingdings</vt:lpstr>
      <vt:lpstr>Calibri</vt:lpstr>
      <vt:lpstr>Tahoma</vt:lpstr>
      <vt:lpstr>Bookman Old Style</vt:lpstr>
      <vt:lpstr>Times New Roman</vt:lpstr>
      <vt:lpstr>Трава</vt:lpstr>
      <vt:lpstr>Трава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Построена в 1495г. С середины 17 века на ней был установлен  один из трёх набатных колоколов в Кремле. Частые  удары в него предупреждали москвичей о пожарах или опасности.</vt:lpstr>
      <vt:lpstr>Слайд 17</vt:lpstr>
      <vt:lpstr>Слайд 18</vt:lpstr>
      <vt:lpstr>Слайд 19</vt:lpstr>
      <vt:lpstr>Башни 1 – Водовзводная 2 – Тайницкая 3 – Москворецкая 4 – Набатная 5 – Царская 6 – Спасская 7 - Троицкая 8 – Кутафья</vt:lpstr>
      <vt:lpstr>Слайд 21</vt:lpstr>
      <vt:lpstr>Слайд 22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Московский Кремль в 15 веке</dc:title>
  <dc:creator>Комарова Юлия Анатольевна</dc:creator>
  <cp:keywords>Кремль Иван 3</cp:keywords>
  <cp:lastModifiedBy>Admin</cp:lastModifiedBy>
  <cp:revision>154</cp:revision>
  <cp:lastPrinted>1601-01-01T00:00:00Z</cp:lastPrinted>
  <dcterms:created xsi:type="dcterms:W3CDTF">1601-01-01T00:00:00Z</dcterms:created>
  <dcterms:modified xsi:type="dcterms:W3CDTF">2019-04-26T10:00:26Z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