
<file path=[Content_Types].xml><?xml version="1.0" encoding="utf-8"?>
<Types xmlns="http://schemas.openxmlformats.org/package/2006/content-types">
  <Default ContentType="image/png" Extension="png"/>
  <Default ContentType="image/x-emf" Extension="emf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1" r:id="rId1"/>
  </p:sldMasterIdLst>
  <p:notesMasterIdLst>
    <p:notesMasterId r:id="rId28"/>
  </p:notesMasterIdLst>
  <p:handoutMasterIdLst>
    <p:handoutMasterId r:id="rId29"/>
  </p:handoutMasterIdLst>
  <p:sldIdLst>
    <p:sldId id="339" r:id="rId2"/>
    <p:sldId id="341" r:id="rId3"/>
    <p:sldId id="359" r:id="rId4"/>
    <p:sldId id="360" r:id="rId5"/>
    <p:sldId id="340" r:id="rId6"/>
    <p:sldId id="369" r:id="rId7"/>
    <p:sldId id="345" r:id="rId8"/>
    <p:sldId id="362" r:id="rId9"/>
    <p:sldId id="347" r:id="rId10"/>
    <p:sldId id="348" r:id="rId11"/>
    <p:sldId id="349" r:id="rId12"/>
    <p:sldId id="350" r:id="rId13"/>
    <p:sldId id="351" r:id="rId14"/>
    <p:sldId id="353" r:id="rId15"/>
    <p:sldId id="354" r:id="rId16"/>
    <p:sldId id="357" r:id="rId17"/>
    <p:sldId id="358" r:id="rId18"/>
    <p:sldId id="363" r:id="rId19"/>
    <p:sldId id="364" r:id="rId20"/>
    <p:sldId id="370" r:id="rId21"/>
    <p:sldId id="365" r:id="rId22"/>
    <p:sldId id="366" r:id="rId23"/>
    <p:sldId id="367" r:id="rId24"/>
    <p:sldId id="343" r:id="rId25"/>
    <p:sldId id="342" r:id="rId26"/>
    <p:sldId id="361" r:id="rId27"/>
  </p:sldIdLst>
  <p:sldSz cx="9144000" cy="6858000" type="screen4x3"/>
  <p:notesSz cx="7105650" cy="102314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>
          <p15:clr>
            <a:srgbClr val="A4A3A4"/>
          </p15:clr>
        </p15:guide>
        <p15:guide id="2" pos="223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9933"/>
    <a:srgbClr val="FF9966"/>
    <a:srgbClr val="FF9900"/>
    <a:srgbClr val="CC6600"/>
    <a:srgbClr val="C2C9DD"/>
    <a:srgbClr val="ABAEC1"/>
    <a:srgbClr val="B9B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7" autoAdjust="0"/>
  </p:normalViewPr>
  <p:slideViewPr>
    <p:cSldViewPr>
      <p:cViewPr varScale="1">
        <p:scale>
          <a:sx n="88" d="100"/>
          <a:sy n="88" d="100"/>
        </p:scale>
        <p:origin x="130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904" y="-96"/>
      </p:cViewPr>
      <p:guideLst>
        <p:guide orient="horz" pos="3222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/>
            </a:lvl1pPr>
          </a:lstStyle>
          <a:p>
            <a:endParaRPr lang="ru-RU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/>
            </a:lvl1pPr>
          </a:lstStyle>
          <a:p>
            <a:endParaRPr lang="ru-RU"/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8675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/>
            </a:lvl1pPr>
          </a:lstStyle>
          <a:p>
            <a:endParaRPr lang="ru-RU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18675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/>
            </a:lvl1pPr>
          </a:lstStyle>
          <a:p>
            <a:fld id="{E4A4A2A5-27EC-4745-ABD0-4DFBEA7E044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66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defTabSz="990600">
              <a:defRPr sz="1300" b="0"/>
            </a:lvl1pPr>
          </a:lstStyle>
          <a:p>
            <a:endParaRPr lang="ru-RU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b="0"/>
            </a:lvl1pPr>
          </a:lstStyle>
          <a:p>
            <a:endParaRPr lang="ru-RU"/>
          </a:p>
        </p:txBody>
      </p:sp>
      <p:sp>
        <p:nvSpPr>
          <p:cNvPr id="1044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6763"/>
            <a:ext cx="5116512" cy="3836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4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200" y="4859338"/>
            <a:ext cx="5683250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8675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defTabSz="990600">
              <a:defRPr sz="1300" b="0"/>
            </a:lvl1pPr>
          </a:lstStyle>
          <a:p>
            <a:endParaRPr lang="ru-RU"/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18675"/>
            <a:ext cx="307975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66" tIns="49533" rIns="99066" bIns="49533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 b="0"/>
            </a:lvl1pPr>
          </a:lstStyle>
          <a:p>
            <a:fld id="{99462346-2CBE-499D-8F32-E2BF527169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5196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62346-2CBE-499D-8F32-E2BF5271691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04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62346-2CBE-499D-8F32-E2BF5271691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558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E7C2E-9CBB-447A-B3A4-AD2E512BA9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74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2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8733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817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7509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2130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BFD52-787D-40C9-8716-5BEE9F193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744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9E01B-C0F5-4EAA-AB2B-C24D658EA6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385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F7C03-76D3-4518-8902-B56A930FEE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749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E1415-3FE2-460D-9CE6-1EE661081D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928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F92DD-9DD7-4578-80C9-684285FFB7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785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B9DFB-5173-4F54-903B-3192DDD6E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20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2181D-4BB8-45D6-A306-FE9537287F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395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1105CD-7BE0-4F40-AA9C-8539B1C567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21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C98D-D518-4213-A381-1894E375AE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360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2E93-103B-43CC-9BB2-85AE63BA8E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65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9242CA-67A3-47BF-BC99-7C922E0367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83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  <p:sldLayoutId id="2147484018" r:id="rId7"/>
    <p:sldLayoutId id="2147484019" r:id="rId8"/>
    <p:sldLayoutId id="2147484020" r:id="rId9"/>
    <p:sldLayoutId id="2147484021" r:id="rId10"/>
    <p:sldLayoutId id="2147484022" r:id="rId11"/>
    <p:sldLayoutId id="2147484023" r:id="rId12"/>
    <p:sldLayoutId id="2147484024" r:id="rId13"/>
    <p:sldLayoutId id="2147484025" r:id="rId14"/>
    <p:sldLayoutId id="2147484026" r:id="rId15"/>
    <p:sldLayoutId id="2147484027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emf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20.pn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6.jpeg" Type="http://schemas.openxmlformats.org/officeDocument/2006/relationships/image"/><Relationship Id="rId5" Target="../media/image25.jpeg" Type="http://schemas.openxmlformats.org/officeDocument/2006/relationships/image"/><Relationship Id="rId4" Target="../media/image24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0.jpeg" Type="http://schemas.openxmlformats.org/officeDocument/2006/relationships/image"/><Relationship Id="rId4" Target="../media/image29.jpeg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34.jpeg" Type="http://schemas.openxmlformats.org/officeDocument/2006/relationships/image"/><Relationship Id="rId4" Target="../media/image33.jpeg" Type="http://schemas.openxmlformats.org/officeDocument/2006/relationships/image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6"/>
            <a:ext cx="7848871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12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420888"/>
            <a:ext cx="5068044" cy="43614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6632"/>
            <a:ext cx="7344816" cy="4711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6524" y="569476"/>
            <a:ext cx="702776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Сортировка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калибровка способствуют рациональному использованию овощей для приготовления определенных блюд, снижают отходы при механизированной обработке. При сортировке и калибровке удаляют посторонние примеси, загнившие и побитые экземпляры, распределяют овощи по размерам и качеству.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357" y="3356992"/>
            <a:ext cx="5436096" cy="339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9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62281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Моют овощи в овощемоечных машинах или вручную в целях удаления с их поверхности остатков земли и песка. Это улучшает санитарное состояние машин, способствует увеличению срока их эксплуатации.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924944"/>
            <a:ext cx="4860032" cy="364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00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19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Очищают овощи в овощеочистительных машинах или вручную в целях удаления частей с пониженной пищевой ценностью.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00808"/>
            <a:ext cx="2771800" cy="28832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7" y="2204864"/>
            <a:ext cx="4619183" cy="45046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532985"/>
            <a:ext cx="2232979" cy="2375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16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8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Овощерезательные машины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493" y="908720"/>
            <a:ext cx="3346699" cy="2232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556792"/>
            <a:ext cx="3671689" cy="36716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5578" y="3328511"/>
            <a:ext cx="2936460" cy="268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49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403244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 формы нарезки Соломка. Выбрать клубень d = 4–5 см и нарезать его на пластинки толщиной 1,5–2 мм, которые в свою очередь нарезать на брусочки такой же ширины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Брусочки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Клубни средней величины, d = 3–4 см, нарезать на пластинки толщиной 5–7 мм, а пластинки на брусочки такой же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Крупные кубики- нарезать на пластинки толщиной 15–20 мм, пластинки на брусочки с поперечным сечением 15×15 или 20×20, а брусочки в свою очередь на кубики. Средние (10×10 мм), мелкие (0,5×0,5 мм) кубики нарезать аналогично.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32656"/>
            <a:ext cx="2341067" cy="17497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6314" y="2276872"/>
            <a:ext cx="2322777" cy="17436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7168" y="4437112"/>
            <a:ext cx="2341067" cy="174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94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32656"/>
            <a:ext cx="48245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Дольки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Мелкие клубни разрезать пополам, а затем каждую половину на 3–4 части в зависимости от величины клубня.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Ломтики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Клубни средней величины разрезать пополам вдоль и, положив каждую половинку на доску разрезом вниз, нарезать поперек на ломтики толщиной не менее 3 мм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Кружочки. Морковь одинакового диаметра (до 3 см) нарезают на кружочки толщиной 1 мм. Используют сырые кружочки для приготовления супа крестьянского, вареные — для холодных блюд. Вареный или сырой картофель обравнивают, придавая ему форму цилиндра, затем нарезают поперек на тонкие кружочки толщиной 1,5—2 мм. Кружочки сырого картофеля используют для жарки, а вареного — для запекания рыбы и мяса.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20080"/>
            <a:ext cx="2280102" cy="17070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023" y="2204864"/>
            <a:ext cx="2408129" cy="15546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596" y="3924438"/>
            <a:ext cx="2243522" cy="168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7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744" y="188640"/>
            <a:ext cx="58169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Сложные формы нарезки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Бочонок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(картофель). Верхушку и основание клубня срезать так, чтобы поставленный на срез клубень не падал. Зажать клубень сверху средним и снизу большим пальцем левой руки, слегка придерживая сбоку указательным пальцем. Ножом срезают тонкие полоски картофеля, придавая форму бочонка.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1592" y="29836"/>
            <a:ext cx="2035941" cy="15269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0886" y="1978198"/>
            <a:ext cx="59621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Шарики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 сырого картофеля с помощью специальных выемок вырезают шарики различного размера или применяют прием обтачивания. Крупные шарики используют для жарки во фритюре, средние — для жарки во фритюре и в отварном виде на гарнир к холодным блюдам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0949" y="1791977"/>
            <a:ext cx="2016224" cy="150966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11696" y="3501008"/>
            <a:ext cx="58884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Чесночки. Сырой картофель сначала обтачивают бочоночками, затем разрезают вдоль на несколько частей. У каждой части по грани делают небольшую выемку. Используют для приготовления супов.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1" y="3399427"/>
            <a:ext cx="2082433" cy="12537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29" y="4719849"/>
            <a:ext cx="2103302" cy="139610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16297" y="4736746"/>
            <a:ext cx="27417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Звездочки (толщиной 1 мм)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207778" y="4895960"/>
            <a:ext cx="31105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украшения холодных блюд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1592" y="5091195"/>
            <a:ext cx="2060627" cy="122540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491880" y="5349962"/>
            <a:ext cx="32171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Гребешки (толщиной 1 мм)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44683" y="5609943"/>
            <a:ext cx="311151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Украшения холодных блюд</a:t>
            </a:r>
          </a:p>
        </p:txBody>
      </p:sp>
    </p:spTree>
    <p:extLst>
      <p:ext uri="{BB962C8B-B14F-4D97-AF65-F5344CB8AC3E}">
        <p14:creationId xmlns:p14="http://schemas.microsoft.com/office/powerpoint/2010/main" val="110590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66568"/>
            <a:ext cx="7272808" cy="64307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Вариант 1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1.К клубнеплодам относят следующие овощи: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батат; б) брокколи; в) картофель;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артишок.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К капустным овощам относят следующие овощи: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кольраби;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спаржа;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базилик;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брокколи.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 простым формам нарезки овощам относятся: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соломка; б) шарики;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дольки;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кубики.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Ревень относится к группе: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зерновых;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бобовых;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плодовых;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десертных.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Норма отходов картофеля с 1 ноября по 31 декабря составляет: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25%;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30%;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35%;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40%.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Укажите правильную последовательность механической кулинарной обработки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овощей: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мойка;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нарезка;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калибровка;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сортировка;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очистка.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Укажите правильную последовательность технологических операций подготовки кабачков для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фарширования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наполняют фаршем; </a:t>
            </a:r>
            <a:r>
              <a:rPr lang="ru-RU" sz="1400" b="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варят до полуготовности;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нарезают на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целиндры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удаляют семена.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Капусту при механической обработке кладут в подсоленную воду: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для сохранения цвета;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для сохранения витаминов;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для удаления гусениц и улиток.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Картофель, нарезанный дольками используют для приготовления следующих блюд: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рагу овощное или мясное, </a:t>
            </a:r>
            <a:r>
              <a:rPr lang="ru-RU" sz="1400" b="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борщ « Московский»,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суп картофельный с вермишелью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картофель в молоке.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Укажите правильную последовательность механической кулинарной обработки свежих грибов: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промывают;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нарезают;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сортируют;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очищают;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Как называется искусство художественной резки по овощам?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фингер-фуд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б)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фюме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в)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карвинг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 консоме.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79512" y="254039"/>
            <a:ext cx="7416824" cy="63401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Вариант 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 корнеплодам относят следующие овощи: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топинамбур;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репа;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морковь;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г)батат.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2.К пряным овощам относят следующие овощи: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перец стручковый;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майоран;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укроп;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ревень.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 сложным (фигурным) формам нарезки относят: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бочонками;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кружки;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спирали;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ломтики.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Кольбари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относится к следующей группе овощей: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пряные;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плодовые;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капустные;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корнеплоды.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Норма отходов картофеля с 1 сентября по 31 октября составляет: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20%;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25%;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30%;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35%.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Укажите правильную последовательность механической кулинарной обработки овощей: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очистка;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сортировка, калибровка;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в) нарезка;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мойка.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7.Укажите правильную последовательность технологических операций обработки перца для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фарширования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бланшируют;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наполняют фаршем;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в) снимают плодоножку с семенами;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промывают.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Дайте определение термину сульфитация: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ошпаривание кипятком;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обработка бисульфатом натрия;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сортировка по размерам.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Выберите правильный вариант ответа.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Вещество, содержащееся в сыром очищенном картофеле, окисляется на воздухе, в результате чего картофель темнеет: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крахмал;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сахар;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аминокислота тирозин;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минеральные вещества.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10.Свекла, нарезанная ломтиками используется для приготовления следующих блюд: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борщ «Флотский»;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свекла под майонезом;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сельдь с гарниром;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борщ холодный.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11.Картофель, нарезанный соломкой используется для приготовления следующих блюд: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щи из свежей капусты;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суп картофельный с горохом;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картофель «пай»;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картофель в молоке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63367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  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ресторане их найду я -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в колпаках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кастрюлями колдуют с поварешками в руках.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2.                   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Орехи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земле, листья на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 3.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Сидит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баба на грядках вся в заплатках; кто заплатку оторвёт, всяк заплачет 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уйдёт.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              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 в землю врос, а зеленый хвост снаружи. Нам зеленый хвост не нужен, нужен только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44690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92696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оценивания: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772816"/>
            <a:ext cx="4590256" cy="279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 правильных ответов- «5» ,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9-10 правильных ответов- «4»,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7-8 правильных ответов – «3»,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Менее 6 ответов, оценка «2»</a:t>
            </a:r>
          </a:p>
          <a:p>
            <a:pPr>
              <a:lnSpc>
                <a:spcPct val="15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Время на ответы 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5- минут</a:t>
            </a: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79512" y="126820"/>
            <a:ext cx="7416824" cy="67710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Ключи к тестам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Вариант 1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1.К клубнеплодам относят следующие овощи: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батат;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брокколи;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картофель;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артишок.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К капустным овощам относят следующие овощи: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кольраби;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спаржа;в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базилик;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брокколи.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 простым формам нарезки овощам относятся: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соломка;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шарики;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дольки;г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кубики.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Ревень относится к группе: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зерновых;б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бобовых;в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плодовых;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десертных.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Норма отходов картофеля с 1 ноября по 31 декабря составляет: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25%;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30%;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35%;г) 40%.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Укажите правильную последовательность механической кулинарной обработки овощей: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1400" b="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сортировка; в) </a:t>
            </a:r>
            <a:r>
              <a:rPr lang="ru-RU" sz="1400" b="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калибровка;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мойка;</a:t>
            </a:r>
            <a:r>
              <a:rPr lang="ru-RU" sz="1400" b="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1400" b="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очистка.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нарезка;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Укажите правильную последовательность технологических операций подготовки кабачков для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фарширования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наполняют фаршем; в) нарезают на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целиндры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варят до полуготовности; г) удаляют семена.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Капусту при механической обработке кладут в подсоленную воду: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для сохранения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цвета;б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для сохранения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витаминов;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для удаления гусениц и улиток.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Картофель, нарезанный дольками используют для приготовления следующих блюд: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рагу овощное или мясное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борщ « Московский»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суп картофельный с вермишелью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картофель в молоке.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Укажите правильную последовательность механической кулинарной обработки свежих грибов: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очищают;а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промывают;в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сортируют;б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нарезают;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Как называется искусство художественной резки по овощам?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фингер-фуд;б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фюме;в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карвинг;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 консоме.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476672"/>
            <a:ext cx="7668344" cy="61926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Вариант 2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 корнеплодам относят следующие овощи: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топинамбур;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б)репа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в)морковь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г)батат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2.К пряным овощам относят следующие овощи: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перец стручковый;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майоран;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укроп;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ревень.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 сложным (фигурным) формам нарезки относят: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бочонками; в) спирали;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кружки; г) ломтики.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Кольбари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относится к следующей группе овощей: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пряные;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капустные;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плодовые; г) корнеплоды.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Норма отходов картофеля с 1 сентября по 31 октября составляет: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20%;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25%;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30%;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35%.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Укажите правильную последовательность механической кулинарной обработки овощей: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сортировка, калибровка;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мойка.     а) очистка; в) нарезка;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7.Укажите правильную последовательность технологических операций обработки перца для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фарширования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снимают плодоножку с семенами;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промывают.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бланшируют; 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наполняют фаршем;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Дайте определение термину сульфитация: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ошпаривание кипятком;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обработка бисульфатом натрия;</a:t>
            </a:r>
            <a:r>
              <a:rPr lang="ru-RU" sz="1400" b="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сортировка по размерам.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Выберите правильный вариант ответа.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Вещество, содержащееся в сыром очищенном картофеле, окисляется на воздухе, в результате чего картофель темнеет: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крахмал; б) сахар;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аминокислота тирозин;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минеральные вещества.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10.Свекла, нарезанная ломтиками используется для приготовления следующих блюд: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борщ «Флотский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»; б) свекла под майонезом; в) сельдь с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гарниромг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борщ холодный.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11.Картофель, нарезанный соломкой используется для приготовления следующих блюд: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щи из свежей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капусты;б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суп картофельный с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горохом;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картофель «пай»;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картофель в молоке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32792"/>
            <a:ext cx="756084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i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Правила техники безопасности</a:t>
            </a:r>
            <a:endParaRPr kumimoji="0" lang="ru-RU" sz="40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92696"/>
            <a:ext cx="5220072" cy="3915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509120"/>
            <a:ext cx="2843808" cy="18958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436233"/>
            <a:ext cx="3080069" cy="20416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012899"/>
            <a:ext cx="2414533" cy="1599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45935"/>
            <a:ext cx="7128792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Приклейте смайлик на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доску:</a:t>
            </a:r>
          </a:p>
          <a:p>
            <a:pPr algn="ctr"/>
            <a:endPara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вам понравился урок –</a:t>
            </a:r>
          </a:p>
          <a:p>
            <a:endParaRPr lang="ru-RU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были затруднения- </a:t>
            </a:r>
          </a:p>
          <a:p>
            <a:pPr>
              <a:lnSpc>
                <a:spcPct val="150000"/>
              </a:lnSpc>
            </a:pPr>
            <a:endPara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Вам не понравился урок-</a:t>
            </a:r>
          </a:p>
          <a:p>
            <a:endParaRPr lang="ru-RU" sz="2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971770"/>
            <a:ext cx="2849527" cy="28828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148064" y="1625235"/>
            <a:ext cx="1074733" cy="10508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389686" y="620688"/>
            <a:ext cx="1004547" cy="100454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556345"/>
            <a:ext cx="1119087" cy="1217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7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05342"/>
            <a:ext cx="63904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  <a:p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Написать рецепт одного блюда из овощей.</a:t>
            </a:r>
          </a:p>
        </p:txBody>
      </p:sp>
    </p:spTree>
    <p:extLst>
      <p:ext uri="{BB962C8B-B14F-4D97-AF65-F5344CB8AC3E}">
        <p14:creationId xmlns:p14="http://schemas.microsoft.com/office/powerpoint/2010/main" val="425882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268760"/>
            <a:ext cx="51895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72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r>
              <a:rPr lang="ru-RU" sz="72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</a:t>
            </a:r>
            <a:endParaRPr lang="ru-RU" sz="7200" b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63184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b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обработка </a:t>
            </a:r>
            <a:b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нарезка овощей</a:t>
            </a: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390" y="3284984"/>
            <a:ext cx="5716826" cy="3573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69127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урока: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Закрепить знания по первичной обработке овощей и их нарезке.</a:t>
            </a:r>
            <a:b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Отработать простые и сложные формы нарезки овощей. </a:t>
            </a:r>
            <a:b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3.Обучить нарезки овощей сложной формы.</a:t>
            </a:r>
            <a:b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Воспитание культуры труда, экономного использования овощей, прививание интереса к профессии повара, коллективизма и взаимовыручки.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320404"/>
              </p:ext>
            </p:extLst>
          </p:nvPr>
        </p:nvGraphicFramePr>
        <p:xfrm>
          <a:off x="251521" y="351411"/>
          <a:ext cx="8424936" cy="5867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5529"/>
                <a:gridCol w="1981753"/>
                <a:gridCol w="1081309"/>
                <a:gridCol w="1461659"/>
                <a:gridCol w="1634686"/>
              </a:tblGrid>
              <a:tr h="159496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Ф.И. студента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Тестовое задание</a:t>
                      </a:r>
                    </a:p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БУТ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Качество выполнения работы (оценивание в рамках </a:t>
                      </a:r>
                      <a:r>
                        <a:rPr lang="ru-RU" sz="14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Worldskills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algn="ctr"/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Итоговая оценка за урок 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329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Антонова Наталья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Васильева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Бэлэгма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Жигжитова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Аюна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Зверева Татьяна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Кафтанюк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Наталья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93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Пермякова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Снежана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932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Ранжилова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Бэлэгма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Родионов Петр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Хребтова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Анна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Цыденов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Элбэг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Шагдурова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Виктория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Шункова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Валентина 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782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836713"/>
          <a:ext cx="8136902" cy="5313531"/>
        </p:xfrm>
        <a:graphic>
          <a:graphicData uri="http://schemas.openxmlformats.org/drawingml/2006/table">
            <a:tbl>
              <a:tblPr/>
              <a:tblGrid>
                <a:gridCol w="648072"/>
                <a:gridCol w="741949"/>
                <a:gridCol w="4730659"/>
                <a:gridCol w="648072"/>
                <a:gridCol w="698084"/>
                <a:gridCol w="670066"/>
              </a:tblGrid>
              <a:tr h="923553">
                <a:tc rowSpan="2">
                  <a:txBody>
                    <a:bodyPr/>
                    <a:lstStyle/>
                    <a:p>
                      <a:pPr marL="215900">
                        <a:lnSpc>
                          <a:spcPts val="1585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114300">
                        <a:lnSpc>
                          <a:spcPts val="1585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Calibri"/>
                          <a:cs typeface="Times New Roman"/>
                        </a:rPr>
                        <a:t>крите</a:t>
                      </a:r>
                      <a:endParaRPr lang="ru-RU" sz="1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15900">
                        <a:lnSpc>
                          <a:spcPts val="1585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Calibri"/>
                          <a:cs typeface="Times New Roman"/>
                        </a:rPr>
                        <a:t>рии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651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Макси­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 smtClean="0">
                          <a:latin typeface="Times New Roman"/>
                          <a:ea typeface="Calibri"/>
                          <a:cs typeface="Times New Roman"/>
                        </a:rPr>
                        <a:t>мальный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Бал</a:t>
                      </a:r>
                      <a:r>
                        <a:rPr lang="ru-RU" sz="12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200" dirty="0" err="1" smtClean="0">
                          <a:latin typeface="Times New Roman"/>
                          <a:ea typeface="Calibri"/>
                          <a:cs typeface="Times New Roman"/>
                        </a:rPr>
                        <a:t>махбалл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критерия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Номер бригады/ Оценка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73">
                <a:tc>
                  <a:txBody>
                    <a:bodyPr/>
                    <a:lstStyle/>
                    <a:p>
                      <a:pPr marL="215900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О1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Персональная гигиена - Спецодежда: соответствие требованиям и     чистота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0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0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Без нарушений = махбалл, одно нарушение = махбалла, два или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больше нарушений = 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73">
                <a:tc>
                  <a:txBody>
                    <a:bodyPr/>
                    <a:lstStyle/>
                    <a:p>
                      <a:pPr marL="215900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Персональная гигиена - Руки (в т.ч.работа с перчатками)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0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0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Без нарушений = махбалл, одно нарушение = махбалла, два или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больше нарушений = 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73">
                <a:tc>
                  <a:txBody>
                    <a:bodyPr/>
                    <a:lstStyle/>
                    <a:p>
                      <a:pPr marL="215900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Персональная гигиена - плохие привычки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5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8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Без нарушений = махбалл, одно нарушение = 2/3 махбалла, два нарушения = 1/3махбалла, три или больше нарушений = 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73">
                <a:tc>
                  <a:txBody>
                    <a:bodyPr/>
                    <a:lstStyle/>
                    <a:p>
                      <a:pPr marL="215900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Гигиена рабочего места - Чистый пол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0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4000"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Без нарушений = махбалл, одно нарушение = махбалла, два или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больше нарушений = 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73">
                <a:tc>
                  <a:txBody>
                    <a:bodyPr/>
                    <a:lstStyle/>
                    <a:p>
                      <a:pPr marL="190500"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О7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Расточительность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0">
                        <a:lnSpc>
                          <a:spcPts val="1400"/>
                        </a:lnSpc>
                        <a:spcAft>
                          <a:spcPts val="3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Без нарушений = махбалл, одно нарушение = махбалла, два или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больше нарушений = 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3473">
                <a:tc>
                  <a:txBody>
                    <a:bodyPr/>
                    <a:lstStyle/>
                    <a:p>
                      <a:pPr marL="190500"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Работа с ножом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41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1300">
                        <a:lnSpc>
                          <a:spcPts val="1400"/>
                        </a:lnSpc>
                        <a:spcAft>
                          <a:spcPts val="3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Без нарушений = махбалл, одно нарушение = махбалла, два или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больше нарушений = 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6" marR="40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56" marR="405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64769" y="74711"/>
            <a:ext cx="341446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ОБЪЕКТИВНЫЕ ПОКАЗАТЕЛИ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Рисунок 1" descr="http://hist.uniyar.ac.ru/upload/iblock/9aa/logo_ws_russia_r300_184h_cmyk_ww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4500" y="0"/>
            <a:ext cx="1079500" cy="100012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997200" y="416495"/>
            <a:ext cx="2967479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55900" algn="l"/>
                <a:tab pos="4449763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55900" algn="l"/>
                <a:tab pos="44497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5832648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слова</a:t>
            </a:r>
          </a:p>
          <a:p>
            <a:endPara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Очищают 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овощи в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…………….............</a:t>
            </a:r>
          </a:p>
          <a:p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машинах 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………….. 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удаления частей с пониженной пищевой ценностью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Нарезка 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овощей способствует более равномерной их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……………. 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обработке, придает блюдам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……………. 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вид, улучшает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………..  .</a:t>
            </a:r>
          </a:p>
          <a:p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Нарезают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овощи  …………. 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 или вручную. </a:t>
            </a:r>
            <a:endParaRPr lang="ru-RU" sz="2400" b="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Нарезка 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овощей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…………… 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……………. </a:t>
            </a:r>
            <a:r>
              <a:rPr lang="ru-RU" sz="2400" b="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оценивания: </a:t>
            </a:r>
          </a:p>
          <a:p>
            <a:r>
              <a:rPr lang="ru-RU" sz="20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правильных ответов «5»,</a:t>
            </a:r>
          </a:p>
          <a:p>
            <a:r>
              <a:rPr lang="ru-RU" sz="20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правильных ответов «4», </a:t>
            </a:r>
          </a:p>
          <a:p>
            <a:r>
              <a:rPr lang="ru-RU" sz="20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правильных ответов «3». </a:t>
            </a:r>
            <a:endParaRPr lang="ru-RU" sz="2000" b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1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67687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Вставьте пропущенные слова</a:t>
            </a:r>
          </a:p>
          <a:p>
            <a:endParaRPr lang="ru-RU" sz="24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Очищают овощи в </a:t>
            </a:r>
            <a:r>
              <a:rPr lang="ru-RU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овощеочистительных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машинах или </a:t>
            </a:r>
            <a:r>
              <a:rPr lang="ru-RU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вручную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целях удаления частей с пониженной пищевой ценностью.</a:t>
            </a:r>
          </a:p>
          <a:p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Нарезка овощей способствует более равномерной их</a:t>
            </a:r>
            <a:r>
              <a:rPr lang="ru-RU" sz="2400" b="0" dirty="0" smtClean="0"/>
              <a:t>  </a:t>
            </a:r>
            <a:r>
              <a:rPr lang="ru-RU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тепловой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обработке, придает блюдам</a:t>
            </a:r>
            <a:r>
              <a:rPr lang="ru-RU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красивый</a:t>
            </a:r>
            <a:r>
              <a:rPr lang="ru-RU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вид, улучшает </a:t>
            </a:r>
            <a:r>
              <a:rPr lang="ru-RU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вкус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.</a:t>
            </a:r>
          </a:p>
          <a:p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Нарезают овощи </a:t>
            </a:r>
            <a:r>
              <a:rPr lang="ru-RU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механическим</a:t>
            </a:r>
            <a:r>
              <a:rPr lang="ru-RU" sz="2400" b="0" dirty="0" smtClean="0"/>
              <a:t>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 или вручную. </a:t>
            </a:r>
          </a:p>
          <a:p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Нарезка овощей бывает </a:t>
            </a:r>
            <a:r>
              <a:rPr lang="ru-RU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простой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сложной</a:t>
            </a:r>
            <a:r>
              <a:rPr lang="ru-RU" sz="2400" b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2400" b="0" dirty="0" smtClean="0"/>
              <a:t>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формы.</a:t>
            </a:r>
            <a:endParaRPr lang="ru-RU" sz="2400" b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332656"/>
            <a:ext cx="68407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первичной обработки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овощей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Сортировка Калибровка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Мойка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Очистка 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Нарезка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419997"/>
            <a:ext cx="3605472" cy="24036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230696"/>
            <a:ext cx="3749185" cy="2503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3044</TotalTime>
  <Words>1638</Words>
  <Application>Microsoft Office PowerPoint</Application>
  <PresentationFormat>Экран (4:3)</PresentationFormat>
  <Paragraphs>274</Paragraphs>
  <Slides>26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ЭКРАН ВЫПОЛНЕНИЯ  ЗАДАНИЙ.</dc:title>
  <dc:creator>202</dc:creator>
  <cp:lastModifiedBy>TanBur</cp:lastModifiedBy>
  <cp:revision>183</cp:revision>
  <dcterms:created xsi:type="dcterms:W3CDTF">2005-12-12T04:24:53Z</dcterms:created>
  <dcterms:modified xsi:type="dcterms:W3CDTF">2019-04-26T02:58:21Z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580625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S8.2.2</vt:lpwstr>
  </property>
</Properties>
</file>