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9" r:id="rId2"/>
    <p:sldId id="257" r:id="rId3"/>
    <p:sldId id="270" r:id="rId4"/>
    <p:sldId id="275" r:id="rId5"/>
    <p:sldId id="271" r:id="rId6"/>
    <p:sldId id="276" r:id="rId7"/>
    <p:sldId id="272" r:id="rId8"/>
    <p:sldId id="273" r:id="rId9"/>
    <p:sldId id="285" r:id="rId10"/>
    <p:sldId id="274" r:id="rId11"/>
    <p:sldId id="279" r:id="rId12"/>
    <p:sldId id="280" r:id="rId13"/>
    <p:sldId id="281" r:id="rId14"/>
    <p:sldId id="282" r:id="rId15"/>
    <p:sldId id="283" r:id="rId16"/>
    <p:sldId id="284" r:id="rId17"/>
  </p:sldIdLst>
  <p:sldSz cx="9144000" cy="6858000" type="screen4x3"/>
  <p:notesSz cx="6845300" cy="91963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660066"/>
    <a:srgbClr val="FFFFFF"/>
    <a:srgbClr val="006666"/>
    <a:srgbClr val="009999"/>
    <a:srgbClr val="00CC99"/>
    <a:srgbClr val="330099"/>
    <a:srgbClr val="5C2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>
        <p:scale>
          <a:sx n="82" d="100"/>
          <a:sy n="82" d="100"/>
        </p:scale>
        <p:origin x="-1026" y="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 alt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6675" y="0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 altLang="ru-RU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4425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 alt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6675" y="8734425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BB137C8D-FD3A-4830-BCE4-EC3F463FF5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6833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909638">
              <a:defRPr sz="1000" b="0" i="1"/>
            </a:lvl1pPr>
          </a:lstStyle>
          <a:p>
            <a:r>
              <a:rPr lang="ru-RU" altLang="ru-RU"/>
              <a:t>*</a:t>
            </a:r>
            <a:endParaRPr lang="ru-RU" altLang="ru-RU" sz="12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909638">
              <a:defRPr sz="1000" b="0" i="1"/>
            </a:lvl1pPr>
          </a:lstStyle>
          <a:p>
            <a:r>
              <a:rPr lang="ru-RU" altLang="ru-RU"/>
              <a:t>16.07.1996</a:t>
            </a:r>
            <a:endParaRPr lang="ru-RU" altLang="ru-RU" sz="1200" i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1813"/>
            <a:ext cx="502761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Нажмите кнопку, чтобы изменить стиль основного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909638">
              <a:defRPr sz="1000" b="0" i="1"/>
            </a:lvl1pPr>
          </a:lstStyle>
          <a:p>
            <a:r>
              <a:rPr lang="ru-RU" altLang="ru-RU"/>
              <a:t>*</a:t>
            </a:r>
            <a:endParaRPr lang="ru-RU" altLang="ru-RU" sz="12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3387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909638">
              <a:defRPr sz="1000" b="0" i="1"/>
            </a:lvl1pPr>
          </a:lstStyle>
          <a:p>
            <a:r>
              <a:rPr lang="ru-RU" altLang="ru-RU"/>
              <a:t>##</a:t>
            </a:r>
            <a:endParaRPr lang="ru-RU" altLang="ru-RU" sz="1200" i="0"/>
          </a:p>
        </p:txBody>
      </p:sp>
    </p:spTree>
    <p:extLst>
      <p:ext uri="{BB962C8B-B14F-4D97-AF65-F5344CB8AC3E}">
        <p14:creationId xmlns:p14="http://schemas.microsoft.com/office/powerpoint/2010/main" val="22974881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68425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5625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304800" y="533400"/>
            <a:ext cx="8458200" cy="5791200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ap="sq">
            <a:solidFill>
              <a:srgbClr val="5C2305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533400" y="762000"/>
            <a:ext cx="8001000" cy="5334000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741613" y="1370013"/>
            <a:ext cx="5484812" cy="2133600"/>
          </a:xfrm>
        </p:spPr>
        <p:txBody>
          <a:bodyPr anchor="b"/>
          <a:lstStyle>
            <a:lvl1pPr>
              <a:defRPr sz="4600" b="1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3581400"/>
            <a:ext cx="5486400" cy="1058863"/>
          </a:xfrm>
        </p:spPr>
        <p:txBody>
          <a:bodyPr/>
          <a:lstStyle>
            <a:lvl1pPr marL="0" indent="0">
              <a:buFontTx/>
              <a:buNone/>
              <a:defRPr sz="32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8E4E572-2B2F-49AE-878F-11D9F4E4930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3ACCE7AE-C876-4926-9EB0-E58BCB09D6BD}" type="datetime1">
              <a:rPr lang="ru-RU" altLang="ru-RU"/>
              <a:pPr/>
              <a:t>26.04.2019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383EC1-04CD-4ED3-848A-1933826F0709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07D0AE-0439-46C4-9097-545CB739200E}" type="datetime1">
              <a:rPr lang="ru-RU" altLang="ru-RU"/>
              <a:pPr/>
              <a:t>26.04.2019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4745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838200"/>
            <a:ext cx="1581150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5000" y="838200"/>
            <a:ext cx="4591050" cy="5105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5387CB-D662-4D91-B51C-86C80EC0D08A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C4444-106B-4046-A1D2-2388C3D82EBF}" type="datetime1">
              <a:rPr lang="ru-RU" altLang="ru-RU"/>
              <a:pPr/>
              <a:t>26.04.2019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7485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8A7340-6FD7-40E2-B89F-416EC792A89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B2AD9F-1338-471D-8040-C9EF09DAF1F0}" type="datetime1">
              <a:rPr lang="ru-RU" altLang="ru-RU"/>
              <a:pPr/>
              <a:t>26.04.2019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9530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5A57C4-0B2D-4107-891A-00E89A161BF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FBB841-7F02-491B-80C6-EE5ADB67D2F5}" type="datetime1">
              <a:rPr lang="ru-RU" altLang="ru-RU"/>
              <a:pPr/>
              <a:t>26.04.2019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9405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752600"/>
            <a:ext cx="26654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752600"/>
            <a:ext cx="2667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A2CF1D-9759-44D3-9C92-23D0F806B5D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741F4-A113-4389-B724-E7BD9892609A}" type="datetime1">
              <a:rPr lang="ru-RU" altLang="ru-RU"/>
              <a:pPr/>
              <a:t>26.04.2019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9312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EB9C49-B59A-4DCE-9E4F-841EF116685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Дата 8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1C0C1-8342-4430-BD5D-E7FCED12EDCA}" type="datetime1">
              <a:rPr lang="ru-RU" altLang="ru-RU"/>
              <a:pPr/>
              <a:t>26.04.2019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457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B1CD70-6D33-42E9-948D-F0B4FFBF0CF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9CF93-47FE-466D-8795-FA5D7B65A2C0}" type="datetime1">
              <a:rPr lang="ru-RU" altLang="ru-RU"/>
              <a:pPr/>
              <a:t>26.04.2019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8069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C7DE8B-FF91-43B4-AECE-D3256A3D7B3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4DE50-58AC-4E00-B037-0ADA1C06EE4E}" type="datetime1">
              <a:rPr lang="ru-RU" altLang="ru-RU"/>
              <a:pPr/>
              <a:t>26.04.2019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242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DA1639-AF8C-4752-A062-4953CA9E68D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023AA-9711-47D1-B34D-27335DBE2805}" type="datetime1">
              <a:rPr lang="ru-RU" altLang="ru-RU"/>
              <a:pPr/>
              <a:t>26.04.2019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970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6DDC58-CB5E-46DD-8962-5A3238D8626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68447-78F8-413A-A6C2-00CAF8AC26F5}" type="datetime1">
              <a:rPr lang="ru-RU" altLang="ru-RU"/>
              <a:pPr/>
              <a:t>26.04.2019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864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304800" y="533400"/>
            <a:ext cx="8458200" cy="5791200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ap="sq">
            <a:solidFill>
              <a:srgbClr val="5C2305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533400" y="762000"/>
            <a:ext cx="8001000" cy="5334000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838200"/>
            <a:ext cx="6324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752600"/>
            <a:ext cx="5484812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15088"/>
            <a:ext cx="739775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sz="1000" b="0">
                <a:latin typeface="+mn-lt"/>
              </a:defRPr>
            </a:lvl1pPr>
          </a:lstStyle>
          <a:p>
            <a:fld id="{B4485EA2-1BB9-4251-BBDA-72154B5E14C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15088"/>
            <a:ext cx="44196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905000" y="6415088"/>
            <a:ext cx="15938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</a:defRPr>
            </a:lvl1pPr>
          </a:lstStyle>
          <a:p>
            <a:fld id="{48A284A6-DF63-4D28-8F9A-63979EC6ABC7}" type="datetime1">
              <a:rPr lang="ru-RU" altLang="ru-RU"/>
              <a:pPr/>
              <a:t>26.04.2019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2200">
          <a:solidFill>
            <a:srgbClr val="5C2305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2000">
          <a:solidFill>
            <a:srgbClr val="5C2305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>
          <a:solidFill>
            <a:srgbClr val="5C2305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600">
          <a:solidFill>
            <a:srgbClr val="5C2305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r>
              <a:rPr lang="ru-RU" altLang="ru-RU" dirty="0" smtClean="0"/>
              <a:t>Прикладное плавание</a:t>
            </a:r>
            <a:endParaRPr lang="ru-RU" altLang="ru-RU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700338" y="3573463"/>
            <a:ext cx="5886450" cy="2286000"/>
          </a:xfrm>
          <a:noFill/>
        </p:spPr>
        <p:txBody>
          <a:bodyPr/>
          <a:lstStyle/>
          <a:p>
            <a:r>
              <a:rPr lang="ru-RU" altLang="ru-RU" sz="3100" dirty="0" smtClean="0"/>
              <a:t>[2017-2018] </a:t>
            </a:r>
            <a:r>
              <a:rPr lang="ru-RU" altLang="ru-RU" sz="3100" dirty="0"/>
              <a:t>учебный год</a:t>
            </a:r>
          </a:p>
          <a:p>
            <a:endParaRPr lang="ru-RU" altLang="ru-RU" sz="3000" dirty="0"/>
          </a:p>
          <a:p>
            <a:r>
              <a:rPr lang="ru-RU" altLang="ru-RU" sz="1600" dirty="0" smtClean="0"/>
              <a:t>АОУ детский сад № 13</a:t>
            </a:r>
          </a:p>
          <a:p>
            <a:r>
              <a:rPr lang="ru-RU" altLang="ru-RU" sz="1600" dirty="0" smtClean="0"/>
              <a:t>«В гостях у сказки»</a:t>
            </a:r>
            <a:endParaRPr lang="ru-RU" alt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847"/>
    </mc:Choice>
    <mc:Fallback xmlns="">
      <p:transition spd="slow" advTm="6584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Спасение утопающего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/>
              <a:t>вхождение в </a:t>
            </a:r>
            <a:r>
              <a:rPr lang="ru-RU" dirty="0" smtClean="0"/>
              <a:t>воду;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/>
              <a:t>подплывание к </a:t>
            </a:r>
            <a:r>
              <a:rPr lang="ru-RU" dirty="0" smtClean="0"/>
              <a:t>пострадавшему;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поиск </a:t>
            </a:r>
            <a:r>
              <a:rPr lang="ru-RU" dirty="0"/>
              <a:t>пострадавшего под </a:t>
            </a:r>
            <a:r>
              <a:rPr lang="ru-RU" dirty="0" smtClean="0"/>
              <a:t>водой;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освобождение </a:t>
            </a:r>
            <a:r>
              <a:rPr lang="ru-RU" dirty="0"/>
              <a:t>от возможных </a:t>
            </a:r>
            <a:r>
              <a:rPr lang="ru-RU" dirty="0" smtClean="0"/>
              <a:t>захватов;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/>
              <a:t>транспортировка к </a:t>
            </a:r>
            <a:r>
              <a:rPr lang="ru-RU" dirty="0" smtClean="0"/>
              <a:t>берегу;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оказание </a:t>
            </a:r>
            <a:r>
              <a:rPr lang="ru-RU" dirty="0"/>
              <a:t>первой помощи на суше.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00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178"/>
    </mc:Choice>
    <mc:Fallback xmlns="">
      <p:transition spd="slow" advTm="4617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Подплывание к тонущему</a:t>
            </a:r>
            <a:endParaRPr lang="ru-RU" dirty="0"/>
          </a:p>
        </p:txBody>
      </p:sp>
      <p:pic>
        <p:nvPicPr>
          <p:cNvPr id="5" name="Объект 4" descr="Подплывание к тонущему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984776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602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760"/>
    </mc:Choice>
    <mc:Fallback xmlns="">
      <p:transition spd="slow" advTm="2376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Поиски </a:t>
            </a:r>
            <a:r>
              <a:rPr lang="ru-RU" b="1" dirty="0"/>
              <a:t>под водой пострадавшего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 descr="http://plavaem.info/images/podyom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792088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495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717"/>
    </mc:Choice>
    <mc:Fallback xmlns="">
      <p:transition spd="slow" advTm="5571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Освобождение от захватов</a:t>
            </a:r>
            <a:br>
              <a:rPr lang="ru-RU" b="1" dirty="0"/>
            </a:br>
            <a:endParaRPr lang="ru-RU" dirty="0"/>
          </a:p>
        </p:txBody>
      </p:sp>
      <p:pic>
        <p:nvPicPr>
          <p:cNvPr id="6" name="Объект 5" descr="Транспортировка с захватом за руку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504056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 descr="http://plavaem.info/images/zahvat.pn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708920"/>
            <a:ext cx="4248472" cy="3456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850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624"/>
    </mc:Choice>
    <mc:Fallback xmlns="">
      <p:transition spd="slow" advTm="5662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dirty="0"/>
              <a:t>Транспортировка пострадавшего</a:t>
            </a:r>
            <a:br>
              <a:rPr lang="ru-RU" b="1" dirty="0"/>
            </a:br>
            <a:endParaRPr lang="ru-RU" dirty="0"/>
          </a:p>
        </p:txBody>
      </p:sp>
      <p:pic>
        <p:nvPicPr>
          <p:cNvPr id="8" name="Рисунок 7" descr="Транспортировка уставшего пловц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262062"/>
            <a:ext cx="5391150" cy="1343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Транспортировка уставшего пловца двумя спасателям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420888"/>
            <a:ext cx="5715000" cy="164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9" descr="Транспортировка утопающего способом на боку с использованием захватов под мышку и за шею"/>
          <p:cNvPicPr>
            <a:picLocks noGrp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273" y="4068713"/>
            <a:ext cx="4420937" cy="1304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10" descr="Транспортировка утопающего с использованием захвата за волосы"/>
          <p:cNvPicPr>
            <a:picLocks noGrp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509120"/>
            <a:ext cx="4248472" cy="1705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256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24"/>
    </mc:Choice>
    <mc:Fallback xmlns="">
      <p:transition spd="slow" advTm="56724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Оказание первой помощи при утоплении</a:t>
            </a:r>
            <a:br>
              <a:rPr lang="ru-RU" b="1" dirty="0"/>
            </a:br>
            <a:endParaRPr lang="ru-RU" dirty="0"/>
          </a:p>
        </p:txBody>
      </p:sp>
      <p:pic>
        <p:nvPicPr>
          <p:cNvPr id="6" name="Объект 5" descr="http://plavaem.info/images/help1.pn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424847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 descr="http://plavaem.info/images/help3.pn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424847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796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993"/>
    </mc:Choice>
    <mc:Fallback xmlns="">
      <p:transition spd="slow" advTm="7599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Искусственное дыхание</a:t>
            </a:r>
            <a:endParaRPr lang="ru-RU" dirty="0"/>
          </a:p>
        </p:txBody>
      </p:sp>
      <p:pic>
        <p:nvPicPr>
          <p:cNvPr id="5" name="Объект 4" descr="Способы искусственного дыхания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09578"/>
            <a:ext cx="7182817" cy="4499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948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745"/>
    </mc:Choice>
    <mc:Fallback xmlns="">
      <p:transition spd="slow" advTm="12874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 dirty="0" smtClean="0"/>
              <a:t>Прикладное плавание включает в себя:</a:t>
            </a:r>
            <a:endParaRPr lang="ru-RU" altLang="ru-RU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плавание спортивными,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спортивными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комбинированными способами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плавания;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ныряние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передвижение под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водой;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прикладные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прыжки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воду;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тонущих и помощь уставшим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пловцам;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экстремальных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условиях;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преодоление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водных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преград.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23619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Спортивный способ плавания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1556792"/>
            <a:ext cx="4291409" cy="4386808"/>
          </a:xfrm>
        </p:spPr>
        <p:txBody>
          <a:bodyPr/>
          <a:lstStyle/>
          <a:p>
            <a:r>
              <a:rPr lang="ru-RU" sz="2400" b="1" dirty="0"/>
              <a:t>Кроль на груди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556792"/>
            <a:ext cx="2667000" cy="4386808"/>
          </a:xfrm>
        </p:spPr>
        <p:txBody>
          <a:bodyPr/>
          <a:lstStyle/>
          <a:p>
            <a:r>
              <a:rPr lang="ru-RU" sz="2400" b="1" dirty="0" smtClean="0"/>
              <a:t>Кроль на спине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MSI7\Desktop\ФОТО\ФОТО 2016-2017\Прикладное плавание\IMG_26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58" y="1988840"/>
            <a:ext cx="4032448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" name="Picture 2" descr="C:\Users\MSI7\Desktop\ФОТО\ФОТО 2016-2017\Прикладное плавание\IMG_305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63880" y="2303688"/>
            <a:ext cx="2708520" cy="3847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08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68"/>
    </mc:Choice>
    <mc:Fallback xmlns="">
      <p:transition spd="slow" advTm="4056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1124744"/>
            <a:ext cx="4507433" cy="4818856"/>
          </a:xfrm>
        </p:spPr>
        <p:txBody>
          <a:bodyPr/>
          <a:lstStyle/>
          <a:p>
            <a:r>
              <a:rPr lang="ru-RU" sz="2400" b="1" dirty="0"/>
              <a:t>Д</a:t>
            </a:r>
            <a:r>
              <a:rPr lang="ru-RU" sz="2400" b="1" dirty="0" smtClean="0"/>
              <a:t>ельфин</a:t>
            </a:r>
            <a:endParaRPr lang="ru-RU" sz="2400" b="1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dirty="0"/>
              <a:t>Брасс</a:t>
            </a:r>
          </a:p>
          <a:p>
            <a:endParaRPr lang="ru-RU" dirty="0"/>
          </a:p>
        </p:txBody>
      </p:sp>
      <p:pic>
        <p:nvPicPr>
          <p:cNvPr id="3074" name="Picture 2" descr="C:\Users\MSI7\Desktop\ФОТО\ФОТО 2016-2017\фото № 5\сывы 04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772816"/>
            <a:ext cx="3734425" cy="4224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C:\Users\MSI7\Desktop\ФОТО\ФОТО 2016-2017\Олимпийские игры\IMG_217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2367237"/>
            <a:ext cx="2866359" cy="3633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61580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901"/>
    </mc:Choice>
    <mc:Fallback xmlns="">
      <p:transition spd="slow" advTm="3590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спортивные способы плавания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576" y="1752600"/>
            <a:ext cx="4651449" cy="4191000"/>
          </a:xfrm>
        </p:spPr>
        <p:txBody>
          <a:bodyPr/>
          <a:lstStyle/>
          <a:p>
            <a:r>
              <a:rPr lang="ru-RU" sz="2400" b="1" dirty="0" smtClean="0"/>
              <a:t>Брасс на спине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484784"/>
            <a:ext cx="2667000" cy="4458816"/>
          </a:xfrm>
        </p:spPr>
        <p:txBody>
          <a:bodyPr/>
          <a:lstStyle/>
          <a:p>
            <a:r>
              <a:rPr lang="ru-RU" sz="2400" b="1" dirty="0"/>
              <a:t>Плавание способом на боку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MSI7\Desktop\ФОТО\ФОТО 2016-2017\Прикладное плавание\IMG_27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708920"/>
            <a:ext cx="3986742" cy="2990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0" name="Picture 2" descr="C:\Users\MSI7\Desktop\ФОТО\ФОТО 2016-2017\Прикладное плавание\IMG_304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708920"/>
            <a:ext cx="4211960" cy="2814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16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961"/>
    </mc:Choice>
    <mc:Fallback xmlns="">
      <p:transition spd="slow" advTm="3496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1752600"/>
            <a:ext cx="4795465" cy="4191000"/>
          </a:xfrm>
        </p:spPr>
        <p:txBody>
          <a:bodyPr/>
          <a:lstStyle/>
          <a:p>
            <a:r>
              <a:rPr lang="ru-RU" sz="2400" b="1" dirty="0"/>
              <a:t>Кроль на груди без выноса рук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2" y="908720"/>
            <a:ext cx="3843230" cy="5034880"/>
          </a:xfrm>
        </p:spPr>
        <p:txBody>
          <a:bodyPr/>
          <a:lstStyle/>
          <a:p>
            <a:r>
              <a:rPr lang="ru-RU" sz="2400" b="1" dirty="0"/>
              <a:t>Кроль на спине без выноса </a:t>
            </a:r>
            <a:r>
              <a:rPr lang="ru-RU" sz="2400" b="1" dirty="0" smtClean="0"/>
              <a:t>рук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3" descr="C:\Users\MSI7\Desktop\ФОТО\ФОТО 2016-2017\фото № 9\,;, 0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060848"/>
            <a:ext cx="4224468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4" name="Picture 2" descr="C:\Users\MSI7\Desktop\ФОТО\ФОТО 2016-2017\фото № 9\мим 0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781128"/>
            <a:ext cx="374441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96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32"/>
    </mc:Choice>
    <mc:Fallback xmlns="">
      <p:transition spd="slow" advTm="3603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Комбинированные способы плавания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Руки брассом, ноги кролем.</a:t>
            </a:r>
            <a:endParaRPr lang="ru-RU" dirty="0"/>
          </a:p>
        </p:txBody>
      </p:sp>
      <p:pic>
        <p:nvPicPr>
          <p:cNvPr id="4098" name="Picture 2" descr="C:\Users\MSI7\Desktop\ФОТО\ФОТО 2016-2017\Прикладное плавание\IMG_30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374441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SI7\Desktop\ФОТО\ФОТО 2016-2017\Прикладное плавание\IMG_30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906942"/>
            <a:ext cx="3736584" cy="2802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47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03"/>
    </mc:Choice>
    <mc:Fallback xmlns="">
      <p:transition spd="slow" advTm="3600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Ныряние и прыжки в воду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1628800"/>
            <a:ext cx="4089648" cy="29990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 descr="C:\Users\MSI7\Desktop\ФОТО\ФОТО 2016-2017\доп\C8EC6A8D-5067-409B-B2FB-5397A32B716A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2005454"/>
            <a:ext cx="3672408" cy="38846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00027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56"/>
    </mc:Choice>
    <mc:Fallback xmlns="">
      <p:transition spd="slow" advTm="3125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Преодоление </a:t>
            </a:r>
            <a:r>
              <a:rPr lang="ru-RU" b="1" dirty="0"/>
              <a:t>водных преград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1" y="1902941"/>
            <a:ext cx="3799802" cy="30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687986"/>
            <a:ext cx="4032448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1146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734"/>
    </mc:Choice>
    <mc:Fallback xmlns="">
      <p:transition spd="slow" advTm="35734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нового учебного года">
  <a:themeElements>
    <a:clrScheme name="ms_edb2schl_tp01018387 1">
      <a:dk1>
        <a:srgbClr val="000000"/>
      </a:dk1>
      <a:lt1>
        <a:srgbClr val="0099CC"/>
      </a:lt1>
      <a:dk2>
        <a:srgbClr val="000000"/>
      </a:dk2>
      <a:lt2>
        <a:srgbClr val="868686"/>
      </a:lt2>
      <a:accent1>
        <a:srgbClr val="00FFCC"/>
      </a:accent1>
      <a:accent2>
        <a:srgbClr val="969696"/>
      </a:accent2>
      <a:accent3>
        <a:srgbClr val="AACAE2"/>
      </a:accent3>
      <a:accent4>
        <a:srgbClr val="000000"/>
      </a:accent4>
      <a:accent5>
        <a:srgbClr val="AAFFE2"/>
      </a:accent5>
      <a:accent6>
        <a:srgbClr val="878787"/>
      </a:accent6>
      <a:hlink>
        <a:srgbClr val="00FFCC"/>
      </a:hlink>
      <a:folHlink>
        <a:srgbClr val="99CCFF"/>
      </a:folHlink>
    </a:clrScheme>
    <a:fontScheme name="ms_edb2schl_tp01018387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s_edb2schl_tp01018387 1">
        <a:dk1>
          <a:srgbClr val="000000"/>
        </a:dk1>
        <a:lt1>
          <a:srgbClr val="0099CC"/>
        </a:lt1>
        <a:dk2>
          <a:srgbClr val="000000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b2schl_tp01018387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b2schl_tp01018387 3">
        <a:dk1>
          <a:srgbClr val="5F5F5F"/>
        </a:dk1>
        <a:lt1>
          <a:srgbClr val="FFFFFF"/>
        </a:lt1>
        <a:dk2>
          <a:srgbClr val="5F5F5F"/>
        </a:dk2>
        <a:lt2>
          <a:srgbClr val="00000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нового учебного года</Template>
  <TotalTime>149</TotalTime>
  <Words>156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Презентация нового учебного года</vt:lpstr>
      <vt:lpstr>Прикладное плавание</vt:lpstr>
      <vt:lpstr>Прикладное плавание включает в себя:</vt:lpstr>
      <vt:lpstr>Спортивный способ плавания</vt:lpstr>
      <vt:lpstr>Презентация PowerPoint</vt:lpstr>
      <vt:lpstr>Не спортивные способы плавания</vt:lpstr>
      <vt:lpstr>Презентация PowerPoint</vt:lpstr>
      <vt:lpstr>Комбинированные способы плавания</vt:lpstr>
      <vt:lpstr>Ныряние и прыжки в воду</vt:lpstr>
      <vt:lpstr> Преодоление водных преград </vt:lpstr>
      <vt:lpstr>Спасение утопающего</vt:lpstr>
      <vt:lpstr>Подплывание к тонущему</vt:lpstr>
      <vt:lpstr> Поиски под водой пострадавшего </vt:lpstr>
      <vt:lpstr>Освобождение от захватов </vt:lpstr>
      <vt:lpstr>Транспортировка пострадавшего </vt:lpstr>
      <vt:lpstr>Оказание первой помощи при утоплении </vt:lpstr>
      <vt:lpstr>Искусственное дыхание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пожаловать!</dc:title>
  <dc:creator>admin</dc:creator>
  <cp:lastModifiedBy>MSI7</cp:lastModifiedBy>
  <cp:revision>16</cp:revision>
  <cp:lastPrinted>1996-03-19T21:02:48Z</cp:lastPrinted>
  <dcterms:created xsi:type="dcterms:W3CDTF">2016-06-06T18:33:40Z</dcterms:created>
  <dcterms:modified xsi:type="dcterms:W3CDTF">2019-04-26T08:24:41Z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TC010183871049</vt:lpwstr>
  </property>
</Properties>
</file>