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643205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Путешествия по музеям Санкт-Петербурга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886200"/>
            <a:ext cx="8429684" cy="26146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Урок в группе продленного дня по теме: «История Санкт-Петербурга</a:t>
            </a:r>
            <a:r>
              <a:rPr lang="ru-RU" dirty="0" smtClean="0">
                <a:solidFill>
                  <a:srgbClr val="0070C0"/>
                </a:solidFill>
              </a:rPr>
              <a:t>»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pPr algn="r"/>
            <a:r>
              <a:rPr lang="ru-RU" sz="2200" dirty="0" smtClean="0">
                <a:solidFill>
                  <a:srgbClr val="0070C0"/>
                </a:solidFill>
              </a:rPr>
              <a:t>Воспитатель группы продленного дня</a:t>
            </a:r>
          </a:p>
          <a:p>
            <a:pPr algn="r"/>
            <a:r>
              <a:rPr lang="ru-RU" sz="2200" dirty="0" smtClean="0">
                <a:solidFill>
                  <a:srgbClr val="0070C0"/>
                </a:solidFill>
              </a:rPr>
              <a:t>ГБОУ школы № 337 Невского р-на г.Санкт-Петербурга</a:t>
            </a:r>
          </a:p>
          <a:p>
            <a:pPr algn="r"/>
            <a:r>
              <a:rPr lang="ru-RU" sz="2200" dirty="0" smtClean="0">
                <a:solidFill>
                  <a:srgbClr val="0070C0"/>
                </a:solidFill>
              </a:rPr>
              <a:t>Позднякова Алина Андреевна</a:t>
            </a:r>
            <a:endParaRPr lang="ru-RU" sz="2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82153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Первые музеи России появились в Петербурге — столице империи. Считается, что первым музеем России стала Кунсткамера, в которой хранились уникальные коллекции по анатомии, а также различные «</a:t>
            </a:r>
            <a:r>
              <a:rPr lang="ru-RU" dirty="0" err="1" smtClean="0"/>
              <a:t>куншты</a:t>
            </a:r>
            <a:r>
              <a:rPr lang="ru-RU" dirty="0" smtClean="0"/>
              <a:t>» — чудеса. Музей  </a:t>
            </a:r>
            <a:r>
              <a:rPr lang="ru-RU" dirty="0" smtClean="0"/>
              <a:t>«Кунсткамера»</a:t>
            </a:r>
            <a:r>
              <a:rPr lang="ru-RU" dirty="0" smtClean="0"/>
              <a:t> был публичным музеем, куда могли приходить осматривать экспонаты аристократы. Кунсткамеру можно было охарактеризовать как музей истории культуры, поскольку именно здесь был собран богатый этнографический материал. В музее «</a:t>
            </a:r>
            <a:r>
              <a:rPr lang="ru-RU" dirty="0" err="1" smtClean="0"/>
              <a:t>Кунскамера</a:t>
            </a:r>
            <a:r>
              <a:rPr lang="ru-RU" dirty="0" smtClean="0"/>
              <a:t>» также была создана первая обсерватория, где хранился знаменитый </a:t>
            </a:r>
            <a:r>
              <a:rPr lang="ru-RU" dirty="0" err="1" smtClean="0"/>
              <a:t>Готторпский</a:t>
            </a:r>
            <a:r>
              <a:rPr lang="ru-RU" dirty="0" smtClean="0"/>
              <a:t> глобус. В музее истории культуры — мировой культуры — были представлены богатые коллекции, купленные Петром I за рубежом.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err="1" smtClean="0">
                <a:solidFill>
                  <a:schemeClr val="tx1"/>
                </a:solidFill>
              </a:rPr>
              <a:t>Кунстка́мера</a:t>
            </a:r>
            <a:r>
              <a:rPr lang="ru-RU" sz="1600" dirty="0" smtClean="0">
                <a:solidFill>
                  <a:schemeClr val="tx1"/>
                </a:solidFill>
              </a:rPr>
              <a:t> — кабинет редкостей, в настоящее время — Музей антропологии и этнографии имени Петра Великого Российской академии </a:t>
            </a:r>
            <a:r>
              <a:rPr lang="ru-RU" sz="1600" dirty="0" smtClean="0">
                <a:solidFill>
                  <a:schemeClr val="tx1"/>
                </a:solidFill>
              </a:rPr>
              <a:t>наук.</a:t>
            </a:r>
            <a:r>
              <a:rPr lang="ru-RU" sz="1600" b="0" dirty="0" smtClean="0">
                <a:solidFill>
                  <a:schemeClr val="tx1"/>
                </a:solidFill>
              </a:rPr>
              <a:t> Обладает уникальной коллекцией предметов старины, раскрывающих историю и быт многих народов.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Многим </a:t>
            </a:r>
            <a:r>
              <a:rPr lang="ru-RU" b="0" dirty="0" smtClean="0">
                <a:solidFill>
                  <a:schemeClr val="tx1"/>
                </a:solidFill>
              </a:rPr>
              <a:t>этот музей известен своей «особенной» коллекцией анатомических редкостей и аномалий. 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74_cover.jpeg.1050x500_q95_crop_upscale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" y="2357431"/>
            <a:ext cx="4038600" cy="2286016"/>
          </a:xfrm>
        </p:spPr>
      </p:pic>
      <p:pic>
        <p:nvPicPr>
          <p:cNvPr id="8" name="Содержимое 7" descr="kuns21b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48200" y="2806027"/>
            <a:ext cx="4038600" cy="269374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42918"/>
            <a:ext cx="81439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Древние музеи всегда вызывают интерес у посетителей. Чем старше музей, тем обширнее его история. Многие музеи </a:t>
            </a:r>
            <a:r>
              <a:rPr lang="ru-RU" dirty="0" err="1" smtClean="0"/>
              <a:t>Санк-Петербурга</a:t>
            </a:r>
            <a:r>
              <a:rPr lang="ru-RU" dirty="0" smtClean="0"/>
              <a:t> обладают более чем столетней историей. Одним из самых древних музеев города является Эрмитаж, чья история насчитывает более 250 лет. Эрмитаж был основан Екатериной II, которая считала себя носителем идей Просвещения и скупала коллекции живописи, скульптуры по всему миру. Музей Екатерины II ко дню ее смерти насчитывал более 3000 живописных полотен, среди которых были работы Рафаэля, Тициана, Караваджо. Название  </a:t>
            </a:r>
            <a:r>
              <a:rPr lang="ru-RU" dirty="0" smtClean="0"/>
              <a:t>«Эрмитаж»</a:t>
            </a:r>
            <a:r>
              <a:rPr lang="ru-RU" dirty="0" smtClean="0"/>
              <a:t> обозначало уединенный уголок, где человек мог отрешиться от рутины, насладиться искусством и задуматься о вечном. Расположения музея Екатерины II соответствовало названию — для коллекций были выделены отдаленные покои. Уже при Екатерине II Эрмитаж был открыт для публики. А после революции Эрмитаж и весь комплекс Зимнего дворца и Эрмитажных зданий был превращен в национальный музей. 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стенах Эрмитажа</a:t>
            </a:r>
            <a:endParaRPr lang="ru-RU" dirty="0"/>
          </a:p>
        </p:txBody>
      </p:sp>
      <p:pic>
        <p:nvPicPr>
          <p:cNvPr id="7" name="Содержимое 6" descr="H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428596" y="3357562"/>
            <a:ext cx="4041775" cy="2402294"/>
          </a:xfrm>
        </p:spPr>
      </p:pic>
      <p:pic>
        <p:nvPicPr>
          <p:cNvPr id="5" name="Содержимое 4" descr="caption.jpg"/>
          <p:cNvPicPr>
            <a:picLocks noGrp="1" noChangeAspect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4572000" y="3286124"/>
            <a:ext cx="4041775" cy="2689618"/>
          </a:xfrm>
        </p:spPr>
      </p:pic>
      <p:sp>
        <p:nvSpPr>
          <p:cNvPr id="6" name="Прямоугольник 5"/>
          <p:cNvSpPr/>
          <p:nvPr/>
        </p:nvSpPr>
        <p:spPr>
          <a:xfrm>
            <a:off x="4643438" y="1214422"/>
            <a:ext cx="4143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Часы «Павлин» - уникальнейший экспонат Эрмитажа, зрелищный и притягивающий к себе внимание. Этот удивительный автомат XVIII века, единственный в мире, дошедший до нашей эпохи без изменений.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1285860"/>
            <a:ext cx="4286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 </a:t>
            </a:r>
            <a:r>
              <a:rPr lang="en-US" dirty="0" smtClean="0"/>
              <a:t>XVIII </a:t>
            </a:r>
            <a:r>
              <a:rPr lang="ru-RU" dirty="0" smtClean="0"/>
              <a:t>веке</a:t>
            </a:r>
            <a:r>
              <a:rPr lang="ru-RU" dirty="0" smtClean="0"/>
              <a:t> лестницу называли Посольской, затем она </a:t>
            </a:r>
            <a:r>
              <a:rPr lang="ru-RU" dirty="0" smtClean="0"/>
              <a:t>получила название </a:t>
            </a:r>
            <a:r>
              <a:rPr lang="ru-RU" dirty="0" smtClean="0"/>
              <a:t>Иорданской, так как по ней во </a:t>
            </a:r>
            <a:r>
              <a:rPr lang="ru-RU" dirty="0" smtClean="0"/>
              <a:t>время праздника</a:t>
            </a:r>
            <a:r>
              <a:rPr lang="ru-RU" dirty="0" smtClean="0"/>
              <a:t> </a:t>
            </a:r>
            <a:r>
              <a:rPr lang="ru-RU" dirty="0" smtClean="0"/>
              <a:t>Крещения Господня</a:t>
            </a:r>
            <a:r>
              <a:rPr lang="ru-RU" dirty="0" smtClean="0"/>
              <a:t> спускался крестный ход к Неве, где во льду вырубалась для освящения воды прорубь — иордань.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28342"/>
            <a:ext cx="75009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Среди музеев </a:t>
            </a:r>
            <a:r>
              <a:rPr lang="ru-RU" dirty="0" err="1" smtClean="0"/>
              <a:t>Санк-Петербурга</a:t>
            </a:r>
            <a:r>
              <a:rPr lang="ru-RU" dirty="0" smtClean="0"/>
              <a:t> после революции появились многочисленные дворцы. Музеи рассказывали простым пролетариям о буржуазной жизни русского дворянства. Стоит отметить, что советская власть быстро закрыла многие дворцы-музеи и превратила их в казенные учреждения. За время царствования в России советского режима интерьеры многих дворцов были уничтожены, коллекции утеряны или распроданы. Только после ослабления советской власти вновь стали отдавать дворцы под музеи. Восстанавливались коллекции, реставрировались интерьеры, и сегодня в Петербурге буквально каждый дворец представляет собой музей.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14291"/>
            <a:ext cx="4040188" cy="785817"/>
          </a:xfrm>
        </p:spPr>
        <p:txBody>
          <a:bodyPr/>
          <a:lstStyle/>
          <a:p>
            <a:r>
              <a:rPr lang="ru-RU" sz="1400" b="0" dirty="0" smtClean="0">
                <a:solidFill>
                  <a:schemeClr val="tx1"/>
                </a:solidFill>
              </a:rPr>
              <a:t>После </a:t>
            </a:r>
            <a:r>
              <a:rPr lang="ru-RU" sz="1400" b="0" dirty="0" smtClean="0">
                <a:solidFill>
                  <a:schemeClr val="tx1"/>
                </a:solidFill>
              </a:rPr>
              <a:t>перестройки и появления в России возможности для частного бизнеса, стали возникать частные музеи.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928670"/>
            <a:ext cx="4041775" cy="2000264"/>
          </a:xfrm>
        </p:spPr>
        <p:txBody>
          <a:bodyPr>
            <a:noAutofit/>
          </a:bodyPr>
          <a:lstStyle/>
          <a:p>
            <a:r>
              <a:rPr lang="ru-RU" sz="1400" b="0" dirty="0" smtClean="0">
                <a:solidFill>
                  <a:schemeClr val="tx1"/>
                </a:solidFill>
              </a:rPr>
              <a:t>Подобные музеи нередко музеями по своей сути не являются, зато помогают организовать досуг человека. В музеях для малышей прививают с малых лет уважение к искусству и к историческому прошлому; посещение ночных музеев в СПб становится уникальным развлечением и возможностью попасть в музей, не уходя с работы. В связи с компьютеризацией мира большую популярность вызывает виртуальный компьютерный музей. Посетители могут оказаться в пространстве виртуального компьютерного музея, не выходя из дома. 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IMG_215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57158" y="1285860"/>
            <a:ext cx="4038600" cy="2692400"/>
          </a:xfrm>
        </p:spPr>
      </p:pic>
      <p:pic>
        <p:nvPicPr>
          <p:cNvPr id="8" name="Содержимое 7" descr="foto_431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43438" y="3786190"/>
            <a:ext cx="4038600" cy="2568023"/>
          </a:xfrm>
        </p:spPr>
      </p:pic>
      <p:sp>
        <p:nvSpPr>
          <p:cNvPr id="9" name="Прямоугольник 8"/>
          <p:cNvSpPr/>
          <p:nvPr/>
        </p:nvSpPr>
        <p:spPr>
          <a:xfrm>
            <a:off x="4643438" y="2953218"/>
            <a:ext cx="40719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Музей кукол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1" y="4143380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Шоу-музей </a:t>
            </a:r>
            <a:r>
              <a:rPr lang="ru-RU" dirty="0" smtClean="0"/>
              <a:t>«Гранд Макет Россия»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4"/>
            <a:ext cx="4040188" cy="2143126"/>
          </a:xfrm>
        </p:spPr>
        <p:txBody>
          <a:bodyPr/>
          <a:lstStyle/>
          <a:p>
            <a:r>
              <a:rPr lang="ru-RU" sz="1200" b="0" dirty="0" smtClean="0">
                <a:solidFill>
                  <a:schemeClr val="tx1"/>
                </a:solidFill>
              </a:rPr>
              <a:t>Несколько лет назад под Санкт-Петербургом открыли единственный в России </a:t>
            </a:r>
            <a:r>
              <a:rPr lang="ru-RU" sz="1200" b="0" dirty="0" smtClean="0">
                <a:solidFill>
                  <a:schemeClr val="tx1"/>
                </a:solidFill>
              </a:rPr>
              <a:t>музей кошек. </a:t>
            </a:r>
            <a:r>
              <a:rPr lang="ru-RU" sz="1200" b="0" dirty="0" smtClean="0">
                <a:solidFill>
                  <a:schemeClr val="tx1"/>
                </a:solidFill>
              </a:rPr>
              <a:t>Он </a:t>
            </a:r>
            <a:r>
              <a:rPr lang="ru-RU" sz="1200" b="0" dirty="0" smtClean="0">
                <a:solidFill>
                  <a:schemeClr val="tx1"/>
                </a:solidFill>
              </a:rPr>
              <a:t>находится во</a:t>
            </a:r>
            <a:r>
              <a:rPr lang="ru-RU" sz="1200" b="0" dirty="0" smtClean="0">
                <a:solidFill>
                  <a:schemeClr val="tx1"/>
                </a:solidFill>
              </a:rPr>
              <a:t> Всеволожске. Все, что подсказывает фантазия и имеет отношение к хвостатым друзьям, собрано в «</a:t>
            </a:r>
            <a:r>
              <a:rPr lang="ru-RU" sz="1200" b="0" dirty="0" err="1" smtClean="0">
                <a:solidFill>
                  <a:schemeClr val="tx1"/>
                </a:solidFill>
              </a:rPr>
              <a:t>Кошкином</a:t>
            </a:r>
            <a:r>
              <a:rPr lang="ru-RU" sz="1200" b="0" dirty="0" smtClean="0">
                <a:solidFill>
                  <a:schemeClr val="tx1"/>
                </a:solidFill>
              </a:rPr>
              <a:t> доме». Внутри можно увидеть тематические рисунки и плакаты, а также побывать в избушке Бабы-Яги, у которой в погребе скребутся мыши. Здесь проводят уроки доброты Юрия </a:t>
            </a:r>
            <a:r>
              <a:rPr lang="ru-RU" sz="1200" b="0" dirty="0" err="1" smtClean="0">
                <a:solidFill>
                  <a:schemeClr val="tx1"/>
                </a:solidFill>
              </a:rPr>
              <a:t>Куклачеёва</a:t>
            </a:r>
            <a:r>
              <a:rPr lang="ru-RU" sz="1200" b="0" dirty="0" smtClean="0">
                <a:solidFill>
                  <a:schemeClr val="tx1"/>
                </a:solidFill>
              </a:rPr>
              <a:t>, на которых никогда не бывает скучно. Словом, что бы дети ни делали — слушали рассказы о повадках котов или рисовали на заборе картины, посвящённые хвостатым, — они непременно захотят вернуться в добрый «Кошкин дом». Тем более, что и с настоящими обитателями музея можно познакомиться: они с удовольствием встречают гостей.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2276476"/>
          </a:xfrm>
        </p:spPr>
        <p:txBody>
          <a:bodyPr>
            <a:normAutofit fontScale="25000" lnSpcReduction="20000"/>
          </a:bodyPr>
          <a:lstStyle/>
          <a:p>
            <a:r>
              <a:rPr lang="ru-RU" sz="5600" b="0" dirty="0" smtClean="0">
                <a:solidFill>
                  <a:schemeClr val="tx1"/>
                </a:solidFill>
              </a:rPr>
              <a:t>Побывать в </a:t>
            </a:r>
            <a:r>
              <a:rPr lang="ru-RU" sz="5600" b="0" dirty="0" smtClean="0">
                <a:solidFill>
                  <a:schemeClr val="tx1"/>
                </a:solidFill>
              </a:rPr>
              <a:t>музее железнодорожного транспорта стоит </a:t>
            </a:r>
            <a:r>
              <a:rPr lang="ru-RU" sz="5600" b="0" dirty="0" smtClean="0">
                <a:solidFill>
                  <a:schemeClr val="tx1"/>
                </a:solidFill>
              </a:rPr>
              <a:t>хотя бы потому, что это один из старейших технических музеев мира — ему более двух сотен лет. Основная экспозиция находится в здании на Садовой, дом 50. Коллекция включает несколько действующих моделей поездов, железной дороги с пультами управления и даже сортировочной станции.</a:t>
            </a:r>
          </a:p>
          <a:p>
            <a:r>
              <a:rPr lang="ru-RU" sz="5600" b="0" dirty="0" smtClean="0">
                <a:solidFill>
                  <a:schemeClr val="tx1"/>
                </a:solidFill>
              </a:rPr>
              <a:t>Но куда более впечатляющая экспозиция расположена на площадке «Пионерский парк» на станции Лебяжье, расположенной в 60 километрах к западу </a:t>
            </a:r>
            <a:r>
              <a:rPr lang="ru-RU" sz="5600" b="0" dirty="0" smtClean="0">
                <a:solidFill>
                  <a:schemeClr val="tx1"/>
                </a:solidFill>
              </a:rPr>
              <a:t>небом</a:t>
            </a:r>
            <a:r>
              <a:rPr lang="ru-RU" sz="5600" b="0" dirty="0" smtClean="0">
                <a:solidFill>
                  <a:schemeClr val="tx1"/>
                </a:solidFill>
              </a:rPr>
              <a:t>, выставлены реальные локомотивы, </a:t>
            </a:r>
            <a:r>
              <a:rPr lang="ru-RU" sz="5600" b="0" dirty="0" err="1" smtClean="0">
                <a:solidFill>
                  <a:schemeClr val="tx1"/>
                </a:solidFill>
              </a:rPr>
              <a:t>эле</a:t>
            </a:r>
            <a:r>
              <a:rPr lang="ru-RU" sz="5600" b="0" dirty="0" err="1" smtClean="0">
                <a:solidFill>
                  <a:schemeClr val="tx1"/>
                </a:solidFill>
              </a:rPr>
              <a:t>от</a:t>
            </a:r>
            <a:r>
              <a:rPr lang="ru-RU" sz="5600" b="0" dirty="0" smtClean="0">
                <a:solidFill>
                  <a:schemeClr val="tx1"/>
                </a:solidFill>
              </a:rPr>
              <a:t> Петербурга. Именно здесь, прямо под открытым </a:t>
            </a:r>
            <a:r>
              <a:rPr lang="ru-RU" sz="5600" b="0" dirty="0" err="1" smtClean="0">
                <a:solidFill>
                  <a:schemeClr val="tx1"/>
                </a:solidFill>
              </a:rPr>
              <a:t>ктровозы</a:t>
            </a:r>
            <a:r>
              <a:rPr lang="ru-RU" sz="5600" b="0" dirty="0" smtClean="0">
                <a:solidFill>
                  <a:schemeClr val="tx1"/>
                </a:solidFill>
              </a:rPr>
              <a:t>, </a:t>
            </a:r>
            <a:r>
              <a:rPr lang="ru-RU" sz="5600" b="0" dirty="0" err="1" smtClean="0">
                <a:solidFill>
                  <a:schemeClr val="tx1"/>
                </a:solidFill>
              </a:rPr>
              <a:t>дизель-поезда</a:t>
            </a:r>
            <a:r>
              <a:rPr lang="ru-RU" sz="5600" b="0" dirty="0" smtClean="0">
                <a:solidFill>
                  <a:schemeClr val="tx1"/>
                </a:solidFill>
              </a:rPr>
              <a:t> и паровозы. Коллекция подвижного состава насчитывает 80 экспонатов.</a:t>
            </a:r>
          </a:p>
          <a:p>
            <a:endParaRPr lang="ru-RU" dirty="0"/>
          </a:p>
        </p:txBody>
      </p:sp>
      <p:pic>
        <p:nvPicPr>
          <p:cNvPr id="7" name="Содержимое 6" descr="198049_cover.jpg.1050x700_q95_crop_upscal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57158" y="3571876"/>
            <a:ext cx="4038600" cy="2692400"/>
          </a:xfrm>
        </p:spPr>
      </p:pic>
      <p:pic>
        <p:nvPicPr>
          <p:cNvPr id="9" name="Содержимое 8" descr="original24978200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714876" y="3786190"/>
            <a:ext cx="4038600" cy="2429470"/>
          </a:xfrm>
        </p:spPr>
      </p:pic>
      <p:sp>
        <p:nvSpPr>
          <p:cNvPr id="8" name="Прямоугольник 7"/>
          <p:cNvSpPr/>
          <p:nvPr/>
        </p:nvSpPr>
        <p:spPr>
          <a:xfrm>
            <a:off x="214283" y="6310804"/>
            <a:ext cx="4214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Музей «Республика кошек»</a:t>
            </a:r>
            <a:endParaRPr lang="ru-RU" u="sng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6215082"/>
            <a:ext cx="3214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Музей железнодорожного транспорта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Музей истории школы «Наследие»</a:t>
            </a:r>
            <a:endParaRPr lang="ru-RU" dirty="0"/>
          </a:p>
        </p:txBody>
      </p:sp>
      <p:pic>
        <p:nvPicPr>
          <p:cNvPr id="4" name="Содержимое 3" descr="SkIi1wlOroQ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6929454" y="285728"/>
            <a:ext cx="2000264" cy="1928826"/>
          </a:xfrm>
        </p:spPr>
      </p:pic>
      <p:sp>
        <p:nvSpPr>
          <p:cNvPr id="5" name="Прямоугольник 4"/>
          <p:cNvSpPr/>
          <p:nvPr/>
        </p:nvSpPr>
        <p:spPr>
          <a:xfrm>
            <a:off x="142844" y="1285859"/>
            <a:ext cx="835824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Красивейшее здание школы было построено в трудные годы первой мировой войны. Рабочие </a:t>
            </a:r>
            <a:r>
              <a:rPr lang="ru-RU" sz="1400" dirty="0" err="1" smtClean="0"/>
              <a:t>Обуховского</a:t>
            </a:r>
            <a:r>
              <a:rPr lang="ru-RU" sz="1400" dirty="0" smtClean="0"/>
              <a:t> завода на месте деревянного здания решили построить школу для своих детей по проекту Ф.Ф. </a:t>
            </a:r>
            <a:r>
              <a:rPr lang="ru-RU" sz="1400" dirty="0" err="1" smtClean="0"/>
              <a:t>Лумберга</a:t>
            </a:r>
            <a:r>
              <a:rPr lang="ru-RU" sz="1400" dirty="0" smtClean="0"/>
              <a:t>.</a:t>
            </a:r>
            <a:r>
              <a:rPr lang="ru-RU" sz="1400" b="1" dirty="0" smtClean="0"/>
              <a:t>  С 1909 года</a:t>
            </a:r>
            <a:r>
              <a:rPr lang="ru-RU" sz="1400" dirty="0" smtClean="0"/>
              <a:t> в Санкт-Петербурге на месте бывшего имения князя генерал-губернатора А.А.Вяземского  на проспекте </a:t>
            </a:r>
            <a:r>
              <a:rPr lang="ru-RU" sz="1400" dirty="0" err="1" smtClean="0"/>
              <a:t>Обуховской</a:t>
            </a:r>
            <a:r>
              <a:rPr lang="ru-RU" sz="1400" dirty="0" smtClean="0"/>
              <a:t> Обороны с технической школы </a:t>
            </a:r>
            <a:r>
              <a:rPr lang="ru-RU" sz="1400" dirty="0" err="1" smtClean="0"/>
              <a:t>Обуховского</a:t>
            </a:r>
            <a:r>
              <a:rPr lang="ru-RU" sz="1400" dirty="0" smtClean="0"/>
              <a:t> завода начинает свою историю </a:t>
            </a:r>
            <a:r>
              <a:rPr lang="ru-RU" sz="1400" b="1" dirty="0" smtClean="0"/>
              <a:t>школа № 337</a:t>
            </a:r>
          </a:p>
          <a:p>
            <a:r>
              <a:rPr lang="ru-RU" sz="1400" dirty="0" smtClean="0"/>
              <a:t>Из исторических документов известно, что в школе было два уклона: бухгалтерский и технический, учащиеся получали практические навыки в школьных мастерских. В школе работало много различных кружков: драматический, физический, хоккейная и стрелковая команда. Учащиеся представляли школу на различных выставках в Москве и отмечались в числе лучших. У школы есть много героических страниц. В суровые годы войны в здании школы находился госпиталь, где лечили </a:t>
            </a:r>
            <a:r>
              <a:rPr lang="ru-RU" sz="1400" dirty="0" err="1" smtClean="0"/>
              <a:t>легкораненных</a:t>
            </a:r>
            <a:r>
              <a:rPr lang="ru-RU" sz="1400" dirty="0" smtClean="0"/>
              <a:t> бойцов. В актовом зале располагались палаты, на втором этаже была операционная. На базе школы в военное время был сформирован партизанский отряд № 77. При этом школа не потеряла своей первоначальной функции. Занятия для детей проводились в бомбоубежище, в подвальных помещениях школы. Вместо звонков работало радио. 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2400" b="1" u="sng" dirty="0" smtClean="0">
                <a:solidFill>
                  <a:srgbClr val="0070C0"/>
                </a:solidFill>
              </a:rPr>
              <a:t>И прямо сейчас мы отправимся в музей нашей школы!!!</a:t>
            </a:r>
            <a:endParaRPr lang="ru-RU" sz="2400" b="1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216</TotalTime>
  <Words>421</Words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Начальная</vt:lpstr>
      <vt:lpstr>Путешествия по музеям Санкт-Петербурга</vt:lpstr>
      <vt:lpstr>Слайд 2</vt:lpstr>
      <vt:lpstr>Слайд 3</vt:lpstr>
      <vt:lpstr>Слайд 4</vt:lpstr>
      <vt:lpstr>В стенах Эрмитажа</vt:lpstr>
      <vt:lpstr>Слайд 6</vt:lpstr>
      <vt:lpstr>Слайд 7</vt:lpstr>
      <vt:lpstr>Слайд 8</vt:lpstr>
      <vt:lpstr>Музей истории школы «Наследие»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Секретарь</dc:creator>
  <cp:lastModifiedBy>Секретарь</cp:lastModifiedBy>
  <cp:revision>27</cp:revision>
  <dcterms:created xsi:type="dcterms:W3CDTF">2019-04-25T07:17:03Z</dcterms:created>
  <dcterms:modified xsi:type="dcterms:W3CDTF">2019-04-25T11:12:19Z</dcterms:modified>
</cp:coreProperties>
</file>