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0" r:id="rId5"/>
    <p:sldId id="275" r:id="rId6"/>
    <p:sldId id="276" r:id="rId7"/>
    <p:sldId id="278" r:id="rId8"/>
    <p:sldId id="279" r:id="rId9"/>
    <p:sldId id="281" r:id="rId10"/>
    <p:sldId id="282" r:id="rId11"/>
    <p:sldId id="283" r:id="rId12"/>
    <p:sldId id="284" r:id="rId13"/>
    <p:sldId id="285" r:id="rId14"/>
    <p:sldId id="286" r:id="rId15"/>
    <p:sldId id="288" r:id="rId16"/>
    <p:sldId id="289" r:id="rId17"/>
    <p:sldId id="259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nduellerussia.ru/mikrojelementy-i-mineralnye-soli" TargetMode="External"/><Relationship Id="rId2" Type="http://schemas.openxmlformats.org/officeDocument/2006/relationships/hyperlink" Target="http://www.bonduellerussia.ru/vitaminy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bonduellerussia.ru/dieta-dlja-beremennyh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nduellerussia.ru/belok-v-bobovych" TargetMode="External"/><Relationship Id="rId2" Type="http://schemas.openxmlformats.org/officeDocument/2006/relationships/hyperlink" Target="http://www.bonduellerussia.ru/kolichestvo-kalorij-v-rybe-i-moreproduktah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bonduellerussia.ru/kolichestvo-kalorij-v-sladostjah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nduellerussia.ru/kolichestvo-kalorij-v-solenyh-zakuskah" TargetMode="External"/><Relationship Id="rId2" Type="http://schemas.openxmlformats.org/officeDocument/2006/relationships/hyperlink" Target="http://www.bonduellerussia.ru/travy-v-kulinari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nduellerussia.ru/dieta-dlja-ofisnyh-rabotnikov" TargetMode="External"/><Relationship Id="rId2" Type="http://schemas.openxmlformats.org/officeDocument/2006/relationships/hyperlink" Target="http://www.bonduellerussia.ru/fizicheskaja-aktivnost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burgermeister.ru/images/docs/Image/sprats-xxl.jpg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rodanapa.com/%D1%87%D0%B5%D1%80%D0%BD%D0%BE%D0%B5-%D0%BC%D0%BE%D1%80%D0%B5/%D0%B4%D0%B5%D0%BB%D1%8C%D1%84%D0%B8%D0%BD%D1%8B/" TargetMode="External"/><Relationship Id="rId2" Type="http://schemas.openxmlformats.org/officeDocument/2006/relationships/hyperlink" Target="http://www.gorodanapa.com/%D1%87%D0%B5%D1%80%D0%BD%D0%BE%D0%B5-%D0%BC%D0%BE%D1%80%D0%B5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rodanapa.com/%D0%BA%D1%83%D1%80%D0%BE%D1%80%D1%82%D1%8B-%D0%BA%D0%BE%D0%BD%D0%BA%D1%83%D1%80%D0%B5%D0%BD%D1%82%D1%8B/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kitchensecrets4you.com/wp-content/uploads/r0521.jpg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nduellerussia.ru/ovoshhi-i-frukty-5-raz-v-den" TargetMode="External"/><Relationship Id="rId2" Type="http://schemas.openxmlformats.org/officeDocument/2006/relationships/hyperlink" Target="http://www.bonduellerussia.ru/encyklopedija-ovoshhej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000263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Здоровый образ жизни.</a:t>
            </a:r>
            <a:br>
              <a:rPr lang="ru-RU" sz="6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Рациональное питание.</a:t>
            </a:r>
            <a:endParaRPr lang="ru-RU" sz="6000" dirty="0">
              <a:solidFill>
                <a:schemeClr val="tx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886200"/>
            <a:ext cx="5857916" cy="17526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Презентация составлена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преподавателем-организатором ОБЖ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МОУ СОШ № 7 г.Гулькевичи </a:t>
            </a:r>
          </a:p>
          <a:p>
            <a:pPr algn="just"/>
            <a:r>
              <a:rPr lang="ru-RU" dirty="0" err="1" smtClean="0">
                <a:solidFill>
                  <a:schemeClr val="bg1"/>
                </a:solidFill>
              </a:rPr>
              <a:t>Смогуновой</a:t>
            </a:r>
            <a:r>
              <a:rPr lang="ru-RU" dirty="0" smtClean="0">
                <a:solidFill>
                  <a:schemeClr val="bg1"/>
                </a:solidFill>
              </a:rPr>
              <a:t> И.А.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64305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2. Злаковые продукты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содержат </a:t>
            </a:r>
          </a:p>
          <a:p>
            <a:pPr algn="just"/>
            <a:r>
              <a:rPr lang="ru-RU" i="1" dirty="0" smtClean="0">
                <a:solidFill>
                  <a:schemeClr val="bg1"/>
                </a:solidFill>
              </a:rPr>
              <a:t>белок, </a:t>
            </a:r>
          </a:p>
          <a:p>
            <a:pPr algn="just"/>
            <a:r>
              <a:rPr lang="ru-RU" i="1" dirty="0" smtClean="0">
                <a:solidFill>
                  <a:schemeClr val="bg1"/>
                </a:solidFill>
                <a:hlinkClick r:id="rId2"/>
              </a:rPr>
              <a:t>витамин</a:t>
            </a:r>
            <a:r>
              <a:rPr lang="ru-RU" i="1" dirty="0" smtClean="0">
                <a:solidFill>
                  <a:schemeClr val="bg1"/>
                </a:solidFill>
              </a:rPr>
              <a:t> B</a:t>
            </a:r>
            <a:r>
              <a:rPr lang="ru-RU" i="1" baseline="-25000" dirty="0" smtClean="0">
                <a:solidFill>
                  <a:schemeClr val="bg1"/>
                </a:solidFill>
              </a:rPr>
              <a:t>1</a:t>
            </a:r>
            <a:r>
              <a:rPr lang="ru-RU" i="1" dirty="0" smtClean="0">
                <a:solidFill>
                  <a:schemeClr val="bg1"/>
                </a:solidFill>
              </a:rPr>
              <a:t>, </a:t>
            </a:r>
          </a:p>
          <a:p>
            <a:pPr algn="just"/>
            <a:r>
              <a:rPr lang="ru-RU" i="1" dirty="0" smtClean="0">
                <a:solidFill>
                  <a:schemeClr val="bg1"/>
                </a:solidFill>
                <a:hlinkClick r:id="rId3"/>
              </a:rPr>
              <a:t>магний, </a:t>
            </a:r>
          </a:p>
          <a:p>
            <a:pPr algn="just"/>
            <a:r>
              <a:rPr lang="ru-RU" i="1" dirty="0" smtClean="0">
                <a:solidFill>
                  <a:schemeClr val="bg1"/>
                </a:solidFill>
                <a:hlinkClick r:id="rId3"/>
              </a:rPr>
              <a:t>железо</a:t>
            </a:r>
            <a:r>
              <a:rPr lang="ru-RU" i="1" dirty="0" smtClean="0">
                <a:solidFill>
                  <a:schemeClr val="bg1"/>
                </a:solidFill>
              </a:rPr>
              <a:t>, </a:t>
            </a:r>
          </a:p>
          <a:p>
            <a:pPr algn="just"/>
            <a:r>
              <a:rPr lang="ru-RU" i="1" dirty="0" smtClean="0">
                <a:solidFill>
                  <a:schemeClr val="bg1"/>
                </a:solidFill>
              </a:rPr>
              <a:t>цинк и ценное балластное вещество. </a:t>
            </a:r>
            <a:r>
              <a:rPr lang="ru-RU" dirty="0" smtClean="0">
                <a:solidFill>
                  <a:schemeClr val="bg1"/>
                </a:solidFill>
              </a:rPr>
              <a:t>Балластное вещество облегчает борьбу с лишними килограммами!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10 принципов здорового питания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500174"/>
            <a:ext cx="428628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 Молочные продукты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являются источником </a:t>
            </a:r>
          </a:p>
          <a:p>
            <a:pPr algn="just"/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кальция</a:t>
            </a:r>
          </a:p>
          <a:p>
            <a:pPr algn="just"/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витамина B</a:t>
            </a:r>
            <a:r>
              <a:rPr lang="ru-RU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можем заменить их йогуртами и кефирами, а также нежирным сыром. Они особенно важны для детей и 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беременных женщин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dirty="0"/>
          </a:p>
        </p:txBody>
      </p:sp>
      <p:pic>
        <p:nvPicPr>
          <p:cNvPr id="5" name="Содержимое 4" descr="&lt;strong&gt;Молочные продукты&lt;/strong&gt;: польза или вред? | Сыктывкар - Страна Красоты &lt;strong&gt;...&lt;/strong&gt;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466155"/>
            <a:ext cx="4038600" cy="279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Рыба и бобовые растения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являются источником полноценного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белка.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2-3 раза в неделю заменяйте в Вашей диете мясо на 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рыбу или морепродукты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бобовые растения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блюда из рыбы, фото 1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294858"/>
            <a:ext cx="4038600" cy="313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5. Сахар и сладости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 это источники пустых калорий. Сахар  не содержит питательных веществ. Рекомендуется исключать сахар и </a:t>
            </a:r>
            <a:r>
              <a:rPr lang="ru-RU" dirty="0" smtClean="0">
                <a:solidFill>
                  <a:schemeClr val="bg1"/>
                </a:solidFill>
                <a:hlinkClick r:id="rId2"/>
              </a:rPr>
              <a:t>сладости</a:t>
            </a:r>
            <a:r>
              <a:rPr lang="ru-RU" dirty="0" smtClean="0">
                <a:solidFill>
                  <a:schemeClr val="bg1"/>
                </a:solidFill>
              </a:rPr>
              <a:t> из ежедневной диеты.</a:t>
            </a:r>
          </a:p>
          <a:p>
            <a:endParaRPr lang="ru-RU" dirty="0"/>
          </a:p>
        </p:txBody>
      </p:sp>
      <p:pic>
        <p:nvPicPr>
          <p:cNvPr id="5" name="Содержимое 4" descr="леденцы, сахар, конфеты, сладкое, Мармелад, желатин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643050"/>
            <a:ext cx="407196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6. Соль -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употребляйте её как можно меньше, употребляйте больше </a:t>
            </a:r>
            <a:r>
              <a:rPr lang="ru-RU" dirty="0" smtClean="0">
                <a:solidFill>
                  <a:schemeClr val="bg1"/>
                </a:solidFill>
                <a:hlinkClick r:id="rId2"/>
              </a:rPr>
              <a:t>трав и приправы</a:t>
            </a:r>
            <a:r>
              <a:rPr lang="ru-RU" dirty="0" smtClean="0">
                <a:solidFill>
                  <a:schemeClr val="bg1"/>
                </a:solidFill>
              </a:rPr>
              <a:t>, и проверяйте состав </a:t>
            </a:r>
            <a:r>
              <a:rPr lang="ru-RU" dirty="0" smtClean="0">
                <a:solidFill>
                  <a:schemeClr val="bg1"/>
                </a:solidFill>
                <a:hlinkClick r:id="rId3"/>
              </a:rPr>
              <a:t>солёных закусок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http://netolkoeda.com/wp-content/uploads/2011/12/sol2-150x150.jpg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000240"/>
            <a:ext cx="4143403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8. Физическая активность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выравнивает баланс энергетической потребности. В большей </a:t>
            </a:r>
            <a:r>
              <a:rPr lang="ru-RU" dirty="0" err="1" smtClean="0">
                <a:solidFill>
                  <a:schemeClr val="bg1"/>
                </a:solidFill>
                <a:hlinkClick r:id="rId2"/>
              </a:rPr>
              <a:t>aктивности</a:t>
            </a:r>
            <a:r>
              <a:rPr lang="ru-RU" dirty="0" smtClean="0">
                <a:solidFill>
                  <a:schemeClr val="bg1"/>
                </a:solidFill>
              </a:rPr>
              <a:t> нуждаются люди, занимающиеся </a:t>
            </a:r>
            <a:r>
              <a:rPr lang="ru-RU" dirty="0" smtClean="0">
                <a:solidFill>
                  <a:schemeClr val="bg1"/>
                </a:solidFill>
                <a:hlinkClick r:id="rId3"/>
              </a:rPr>
              <a:t>умственным трудом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http://earth-chronicles.ru/Publications_2/31/4/1/fizicheskaja-aktivnost.jpg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643050"/>
            <a:ext cx="4071966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3757610" cy="600079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		Для того, чтобы питаться разнообразно и правильно совсем необязательно покупать дорогие продукты. В данной презентации показаны блюда из недорогих сортов рыбы, которые обладают ценными питательными свойствами, весьма аппетитны и красиво выглядят.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D:\из дома\рац. питание\Килька » НОВОГОДНИЕ РЕЦЕПТЫ 2012 С ФОТО. Вкусные рецепты с фотографиями на каждый день! Рецепты салатов, рецепты тортов, рецепты выпечки и солений для Вас_files\1419031_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000108"/>
            <a:ext cx="2786081" cy="2000264"/>
          </a:xfrm>
          <a:prstGeom prst="rect">
            <a:avLst/>
          </a:prstGeom>
          <a:noFill/>
        </p:spPr>
      </p:pic>
      <p:pic>
        <p:nvPicPr>
          <p:cNvPr id="1027" name="Picture 3" descr="D:\из дома\рац. питание\Килька » НОВОГОДНИЕ РЕЦЕПТЫ 2012 С ФОТО. Вкусные рецепты с фотографиями на каждый день! Рецепты салатов, рецепты тортов, рецепты выпечки и солений для Вас_files\morskoj-salat-iz-krevet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500306"/>
            <a:ext cx="2571768" cy="2357454"/>
          </a:xfrm>
          <a:prstGeom prst="rect">
            <a:avLst/>
          </a:prstGeom>
          <a:noFill/>
        </p:spPr>
      </p:pic>
      <p:pic>
        <p:nvPicPr>
          <p:cNvPr id="1028" name="Picture 4" descr="D:\из дома\рац. питание\Килька » НОВОГОДНИЕ РЕЦЕПТЫ 2012 С ФОТО. Вкусные рецепты с фотографиями на каждый день! Рецепты салатов, рецепты тортов, рецепты выпечки и солений для Вас_files\1296241021_3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286256"/>
            <a:ext cx="278608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357166"/>
            <a:ext cx="4214842" cy="5768997"/>
          </a:xfrm>
        </p:spPr>
        <p:txBody>
          <a:bodyPr>
            <a:normAutofit fontScale="92500" lnSpcReduction="10000"/>
          </a:bodyPr>
          <a:lstStyle/>
          <a:p>
            <a:pPr lvl="1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		В рационе человека рыба и рыбные продукты занимают важное место, обладая высокой пищевой ценностью. Белки рыбы по своей биологической ценности близки к белкам мяса домашних животных. Однако белки рыбы значительно лучше (до 93 — 98%) усваиваются организмом человека, чем белки мясных продуктов (87 — 89%). Не случайно рыбный раздел кулинарии многих стран один из самых богатых и разнообразных. 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pic>
        <p:nvPicPr>
          <p:cNvPr id="8" name="Picture 2" descr="D:\из дома\рац. питание\Фото  Килька Балтийская (Шпрот)_files\noname1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774061" y="1617984"/>
            <a:ext cx="5949709" cy="3802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/>
              <a:t>Килька – славная рыбка, хоть и принято ее считать «простецкой». Килька балтийская ещё называется «шпрот». </a:t>
            </a:r>
            <a:br>
              <a:rPr lang="ru-RU" sz="2800" i="1" dirty="0" smtClean="0"/>
            </a:br>
            <a:endParaRPr lang="ru-RU" sz="2800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sz="2900" dirty="0" smtClean="0"/>
              <a:t>В эстонской кухне есть салат из килек, для приготовления которого нужно порезать кубиками </a:t>
            </a:r>
          </a:p>
          <a:p>
            <a:pPr algn="just"/>
            <a:r>
              <a:rPr lang="ru-RU" sz="2900" dirty="0" smtClean="0">
                <a:solidFill>
                  <a:schemeClr val="bg1"/>
                </a:solidFill>
              </a:rPr>
              <a:t>4 маринованных огурчика, </a:t>
            </a:r>
          </a:p>
          <a:p>
            <a:pPr algn="just"/>
            <a:r>
              <a:rPr lang="ru-RU" sz="2900" dirty="0" smtClean="0">
                <a:solidFill>
                  <a:schemeClr val="bg1"/>
                </a:solidFill>
              </a:rPr>
              <a:t>столько же – вареного картофеля, </a:t>
            </a:r>
          </a:p>
          <a:p>
            <a:pPr algn="just"/>
            <a:r>
              <a:rPr lang="ru-RU" sz="2900" dirty="0" smtClean="0">
                <a:solidFill>
                  <a:schemeClr val="bg1"/>
                </a:solidFill>
              </a:rPr>
              <a:t>пару вареных же морковок,</a:t>
            </a:r>
          </a:p>
          <a:p>
            <a:pPr algn="just"/>
            <a:r>
              <a:rPr lang="ru-RU" sz="2900" dirty="0" smtClean="0">
                <a:solidFill>
                  <a:schemeClr val="bg1"/>
                </a:solidFill>
              </a:rPr>
              <a:t> полтора крутых яйца (можно класть одно, второе использовать для украшения целиком),</a:t>
            </a:r>
          </a:p>
          <a:p>
            <a:pPr algn="just"/>
            <a:r>
              <a:rPr lang="ru-RU" sz="2900" dirty="0" smtClean="0">
                <a:solidFill>
                  <a:schemeClr val="bg1"/>
                </a:solidFill>
              </a:rPr>
              <a:t>4 ч.л. зеленого горошка.</a:t>
            </a:r>
          </a:p>
          <a:p>
            <a:pPr algn="just">
              <a:buNone/>
            </a:pPr>
            <a:r>
              <a:rPr lang="ru-RU" sz="2900" dirty="0" smtClean="0"/>
              <a:t>Эту смесь  </a:t>
            </a:r>
            <a:r>
              <a:rPr lang="ru-RU" sz="2900" dirty="0" smtClean="0">
                <a:solidFill>
                  <a:schemeClr val="bg1"/>
                </a:solidFill>
              </a:rPr>
              <a:t>заправить майонезом по вкусу. </a:t>
            </a:r>
            <a:r>
              <a:rPr lang="ru-RU" sz="2900" dirty="0" smtClean="0"/>
              <a:t>Можно  добавить еще маленькие колечки </a:t>
            </a:r>
            <a:r>
              <a:rPr lang="ru-RU" sz="2900" dirty="0" smtClean="0">
                <a:solidFill>
                  <a:schemeClr val="bg1"/>
                </a:solidFill>
              </a:rPr>
              <a:t>репчатого лука</a:t>
            </a:r>
            <a:r>
              <a:rPr lang="ru-RU" sz="2900" dirty="0" smtClean="0"/>
              <a:t>, считая, что килькам без него «неуютно».</a:t>
            </a:r>
          </a:p>
          <a:p>
            <a:pPr algn="just"/>
            <a:r>
              <a:rPr lang="ru-RU" sz="2900" dirty="0" smtClean="0"/>
              <a:t> Есть вариант с рисом вместо картофеля – тут уже каждый решает сам. </a:t>
            </a:r>
          </a:p>
          <a:p>
            <a:endParaRPr lang="ru-RU" dirty="0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285860"/>
            <a:ext cx="357190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D:\из дома\рац. питание\Килька » НОВОГОДНИЕ РЕЦЕПТЫ 2012 С ФОТО. Вкусные рецепты с фотографиями на каждый день! Рецепты салатов, рецепты тортов, рецепты выпечки и солений для Вас_files\admiralskij-sal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876"/>
            <a:ext cx="335758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Закуска из кильки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Килька слабосоленая</a:t>
            </a: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Лук красный</a:t>
            </a: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Масло подсолнечное</a:t>
            </a: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Хлеб ржаной</a:t>
            </a: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Укроп</a:t>
            </a: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Лук зеленый</a:t>
            </a:r>
          </a:p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Способ приготовления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Кильку пряного посола очистить от костей и внутренностей, выложить на тарелку и немного полить ароматным подсолнечным маслом.</a:t>
            </a: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Лук красный очистить от шелухи, нарезать кольцами. Далее использовать свежие кольца лука или по желанию, лук можно замариновать. Мариновать лук с солью, сахаром, яблочным уксусом и растительным маслом. Мариновать в течение 15-20 минут.</a:t>
            </a: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Ржаной хлеб обрезать от корочек, нарезать ломтиками толщиной 5-7 мм, подсушить в тостере, затем разрезать на небольшие хлебцы.</a:t>
            </a:r>
          </a:p>
          <a:p>
            <a:pPr lvl="0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Кильку выложить на подготовленные хрустящие ржаные тосты, украсить луком и веточкой укропа.</a:t>
            </a:r>
          </a:p>
          <a:p>
            <a:pPr lvl="0">
              <a:buNone/>
            </a:pPr>
            <a:endParaRPr lang="ru-RU" sz="1600" dirty="0" smtClean="0"/>
          </a:p>
          <a:p>
            <a:endParaRPr lang="ru-RU" dirty="0"/>
          </a:p>
        </p:txBody>
      </p:sp>
      <p:pic>
        <p:nvPicPr>
          <p:cNvPr id="5" name="Содержимое 4" descr="килька слабосолёная - пивной ресторан Бургомистр Москва">
            <a:hlinkClick r:id="rId2" tgtFrame="&quot;_blank&quot;" tooltip="&quot;килька слабосолёная - пивной ресторан Бургомистр Москва&quot;"/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71612"/>
            <a:ext cx="4071965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Правильное питание – это важнейшее условие здоровья человека, его работоспособности и долголетия.</a:t>
            </a:r>
            <a:endParaRPr lang="ru-RU" sz="3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3" descr="http://mou47.chel-edu.ru/images/p26_clip_image00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3116"/>
            <a:ext cx="471490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Хамса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Хамса — местное название анчоуса европейского.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Черном море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встречается два вида хамсы — Черноморская хамса, которая круглый год обитает в Чермном море, и Азовская хамса, которая в Черное море заходит только на зимовку (обычно зимует у берегов Новороссийска), а весной через Керченский пролив, возвращается в Азов, где и проводит большую часть жизни. Черноморская хамса — небольшая рыбка достигающая в длину 10-12 см, быстрорастущая и коротким жизненным циклом (средняя продолжительность жизни 3-4 года). Питается хамса планктоном, и сама является пищей для большинства хищных рыб Черного моря (не брезгуют ей и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дельфины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u.jimdo.com/www20/o/s8788a2f2eb9067ec/img/iefe1c19c768e95c7/1278951639/std/image.jpg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500174"/>
            <a:ext cx="435771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Хамса является самой многочисленной рыбой Черного моря, сыгравшей очень важную роль для жителей Анапы и других </a:t>
            </a:r>
            <a:r>
              <a:rPr lang="ru-RU" dirty="0" smtClean="0">
                <a:hlinkClick r:id="rId2"/>
              </a:rPr>
              <a:t>Черноморских городов,</a:t>
            </a:r>
            <a:r>
              <a:rPr lang="ru-RU" dirty="0" smtClean="0"/>
              <a:t> во время войны и в первые послевоенные года. Она буквально спасала людей от голода, а лет 150 назад, её и за рыбу то не считали и на неё не велся ни какой промысел (особенно это относится к Азовской «мелюзге»). Сегодня хамса, пожалуй самый основной вид промысловой рыбы на Черном море, «шаланды полные кефали» остались в далеком прошлом.</a:t>
            </a:r>
            <a:endParaRPr lang="ru-RU" dirty="0"/>
          </a:p>
        </p:txBody>
      </p:sp>
      <p:pic>
        <p:nvPicPr>
          <p:cNvPr id="5" name="cc-m-textwithimage-image-4117119351" descr="http://u.jimdo.com/www20/o/s8788a2f2eb9067ec/img/i4873b649aa9d374d/1278951639/std/image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414340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Основной вид приготовления хамсы — это её засолка со специями, поскольку рыба она мелкая, то уже на 2-й день готова к употреблению, и надо сказать, что малосольная хамса самая вкусная.</a:t>
            </a:r>
            <a:endParaRPr lang="ru-RU" dirty="0"/>
          </a:p>
        </p:txBody>
      </p:sp>
      <p:pic>
        <p:nvPicPr>
          <p:cNvPr id="7" name="cc-m-textwithimage-image-4117119351" descr="http://u.jimdo.com/www20/o/s8788a2f2eb9067ec/img/i4873b649aa9d374d/1278951639/std/image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00174"/>
            <a:ext cx="414340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5768997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Хамса в маринаде: 500 г соленой хамсы плотно уложить в стеклянную посуду (лучше банку), залить маринадом и выдержать 24 часа в холодильнике. </a:t>
            </a:r>
          </a:p>
          <a:p>
            <a:pPr algn="just">
              <a:buNone/>
            </a:pPr>
            <a:r>
              <a:rPr lang="ru-RU" dirty="0" smtClean="0"/>
              <a:t>	Маринад: 200 г столового уксуса, луковица средних размеров, перец горошком (25-30 горошин), один лавровый лист, сахар по вкусу. Кипятим, остужаем и заливаем хамсу.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Хамса жареная с луком </a:t>
            </a:r>
          </a:p>
          <a:p>
            <a:pPr algn="just">
              <a:buNone/>
            </a:pPr>
            <a:r>
              <a:rPr lang="ru-RU" dirty="0" smtClean="0"/>
              <a:t>	На растительном масле поджариваем нашинкованный лук. После приготовления лука, в этом же масле жарим подсоленную и обвалянную в муке хамсу. Следует жарить на сильном огне  постоянно помешивая.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5" name="cc-m-textwithimage-image-4117119851" descr="http://u.jimdo.com/www20/o/s8788a2f2eb9067ec/img/i9643fedbb7c033ad/1278951640/std/imag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500570"/>
            <a:ext cx="38989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100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продукта приходится: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Калорийность, ккал 116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Белки, г 13,1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Жиры, г 7,1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Углеводы, г 0</a:t>
            </a: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Гликемический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индекс 0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/>
              <a:t>Мойва содержит много витаминов и минералов. </a:t>
            </a:r>
          </a:p>
          <a:p>
            <a:pPr algn="just">
              <a:buNone/>
            </a:pPr>
            <a:r>
              <a:rPr lang="ru-RU" sz="2400" dirty="0" smtClean="0"/>
              <a:t>В состав этой рыбы входят витамин РР, йод, хром, фосфор, медь, кобальт. 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Мойва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71612"/>
            <a:ext cx="421008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0"/>
            <a:ext cx="4900618" cy="6126163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600" b="1" dirty="0" smtClean="0"/>
              <a:t>Для приготовления вам потребуются: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мойва свежемороженая, лимон, крахмал.</a:t>
            </a:r>
            <a:br>
              <a:rPr lang="ru-RU" sz="6600" dirty="0" smtClean="0"/>
            </a:b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Способ приготовления: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Мойву сложить в миску и залить холодной водой.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Натереть на терке лимонную цедру и выжать сок половины лимона. Цедру и сок добавить в воду. Оставить на полчасика (как раз лимон и удаляет этот несносный запах мойвы и придает рыбке особенный вкус).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Через полчаса мойву почистить — отрезать головки и брюшки, вынуть внутренности и удалить черную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пленочку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Пленку удалять обязательно, она горчит. Сполоснуть рыбу под проточной водой. Промокнуть досуха бумажными полотенцами.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 мисочке перемешать крахмал, соль и воду. Отставить минут на десять, пусть крахмал хорошо разбухнет.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Мойву нанизать на шпажки. Для этого тушку положить на дощечку, прижать ладонью, шпажку с хвоста аккуратно протянуть по хребту. Держится рыбка хорошо.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Налить масло в сковороду, разогреть на среднем огне, чтобы масло не горело. Как разогреется — обмакивать каждую рыбину в кляр и — на сковороду. Тут нужно предупредить, что мойва на сковороде сильно стреляет и брызгает жиром.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Переворачивайте рыбу раза два с бочка на бочок. Жарить недолго — минуты по полторы-две с каждой стороны.</a:t>
            </a:r>
          </a:p>
          <a:p>
            <a:pPr algn="just">
              <a:buNone/>
            </a:pPr>
            <a:endParaRPr lang="ru-RU" sz="6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86380" y="357166"/>
            <a:ext cx="3400420" cy="5768997"/>
          </a:xfrm>
        </p:spPr>
        <p:txBody>
          <a:bodyPr/>
          <a:lstStyle/>
          <a:p>
            <a:r>
              <a:rPr lang="ru-RU" dirty="0" smtClean="0"/>
              <a:t>Мойва на шпажках</a:t>
            </a:r>
          </a:p>
          <a:p>
            <a:endParaRPr lang="ru-RU" dirty="0"/>
          </a:p>
        </p:txBody>
      </p:sp>
      <p:pic>
        <p:nvPicPr>
          <p:cNvPr id="7" name="Содержимое 4" descr="http://kitchensecrets4you.com/wp-content/uploads/r0521-300x225.jpg">
            <a:hlinkClick r:id="rId2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000239"/>
            <a:ext cx="3143272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Сельдь является отличным источником белка, необходимого для восстановления и роста тканей. Также она богата витаминами, минералами, а также омега-3-жирными кислотами. 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Селен, который содержится в сельди, является мощным антиоксидантом. Благодаря ему, при употреблении мяса сельди снижается количество продуктов окисления, содержащееся в кровяной плазме. 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Омега-3-жирные кислоты хорошо влияют на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сердечно-сосудистую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систему, а также способствуют поддержанию нормального развития клеток мозга, а также органов зрения у эмбриона. Кроме того, они способствуют улучшению состояния кожи при некоторых заболеваниях, таких как псориаз. 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Жир сельди способствует уменьшению жировых клеток, благодаря чему снижается риск развития диабета II типа.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Диетологами рекомендуется употребление жирной рыбы три раза в неделю. Это способствует снижению риска заболеваний сердца и кровеносных сосудов, а также препятствует развитию атеросклероза.</a:t>
            </a:r>
          </a:p>
          <a:p>
            <a:endParaRPr lang="ru-RU" dirty="0"/>
          </a:p>
        </p:txBody>
      </p:sp>
      <p:pic>
        <p:nvPicPr>
          <p:cNvPr id="5" name="Содержимое 4" descr="http://zdoroviymir.com/images/articles/bc601c18b7632c7ee628859560320aa5/%D1%81%D0%B5%D0%BB%D1%8C%D0%B4%D1%8C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Сельдь под шубой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Настолько известный салат, что нет надобности приводить рецепт. А так красиво он может выглядеть. Просто украшение стола!</a:t>
            </a:r>
          </a:p>
          <a:p>
            <a:pPr algn="just"/>
            <a:r>
              <a:rPr lang="ru-RU" dirty="0" smtClean="0"/>
              <a:t>Да, и ещё, просто кладезь полезных веществ…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Минтай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519749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Всем известная рыба. Её варят, жарят, запекают, делают из неё котлеты и даже пельмени.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i="1" dirty="0" smtClean="0"/>
              <a:t>Пельмени из минтая. </a:t>
            </a:r>
            <a:r>
              <a:rPr lang="ru-RU" dirty="0" smtClean="0"/>
              <a:t>Понадобится:</a:t>
            </a:r>
          </a:p>
          <a:p>
            <a:r>
              <a:rPr lang="ru-RU" dirty="0" smtClean="0"/>
              <a:t>Филе минтая, лук, мука, вода</a:t>
            </a:r>
          </a:p>
          <a:p>
            <a:pPr algn="ctr">
              <a:buNone/>
            </a:pPr>
            <a:r>
              <a:rPr lang="ru-RU" i="1" dirty="0" smtClean="0"/>
              <a:t>Приготовление:</a:t>
            </a:r>
          </a:p>
          <a:p>
            <a:pPr algn="just">
              <a:buNone/>
            </a:pPr>
            <a:r>
              <a:rPr lang="ru-RU" dirty="0" smtClean="0"/>
              <a:t>Замесить тесто из муки и воды. Филе и лук пропустить через мясорубку. Сформовать пельмени и отварить  их в кипящей подсоленной воде. </a:t>
            </a:r>
          </a:p>
          <a:p>
            <a:endParaRPr lang="ru-RU" dirty="0"/>
          </a:p>
        </p:txBody>
      </p:sp>
      <p:pic>
        <p:nvPicPr>
          <p:cNvPr id="2050" name="Picture 2" descr="D:\из дома\рац. питание\Минтай » НОВОГОДНИЕ РЕЦЕПТЫ 2012 С ФОТО. Вкусные рецепты с фотографиями на каждый день! Рецепты салатов, рецепты тортов, рецепты выпечки и солений для Вас_files\mintaj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643050"/>
            <a:ext cx="4038600" cy="1398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err="1" smtClean="0"/>
              <a:t>Макрурус</a:t>
            </a:r>
            <a:r>
              <a:rPr lang="ru-RU" b="1" i="1" dirty="0" smtClean="0"/>
              <a:t>,  запеченный с грибами, под майонезом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/>
            <a:r>
              <a:rPr lang="ru-RU" dirty="0" smtClean="0"/>
              <a:t>Рыбу очищают от чешуи, потрошат, нарезают на куски и отваривают в соленой воде, в которую добавляют репчатый лук, пряности и зелень. У рыбы снимают кожу, удаляют кости, разделывают на кусочки.</a:t>
            </a:r>
          </a:p>
          <a:p>
            <a:pPr algn="just"/>
            <a:r>
              <a:rPr lang="ru-RU" dirty="0" smtClean="0"/>
              <a:t>Кусочки рыбы укладывают в посуду для </a:t>
            </a:r>
            <a:r>
              <a:rPr lang="ru-RU" dirty="0" err="1" smtClean="0"/>
              <a:t>запекания</a:t>
            </a:r>
            <a:r>
              <a:rPr lang="ru-RU" dirty="0" smtClean="0"/>
              <a:t>, солят, посыпают перцем. Поверх рыбы кладут нарезанный репчатый лук, добавляют обжаренные шампиньоны, заливают майонезом, посыпают тертым сыром и запекают в сильно разогретой духовке в течение 20-25 мин.</a:t>
            </a:r>
          </a:p>
          <a:p>
            <a:endParaRPr lang="ru-RU" dirty="0"/>
          </a:p>
        </p:txBody>
      </p:sp>
      <p:pic>
        <p:nvPicPr>
          <p:cNvPr id="5" name="Содержимое 4" descr="http://www.vostok1.com/content/markorus_bludo.gif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928802"/>
            <a:ext cx="385765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Что значит правильно питаться?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86172" cy="4525963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Это значит получать с пищей в достаточном количестве и в правильном соотношении необходимые организму вещества: белки, жиры, углеводы, минеральные соли, витамины, воду.</a:t>
            </a:r>
            <a:endParaRPr lang="ru-RU" dirty="0"/>
          </a:p>
        </p:txBody>
      </p:sp>
      <p:pic>
        <p:nvPicPr>
          <p:cNvPr id="6" name="Содержимое 5" descr="http://www.zdorovieinfo.ru/upload/images/tema-dny-health-food-zahod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571612"/>
            <a:ext cx="457203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038600" cy="5697559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Тон в вопросах питания, вернее, в ответах на них, задают американские диетологи. Первая таблица была разработана в 1916 году. Она носила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слоган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Eat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way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everyday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just">
              <a:buNone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Продукты в ней располагались по кругу. За несколько десятков лет она претерпела небольшие изменения: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нутриологи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решили расположить продукты в вертикальном порядке по степени важности.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 принципов здорового питания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785794"/>
            <a:ext cx="428628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>
                <a:solidFill>
                  <a:schemeClr val="bg2"/>
                </a:solidFill>
              </a:rPr>
              <a:t>Схема здорового питания может быть представлена различными зрительными образами, но наиболее часто используется изображение </a:t>
            </a:r>
            <a:r>
              <a:rPr lang="ru-RU" i="1" dirty="0" smtClean="0">
                <a:solidFill>
                  <a:srgbClr val="FFC000"/>
                </a:solidFill>
              </a:rPr>
              <a:t>пирамиды.</a:t>
            </a:r>
            <a:r>
              <a:rPr lang="ru-RU" dirty="0" smtClean="0">
                <a:solidFill>
                  <a:schemeClr val="bg2"/>
                </a:solidFill>
              </a:rPr>
              <a:t> Первую пирамиду питания (классическую) представило в 1992 году Министерство сельского хозяйства США. Ее принцип строился на ограничении жиров и потреблении большого количества углеводов. Такая пирамида была рекомендована ВОЗ и принята за основу здорового питания во многих странах. Позднее были составлены пирамиды Европейские, Азиатские, Латиноамериканские, вегетарианские и другие.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5" name="Содержимое 4" descr="http://trichology.ru/Grafika/Pyramida.gif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428736"/>
            <a:ext cx="457203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8580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Изображение пирамиды в виде плоского треугольника показывает, на что обращать внимание при составлении рациона. Основу рациона должны составлять группы продуктов, расположенные в основании треугольника, а продукты, расположенные на верхушке, необходимо употреблять реже и в меньших количествах.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 можете выбрать из большого числа предлагаемых пирамид ту, которая подойдет именно Вам. Все они придерживаются научно обоснованных принципов здорового питания: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основу рациона должны составлять фрукты, овощи и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цельнозерновые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продукты.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необходимо строго ограничивать поступление с пищей насыщенных жиров, маргаринов, жареных в жиру продуктов и холестерина.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необходимо строго ограничивать поступление сахара и соли.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необходимо ограничивать потребление алкоголя.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необходимо контролировать размер порции и общее количество поступающих калорий.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необходимо включить 0,5-1-часовую физическую нагрузку в режим дня.</a:t>
            </a:r>
          </a:p>
          <a:p>
            <a:endParaRPr lang="ru-RU" sz="1600" dirty="0"/>
          </a:p>
        </p:txBody>
      </p:sp>
      <p:pic>
        <p:nvPicPr>
          <p:cNvPr id="5" name="Содержимое 4" descr="Пирамида здорового питания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4290"/>
            <a:ext cx="435771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0"/>
            <a:ext cx="4281518" cy="664371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Японская пирамида активно поддерживается и пропагандируется Министерством здравоохранения, труда и социального благополучия Японии. Пирамида представляет собой вращающееся веретено, символизирующее стремление к сбалансированному питанию. На верхнем основании пирамиды изображен бегущий человек, подчеркивающий важность физических упражнений.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чаша сверху – символ воды и чая. Самый крупный желтый сегмент пирамиды представляет зерновые – рис, хлеб, макароны и пасту. Рекомендовано употреблять 5-7 порций этих продуктов в день. Зеленая секция представляет овощи – картофель, грибы, морские водоросли (5-6 порций в день). Коричневая секция представляет мясо, рыбу, яйца, соевые продукты (3-5 порций в день). Нижний сегмент разделен на 2 секции: молочные продукты (2 порции) и фрукты (2 порции). Небольшая ленточка слева символизирует сладости, алкогольные напитки, кофе, употребление которых должны быть умеренным</a:t>
            </a:r>
          </a:p>
          <a:p>
            <a:pPr algn="just"/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Азиатская «пирамида здорового питания»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62500" y="285728"/>
            <a:ext cx="416721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Нутриологи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считают, что пищевая пирамида устарела. В июне 2011 года первая леди США Мишель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Обама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представила общественности альтернативу пищевой пирамиде : 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«Мою тарелку».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касается России, то сотрудники НИИ питания РАМН еще не разработали собственной пищевой пирамиды, однако одобряют американский проект.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Содержимое 6" descr="http://www.zdorovieinfo.ru/upload/images/tema-dny-health-food-02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028216"/>
            <a:ext cx="4038600" cy="3669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принципы питания, 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которые обеспечивают здоровье и хорошее самочувствие.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1.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Овощи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и </a:t>
            </a:r>
            <a:r>
              <a:rPr lang="ru-RU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фрукты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содержат немного калорий, множество витаминов, ценные минеральные составляющие и балластное вещество. Поэтому, придерживайтесь принципа 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овощи и фрукты  -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5 раз в день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овощи и стройность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355437"/>
            <a:ext cx="4038600" cy="301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972</Words>
  <PresentationFormat>Экран (4:3)</PresentationFormat>
  <Paragraphs>118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 Здоровый образ жизни. Рациональное питание.</vt:lpstr>
      <vt:lpstr> Правильное питание – это важнейшее условие здоровья человека, его работоспособности и долголетия.</vt:lpstr>
      <vt:lpstr>Что значит правильно питаться?</vt:lpstr>
      <vt:lpstr>Слайд 4</vt:lpstr>
      <vt:lpstr>Слайд 5</vt:lpstr>
      <vt:lpstr>Слайд 6</vt:lpstr>
      <vt:lpstr>Слайд 7</vt:lpstr>
      <vt:lpstr>Слайд 8</vt:lpstr>
      <vt:lpstr> Основные принципы питания,  которые обеспечивают здоровье и хорошее самочувствие.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Килька – славная рыбка, хоть и принято ее считать «простецкой». Килька балтийская ещё называется «шпрот».  </vt:lpstr>
      <vt:lpstr>Закуска из кильки</vt:lpstr>
      <vt:lpstr>Хамса</vt:lpstr>
      <vt:lpstr>Слайд 21</vt:lpstr>
      <vt:lpstr>Слайд 22</vt:lpstr>
      <vt:lpstr>Слайд 23</vt:lpstr>
      <vt:lpstr>Мойва</vt:lpstr>
      <vt:lpstr> </vt:lpstr>
      <vt:lpstr>Сельдь</vt:lpstr>
      <vt:lpstr>Сельдь под шубой</vt:lpstr>
      <vt:lpstr>Минтай</vt:lpstr>
      <vt:lpstr> Макрурус,  запеченный с грибами, под майонезом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2. Основы медицинских знаний и здорового образа жизни. Здоровый образ жизни. Рациональное питание.</dc:title>
  <cp:lastModifiedBy>Учитель</cp:lastModifiedBy>
  <cp:revision>27</cp:revision>
  <dcterms:modified xsi:type="dcterms:W3CDTF">2014-12-06T16:36:00Z</dcterms:modified>
</cp:coreProperties>
</file>