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6" r:id="rId21"/>
    <p:sldId id="283" r:id="rId22"/>
    <p:sldId id="285" r:id="rId23"/>
    <p:sldId id="284" r:id="rId24"/>
    <p:sldId id="286" r:id="rId25"/>
    <p:sldId id="287" r:id="rId26"/>
    <p:sldId id="288" r:id="rId27"/>
    <p:sldId id="289" r:id="rId28"/>
    <p:sldId id="290" r:id="rId29"/>
    <p:sldId id="291" r:id="rId30"/>
    <p:sldId id="292" r:id="rId31"/>
    <p:sldId id="293" r:id="rId32"/>
    <p:sldId id="294" r:id="rId33"/>
    <p:sldId id="295" r:id="rId34"/>
    <p:sldId id="296" r:id="rId35"/>
    <p:sldId id="297" r:id="rId36"/>
    <p:sldId id="298" r:id="rId37"/>
    <p:sldId id="299" r:id="rId38"/>
    <p:sldId id="300" r:id="rId39"/>
    <p:sldId id="303" r:id="rId40"/>
    <p:sldId id="301" r:id="rId41"/>
    <p:sldId id="302" r:id="rId42"/>
    <p:sldId id="277" r:id="rId43"/>
    <p:sldId id="278" r:id="rId44"/>
    <p:sldId id="279" r:id="rId45"/>
    <p:sldId id="280" r:id="rId46"/>
    <p:sldId id="281" r:id="rId47"/>
    <p:sldId id="282" r:id="rId4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65" autoAdjust="0"/>
    <p:restoredTop sz="94660"/>
  </p:normalViewPr>
  <p:slideViewPr>
    <p:cSldViewPr snapToGrid="0">
      <p:cViewPr varScale="1">
        <p:scale>
          <a:sx n="66" d="100"/>
          <a:sy n="66" d="100"/>
        </p:scale>
        <p:origin x="-792"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pPr/>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pPr/>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2/26/2018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pPr/>
              <a:t>2/26/2018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2/26/2018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2/26/2018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2/26/2018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2A54C80-263E-416B-A8E0-580EDEADCBDC}" type="datetimeFigureOut">
              <a:rPr lang="en-US" dirty="0"/>
              <a:pPr/>
              <a:t>2/26/2018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2/26/2018</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2/26/2018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1122" y="0"/>
            <a:ext cx="10285259" cy="6858000"/>
          </a:xfrm>
          <a:prstGeom prst="rect">
            <a:avLst/>
          </a:prstGeom>
        </p:spPr>
      </p:pic>
      <p:sp>
        <p:nvSpPr>
          <p:cNvPr id="3" name="Подзаголовок 2"/>
          <p:cNvSpPr>
            <a:spLocks noGrp="1"/>
          </p:cNvSpPr>
          <p:nvPr>
            <p:ph type="subTitle" idx="1"/>
          </p:nvPr>
        </p:nvSpPr>
        <p:spPr>
          <a:xfrm>
            <a:off x="1507067" y="4050832"/>
            <a:ext cx="9479314" cy="2807167"/>
          </a:xfrm>
        </p:spPr>
        <p:txBody>
          <a:bodyPr>
            <a:normAutofit/>
          </a:bodyPr>
          <a:lstStyle/>
          <a:p>
            <a:endParaRPr lang="ru-RU" sz="3200" dirty="0" smtClean="0">
              <a:solidFill>
                <a:schemeClr val="tx1"/>
              </a:solidFill>
              <a:latin typeface="Times New Roman" panose="02020603050405020304" pitchFamily="18" charset="0"/>
              <a:cs typeface="Times New Roman" panose="02020603050405020304" pitchFamily="18" charset="0"/>
            </a:endParaRPr>
          </a:p>
          <a:p>
            <a:endParaRPr lang="ru-RU" sz="3200" dirty="0">
              <a:solidFill>
                <a:schemeClr val="tx1"/>
              </a:solidFill>
              <a:latin typeface="Times New Roman" panose="02020603050405020304" pitchFamily="18" charset="0"/>
              <a:cs typeface="Times New Roman" panose="02020603050405020304" pitchFamily="18" charset="0"/>
            </a:endParaRPr>
          </a:p>
          <a:p>
            <a:r>
              <a:rPr lang="ru-RU" sz="7200" b="1" i="1" u="sng" dirty="0" smtClean="0">
                <a:solidFill>
                  <a:srgbClr val="C00000"/>
                </a:solidFill>
                <a:latin typeface="Times New Roman" panose="02020603050405020304" pitchFamily="18" charset="0"/>
                <a:cs typeface="Times New Roman" panose="02020603050405020304" pitchFamily="18" charset="0"/>
              </a:rPr>
              <a:t>ИГРОВОЕ </a:t>
            </a:r>
            <a:r>
              <a:rPr lang="ru-RU" sz="7200" b="1" i="1" u="sng" dirty="0">
                <a:solidFill>
                  <a:srgbClr val="C00000"/>
                </a:solidFill>
                <a:latin typeface="Times New Roman" panose="02020603050405020304" pitchFamily="18" charset="0"/>
                <a:cs typeface="Times New Roman" panose="02020603050405020304" pitchFamily="18" charset="0"/>
              </a:rPr>
              <a:t>ГТО</a:t>
            </a:r>
            <a:endParaRPr lang="ru-RU" sz="7200" b="1" i="1" u="sng" dirty="0">
              <a:solidFill>
                <a:srgbClr val="C00000"/>
              </a:solidFill>
            </a:endParaRPr>
          </a:p>
        </p:txBody>
      </p:sp>
    </p:spTree>
    <p:extLst>
      <p:ext uri="{BB962C8B-B14F-4D97-AF65-F5344CB8AC3E}">
        <p14:creationId xmlns:p14="http://schemas.microsoft.com/office/powerpoint/2010/main" val="187897432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89186"/>
            <a:ext cx="10232404" cy="1182414"/>
          </a:xfrm>
        </p:spPr>
        <p:txBody>
          <a:bodyPr>
            <a:normAutofit fontScale="90000"/>
          </a:bodyPr>
          <a:lstStyle/>
          <a:p>
            <a:r>
              <a:rPr lang="ru-RU" dirty="0" smtClean="0"/>
              <a:t>                 «</a:t>
            </a:r>
            <a:r>
              <a:rPr lang="ru-RU" dirty="0"/>
              <a:t>Игровое ГТО»: </a:t>
            </a:r>
            <a:br>
              <a:rPr lang="ru-RU" dirty="0"/>
            </a:br>
            <a:r>
              <a:rPr lang="ru-RU" dirty="0" smtClean="0"/>
              <a:t>                 подвижные </a:t>
            </a:r>
            <a:r>
              <a:rPr lang="ru-RU" dirty="0"/>
              <a:t>игры</a:t>
            </a:r>
          </a:p>
        </p:txBody>
      </p:sp>
      <p:sp>
        <p:nvSpPr>
          <p:cNvPr id="3" name="Объект 2"/>
          <p:cNvSpPr>
            <a:spLocks noGrp="1"/>
          </p:cNvSpPr>
          <p:nvPr>
            <p:ph idx="1"/>
          </p:nvPr>
        </p:nvSpPr>
        <p:spPr>
          <a:xfrm>
            <a:off x="677333" y="1371601"/>
            <a:ext cx="11099507" cy="5123792"/>
          </a:xfrm>
        </p:spPr>
        <p:txBody>
          <a:bodyPr>
            <a:normAutofit lnSpcReduction="10000"/>
          </a:bodyPr>
          <a:lstStyle/>
          <a:p>
            <a:pPr marL="0" indent="0" algn="ctr">
              <a:buNone/>
            </a:pPr>
            <a:r>
              <a:rPr lang="ru-RU" sz="2400" i="1" dirty="0">
                <a:solidFill>
                  <a:srgbClr val="7030A0"/>
                </a:solidFill>
                <a:latin typeface="Times New Roman" panose="02020603050405020304" pitchFamily="18" charset="0"/>
                <a:cs typeface="Times New Roman" panose="02020603050405020304" pitchFamily="18" charset="0"/>
              </a:rPr>
              <a:t>Подвижные игры для развития мышцы спины, ног, брюшного пресса, развития скоростно-силовых качеств </a:t>
            </a:r>
            <a:r>
              <a:rPr lang="ru-RU" sz="2400" i="1" dirty="0" smtClean="0">
                <a:solidFill>
                  <a:srgbClr val="7030A0"/>
                </a:solidFill>
                <a:latin typeface="Times New Roman" panose="02020603050405020304" pitchFamily="18" charset="0"/>
                <a:cs typeface="Times New Roman" panose="02020603050405020304" pitchFamily="18" charset="0"/>
              </a:rPr>
              <a:t>и </a:t>
            </a:r>
            <a:r>
              <a:rPr lang="ru-RU" sz="2400" i="1" dirty="0">
                <a:solidFill>
                  <a:srgbClr val="7030A0"/>
                </a:solidFill>
                <a:latin typeface="Times New Roman" panose="02020603050405020304" pitchFamily="18" charset="0"/>
                <a:cs typeface="Times New Roman" panose="02020603050405020304" pitchFamily="18" charset="0"/>
              </a:rPr>
              <a:t>выполнения норматива  «Поднимание туловища из положения лежа на спине». </a:t>
            </a:r>
            <a:endParaRPr lang="ru-RU" sz="2400" i="1" dirty="0" smtClean="0">
              <a:solidFill>
                <a:srgbClr val="7030A0"/>
              </a:solidFill>
              <a:latin typeface="Times New Roman" panose="02020603050405020304" pitchFamily="18" charset="0"/>
              <a:cs typeface="Times New Roman" panose="02020603050405020304" pitchFamily="18" charset="0"/>
            </a:endParaRPr>
          </a:p>
          <a:p>
            <a:pPr algn="just"/>
            <a:r>
              <a:rPr lang="ru-RU" sz="2400" b="1" u="sng" dirty="0" smtClean="0">
                <a:latin typeface="Times New Roman" panose="02020603050405020304" pitchFamily="18" charset="0"/>
                <a:cs typeface="Times New Roman" panose="02020603050405020304" pitchFamily="18" charset="0"/>
              </a:rPr>
              <a:t>5-9 </a:t>
            </a:r>
            <a:r>
              <a:rPr lang="ru-RU" sz="2400" b="1" u="sng" dirty="0">
                <a:latin typeface="Times New Roman" panose="02020603050405020304" pitchFamily="18" charset="0"/>
                <a:cs typeface="Times New Roman" panose="02020603050405020304" pitchFamily="18" charset="0"/>
              </a:rPr>
              <a:t>класс</a:t>
            </a:r>
          </a:p>
          <a:p>
            <a:pPr marL="0" lvl="0" indent="0" algn="just" fontAlgn="base">
              <a:buNone/>
            </a:pPr>
            <a:r>
              <a:rPr lang="ru-RU" sz="2400" dirty="0">
                <a:latin typeface="Times New Roman" panose="02020603050405020304" pitchFamily="18" charset="0"/>
                <a:cs typeface="Times New Roman" panose="02020603050405020304" pitchFamily="18" charset="0"/>
              </a:rPr>
              <a:t>«На прорыв», « Крепче круг», «Ванька- </a:t>
            </a:r>
            <a:r>
              <a:rPr lang="ru-RU" sz="2400" dirty="0" err="1">
                <a:latin typeface="Times New Roman" panose="02020603050405020304" pitchFamily="18" charset="0"/>
                <a:cs typeface="Times New Roman" panose="02020603050405020304" pitchFamily="18" charset="0"/>
              </a:rPr>
              <a:t>встанька</a:t>
            </a:r>
            <a:r>
              <a:rPr lang="ru-RU" sz="2400" dirty="0">
                <a:latin typeface="Times New Roman" panose="02020603050405020304" pitchFamily="18" charset="0"/>
                <a:cs typeface="Times New Roman" panose="02020603050405020304" pitchFamily="18" charset="0"/>
              </a:rPr>
              <a:t>»,  «Книжка», «Птица», «Летучая мышь», «Страус», «Орешек», «Уголок», «Перочинный ножик», «Осьминог», «Горка», «Черепашка», «Волчонок», «Ежик», «Слон», «Футбол на спине» и др. игры по выбору. </a:t>
            </a:r>
          </a:p>
          <a:p>
            <a:pPr algn="just"/>
            <a:r>
              <a:rPr lang="ru-RU" sz="2400" b="1" u="sng" dirty="0" smtClean="0">
                <a:latin typeface="Times New Roman" panose="02020603050405020304" pitchFamily="18" charset="0"/>
                <a:cs typeface="Times New Roman" panose="02020603050405020304" pitchFamily="18" charset="0"/>
              </a:rPr>
              <a:t>10-11 </a:t>
            </a:r>
            <a:r>
              <a:rPr lang="ru-RU" sz="2400" b="1" u="sng" dirty="0">
                <a:latin typeface="Times New Roman" panose="02020603050405020304" pitchFamily="18" charset="0"/>
                <a:cs typeface="Times New Roman" panose="02020603050405020304" pitchFamily="18" charset="0"/>
              </a:rPr>
              <a:t>класс</a:t>
            </a:r>
          </a:p>
          <a:p>
            <a:pPr marL="0" lvl="0" indent="0" algn="just">
              <a:buNone/>
            </a:pPr>
            <a:r>
              <a:rPr lang="ru-RU" sz="2400" dirty="0">
                <a:latin typeface="Times New Roman" panose="02020603050405020304" pitchFamily="18" charset="0"/>
                <a:cs typeface="Times New Roman" panose="02020603050405020304" pitchFamily="18" charset="0"/>
              </a:rPr>
              <a:t>«На прорыв», «Крепче круг», «Ванька- </a:t>
            </a:r>
            <a:r>
              <a:rPr lang="ru-RU" sz="2400" dirty="0" err="1">
                <a:latin typeface="Times New Roman" panose="02020603050405020304" pitchFamily="18" charset="0"/>
                <a:cs typeface="Times New Roman" panose="02020603050405020304" pitchFamily="18" charset="0"/>
              </a:rPr>
              <a:t>встанька</a:t>
            </a:r>
            <a:r>
              <a:rPr lang="ru-RU" sz="2400" dirty="0">
                <a:latin typeface="Times New Roman" panose="02020603050405020304" pitchFamily="18" charset="0"/>
                <a:cs typeface="Times New Roman" panose="02020603050405020304" pitchFamily="18" charset="0"/>
              </a:rPr>
              <a:t>», «Книжка», «Птица», «Летучая мышь», «Страус», «Уголок», «Осьминог», «Горка», «Слон», «Футбол на спине», «Поймай мяч», «Лови мяч» из разных направлений в положении лежа на спине  и др. игры по выбору. </a:t>
            </a:r>
          </a:p>
          <a:p>
            <a:endParaRPr lang="ru-RU" dirty="0" smtClean="0"/>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2775" y="0"/>
            <a:ext cx="5229225" cy="1285875"/>
          </a:xfrm>
          <a:prstGeom prst="rect">
            <a:avLst/>
          </a:prstGeom>
        </p:spPr>
      </p:pic>
    </p:spTree>
    <p:extLst>
      <p:ext uri="{BB962C8B-B14F-4D97-AF65-F5344CB8AC3E}">
        <p14:creationId xmlns:p14="http://schemas.microsoft.com/office/powerpoint/2010/main" val="25980881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
            <a:ext cx="9932858" cy="1182413"/>
          </a:xfrm>
        </p:spPr>
        <p:txBody>
          <a:bodyPr>
            <a:normAutofit fontScale="90000"/>
          </a:bodyPr>
          <a:lstStyle/>
          <a:p>
            <a:r>
              <a:rPr lang="ru-RU" dirty="0" smtClean="0"/>
              <a:t>               «</a:t>
            </a:r>
            <a:r>
              <a:rPr lang="ru-RU" dirty="0"/>
              <a:t>Игровое ГТО»: </a:t>
            </a:r>
            <a:br>
              <a:rPr lang="ru-RU" dirty="0"/>
            </a:br>
            <a:r>
              <a:rPr lang="ru-RU" dirty="0" smtClean="0"/>
              <a:t>               подвижные </a:t>
            </a:r>
            <a:r>
              <a:rPr lang="ru-RU" dirty="0"/>
              <a:t>игры</a:t>
            </a:r>
          </a:p>
        </p:txBody>
      </p:sp>
      <p:sp>
        <p:nvSpPr>
          <p:cNvPr id="3" name="Объект 2"/>
          <p:cNvSpPr>
            <a:spLocks noGrp="1"/>
          </p:cNvSpPr>
          <p:nvPr>
            <p:ph idx="1"/>
          </p:nvPr>
        </p:nvSpPr>
        <p:spPr>
          <a:xfrm>
            <a:off x="362022" y="1182414"/>
            <a:ext cx="11194102" cy="5486400"/>
          </a:xfrm>
        </p:spPr>
        <p:txBody>
          <a:bodyPr>
            <a:normAutofit fontScale="55000" lnSpcReduction="20000"/>
          </a:bodyPr>
          <a:lstStyle/>
          <a:p>
            <a:pPr marL="0" indent="0" algn="ctr">
              <a:buNone/>
            </a:pPr>
            <a:r>
              <a:rPr lang="ru-RU" sz="4400" i="1" dirty="0">
                <a:solidFill>
                  <a:srgbClr val="7030A0"/>
                </a:solidFill>
                <a:latin typeface="Times New Roman" panose="02020603050405020304" pitchFamily="18" charset="0"/>
                <a:cs typeface="Times New Roman" panose="02020603050405020304" pitchFamily="18" charset="0"/>
              </a:rPr>
              <a:t>Подвижные игры на развитие быстроты для подготовки к выполнению </a:t>
            </a:r>
            <a:r>
              <a:rPr lang="ru-RU" sz="4400" i="1" dirty="0" smtClean="0">
                <a:solidFill>
                  <a:srgbClr val="7030A0"/>
                </a:solidFill>
                <a:latin typeface="Times New Roman" panose="02020603050405020304" pitchFamily="18" charset="0"/>
                <a:cs typeface="Times New Roman" panose="02020603050405020304" pitchFamily="18" charset="0"/>
              </a:rPr>
              <a:t>нормативов челночного бега </a:t>
            </a:r>
            <a:r>
              <a:rPr lang="ru-RU" sz="4400" i="1" dirty="0">
                <a:solidFill>
                  <a:srgbClr val="7030A0"/>
                </a:solidFill>
                <a:latin typeface="Times New Roman" panose="02020603050405020304" pitchFamily="18" charset="0"/>
                <a:cs typeface="Times New Roman" panose="02020603050405020304" pitchFamily="18" charset="0"/>
              </a:rPr>
              <a:t>или</a:t>
            </a:r>
            <a:r>
              <a:rPr lang="ru-RU" sz="4400" i="1" dirty="0" smtClean="0">
                <a:solidFill>
                  <a:srgbClr val="7030A0"/>
                </a:solidFill>
                <a:latin typeface="Times New Roman" panose="02020603050405020304" pitchFamily="18" charset="0"/>
                <a:cs typeface="Times New Roman" panose="02020603050405020304" pitchFamily="18" charset="0"/>
              </a:rPr>
              <a:t> бега </a:t>
            </a:r>
            <a:r>
              <a:rPr lang="ru-RU" sz="4400" i="1" dirty="0">
                <a:solidFill>
                  <a:srgbClr val="7030A0"/>
                </a:solidFill>
                <a:latin typeface="Times New Roman" panose="02020603050405020304" pitchFamily="18" charset="0"/>
                <a:cs typeface="Times New Roman" panose="02020603050405020304" pitchFamily="18" charset="0"/>
              </a:rPr>
              <a:t>на </a:t>
            </a:r>
            <a:r>
              <a:rPr lang="ru-RU" sz="4400" i="1" dirty="0" smtClean="0">
                <a:solidFill>
                  <a:srgbClr val="7030A0"/>
                </a:solidFill>
                <a:latin typeface="Times New Roman" panose="02020603050405020304" pitchFamily="18" charset="0"/>
                <a:cs typeface="Times New Roman" panose="02020603050405020304" pitchFamily="18" charset="0"/>
              </a:rPr>
              <a:t>30, 60, 100 м,</a:t>
            </a:r>
            <a:r>
              <a:rPr lang="ru-RU" sz="4400" i="1" dirty="0">
                <a:solidFill>
                  <a:srgbClr val="7030A0"/>
                </a:solidFill>
                <a:latin typeface="Times New Roman" panose="02020603050405020304" pitchFamily="18" charset="0"/>
                <a:cs typeface="Times New Roman" panose="02020603050405020304" pitchFamily="18" charset="0"/>
              </a:rPr>
              <a:t>  п</a:t>
            </a:r>
            <a:r>
              <a:rPr lang="ru-RU" sz="4400" i="1" dirty="0" smtClean="0">
                <a:solidFill>
                  <a:srgbClr val="7030A0"/>
                </a:solidFill>
                <a:latin typeface="Times New Roman" panose="02020603050405020304" pitchFamily="18" charset="0"/>
                <a:cs typeface="Times New Roman" panose="02020603050405020304" pitchFamily="18" charset="0"/>
              </a:rPr>
              <a:t>лавание </a:t>
            </a:r>
            <a:r>
              <a:rPr lang="ru-RU" sz="4400" i="1" dirty="0">
                <a:solidFill>
                  <a:srgbClr val="7030A0"/>
                </a:solidFill>
                <a:latin typeface="Times New Roman" panose="02020603050405020304" pitchFamily="18" charset="0"/>
                <a:cs typeface="Times New Roman" panose="02020603050405020304" pitchFamily="18" charset="0"/>
              </a:rPr>
              <a:t>без учета </a:t>
            </a:r>
            <a:r>
              <a:rPr lang="ru-RU" sz="4400" i="1" dirty="0" smtClean="0">
                <a:solidFill>
                  <a:srgbClr val="7030A0"/>
                </a:solidFill>
                <a:latin typeface="Times New Roman" panose="02020603050405020304" pitchFamily="18" charset="0"/>
                <a:cs typeface="Times New Roman" panose="02020603050405020304" pitchFamily="18" charset="0"/>
              </a:rPr>
              <a:t>времени</a:t>
            </a:r>
            <a:r>
              <a:rPr lang="ru-RU" sz="4400" i="1" dirty="0">
                <a:solidFill>
                  <a:srgbClr val="7030A0"/>
                </a:solidFill>
                <a:latin typeface="Times New Roman" panose="02020603050405020304" pitchFamily="18" charset="0"/>
                <a:cs typeface="Times New Roman" panose="02020603050405020304" pitchFamily="18" charset="0"/>
              </a:rPr>
              <a:t>,</a:t>
            </a:r>
            <a:r>
              <a:rPr lang="ru-RU" sz="4400" i="1" dirty="0" smtClean="0">
                <a:solidFill>
                  <a:srgbClr val="7030A0"/>
                </a:solidFill>
                <a:latin typeface="Times New Roman" panose="02020603050405020304" pitchFamily="18" charset="0"/>
                <a:cs typeface="Times New Roman" panose="02020603050405020304" pitchFamily="18" charset="0"/>
              </a:rPr>
              <a:t> </a:t>
            </a:r>
            <a:r>
              <a:rPr lang="ru-RU" sz="4400" i="1" dirty="0">
                <a:solidFill>
                  <a:srgbClr val="7030A0"/>
                </a:solidFill>
                <a:latin typeface="Times New Roman" panose="02020603050405020304" pitchFamily="18" charset="0"/>
                <a:cs typeface="Times New Roman" panose="02020603050405020304" pitchFamily="18" charset="0"/>
              </a:rPr>
              <a:t>плавание на 50м. </a:t>
            </a:r>
            <a:endParaRPr lang="ru-RU" sz="4400" i="1" dirty="0" smtClean="0">
              <a:solidFill>
                <a:srgbClr val="7030A0"/>
              </a:solidFill>
              <a:latin typeface="Times New Roman" panose="02020603050405020304" pitchFamily="18" charset="0"/>
              <a:cs typeface="Times New Roman" panose="02020603050405020304" pitchFamily="18" charset="0"/>
            </a:endParaRPr>
          </a:p>
          <a:p>
            <a:pPr algn="just"/>
            <a:r>
              <a:rPr lang="ru-RU" sz="3600" b="1" u="sng" dirty="0">
                <a:solidFill>
                  <a:schemeClr val="tx1"/>
                </a:solidFill>
                <a:latin typeface="Times New Roman" panose="02020603050405020304" pitchFamily="18" charset="0"/>
                <a:cs typeface="Times New Roman" panose="02020603050405020304" pitchFamily="18" charset="0"/>
              </a:rPr>
              <a:t>1-4 </a:t>
            </a:r>
            <a:r>
              <a:rPr lang="ru-RU" sz="3600" b="1" u="sng" dirty="0" smtClean="0">
                <a:solidFill>
                  <a:schemeClr val="tx1"/>
                </a:solidFill>
                <a:latin typeface="Times New Roman" panose="02020603050405020304" pitchFamily="18" charset="0"/>
                <a:cs typeface="Times New Roman" panose="02020603050405020304" pitchFamily="18" charset="0"/>
              </a:rPr>
              <a:t>класс</a:t>
            </a:r>
          </a:p>
          <a:p>
            <a:pPr marL="0" indent="0" algn="just" fontAlgn="base">
              <a:buNone/>
            </a:pPr>
            <a:r>
              <a:rPr lang="ru-RU" sz="3600" dirty="0" smtClean="0">
                <a:latin typeface="Times New Roman" panose="02020603050405020304" pitchFamily="18" charset="0"/>
                <a:cs typeface="Times New Roman" panose="02020603050405020304" pitchFamily="18" charset="0"/>
              </a:rPr>
              <a:t> </a:t>
            </a:r>
            <a:r>
              <a:rPr lang="ru-RU" sz="3600" dirty="0">
                <a:latin typeface="Times New Roman" panose="02020603050405020304" pitchFamily="18" charset="0"/>
                <a:cs typeface="Times New Roman" panose="02020603050405020304" pitchFamily="18" charset="0"/>
              </a:rPr>
              <a:t>«Вызов номеров», «Гонка мячей по кругу», «Охота на уток», «Мяч среднему», « Зоркий глаз»,  «Падающая палка», «Смена кругов», «Салки», «Ловля парами», «Мороз</a:t>
            </a:r>
            <a:r>
              <a:rPr lang="ru-RU" sz="3600" dirty="0" smtClean="0">
                <a:latin typeface="Times New Roman" panose="02020603050405020304" pitchFamily="18" charset="0"/>
                <a:cs typeface="Times New Roman" panose="02020603050405020304" pitchFamily="18" charset="0"/>
              </a:rPr>
              <a:t>», «</a:t>
            </a:r>
            <a:r>
              <a:rPr lang="ru-RU" sz="3600" dirty="0">
                <a:latin typeface="Times New Roman" panose="02020603050405020304" pitchFamily="18" charset="0"/>
                <a:cs typeface="Times New Roman" panose="02020603050405020304" pitchFamily="18" charset="0"/>
              </a:rPr>
              <a:t>Снайпер», «Мяч капитану», «Два мороза», «К своим флажкам», «Салки с выручкой», «День и ночь», «Белые медведи», «Вызов номеров», «Бегуны» и др. по выбору</a:t>
            </a:r>
            <a:r>
              <a:rPr lang="ru-RU" sz="3600" dirty="0" smtClean="0">
                <a:latin typeface="Times New Roman" panose="02020603050405020304" pitchFamily="18" charset="0"/>
                <a:cs typeface="Times New Roman" panose="02020603050405020304" pitchFamily="18" charset="0"/>
              </a:rPr>
              <a:t>. «</a:t>
            </a:r>
            <a:r>
              <a:rPr lang="ru-RU" sz="3600" dirty="0">
                <a:latin typeface="Times New Roman" panose="02020603050405020304" pitchFamily="18" charset="0"/>
                <a:cs typeface="Times New Roman" panose="02020603050405020304" pitchFamily="18" charset="0"/>
              </a:rPr>
              <a:t>Конники – спортсмены», «Через кочки и пенечки», «Гуси – лебеди», «Пустое место», «Команда быстроногих», «Перебежка с выручкой», «Бег командами», «Колесо</a:t>
            </a:r>
            <a:r>
              <a:rPr lang="ru-RU" sz="3600" dirty="0" smtClean="0">
                <a:latin typeface="Times New Roman" panose="02020603050405020304" pitchFamily="18" charset="0"/>
                <a:cs typeface="Times New Roman" panose="02020603050405020304" pitchFamily="18" charset="0"/>
              </a:rPr>
              <a:t>»</a:t>
            </a:r>
            <a:r>
              <a:rPr lang="ru-RU" sz="3600" dirty="0">
                <a:latin typeface="Times New Roman" panose="02020603050405020304" pitchFamily="18" charset="0"/>
                <a:cs typeface="Times New Roman" panose="02020603050405020304" pitchFamily="18" charset="0"/>
              </a:rPr>
              <a:t> Игры на воде  «Морская звездочка», «Поплавок», «Медуза», «Горячий чай», «Баскетбол на воде»,  «Олимпийская цепочка» </a:t>
            </a:r>
            <a:r>
              <a:rPr lang="ru-RU" sz="3600" dirty="0" err="1">
                <a:latin typeface="Times New Roman" panose="02020603050405020304" pitchFamily="18" charset="0"/>
                <a:cs typeface="Times New Roman" panose="02020603050405020304" pitchFamily="18" charset="0"/>
              </a:rPr>
              <a:t>и.др</a:t>
            </a:r>
            <a:r>
              <a:rPr lang="ru-RU" sz="3600" dirty="0">
                <a:latin typeface="Times New Roman" panose="02020603050405020304" pitchFamily="18" charset="0"/>
                <a:cs typeface="Times New Roman" panose="02020603050405020304" pitchFamily="18" charset="0"/>
              </a:rPr>
              <a:t>. Игровые упражнения, игры-забавы, сюжетные и бессюжетные игры с элементами соревнования, эстафеты</a:t>
            </a:r>
            <a:r>
              <a:rPr lang="ru-RU" sz="3600" dirty="0" smtClean="0">
                <a:latin typeface="Times New Roman" panose="02020603050405020304" pitchFamily="18" charset="0"/>
                <a:cs typeface="Times New Roman" panose="02020603050405020304" pitchFamily="18" charset="0"/>
              </a:rPr>
              <a:t>.</a:t>
            </a:r>
            <a:r>
              <a:rPr lang="ru-RU" sz="3600" dirty="0">
                <a:latin typeface="Times New Roman" panose="02020603050405020304" pitchFamily="18" charset="0"/>
                <a:cs typeface="Times New Roman" panose="02020603050405020304" pitchFamily="18" charset="0"/>
              </a:rPr>
              <a:t> «Водолазы», «Мяч за черту</a:t>
            </a:r>
            <a:r>
              <a:rPr lang="ru-RU" sz="3600" dirty="0" smtClean="0">
                <a:latin typeface="Times New Roman" panose="02020603050405020304" pitchFamily="18" charset="0"/>
                <a:cs typeface="Times New Roman" panose="02020603050405020304" pitchFamily="18" charset="0"/>
              </a:rPr>
              <a:t>»</a:t>
            </a:r>
            <a:endParaRPr lang="ru-RU" sz="3600" dirty="0">
              <a:solidFill>
                <a:schemeClr val="tx1"/>
              </a:solidFill>
              <a:latin typeface="Times New Roman" panose="02020603050405020304" pitchFamily="18" charset="0"/>
              <a:cs typeface="Times New Roman" panose="02020603050405020304" pitchFamily="18" charset="0"/>
            </a:endParaRPr>
          </a:p>
          <a:p>
            <a:pPr algn="just"/>
            <a:r>
              <a:rPr lang="ru-RU" sz="3600" b="1" u="sng" dirty="0" smtClean="0">
                <a:latin typeface="Times New Roman" panose="02020603050405020304" pitchFamily="18" charset="0"/>
                <a:cs typeface="Times New Roman" panose="02020603050405020304" pitchFamily="18" charset="0"/>
              </a:rPr>
              <a:t>5-9, 10-11 </a:t>
            </a:r>
            <a:r>
              <a:rPr lang="ru-RU" sz="3600" b="1" u="sng" dirty="0">
                <a:latin typeface="Times New Roman" panose="02020603050405020304" pitchFamily="18" charset="0"/>
                <a:cs typeface="Times New Roman" panose="02020603050405020304" pitchFamily="18" charset="0"/>
              </a:rPr>
              <a:t>класс</a:t>
            </a:r>
          </a:p>
          <a:p>
            <a:pPr marL="0" lvl="0" indent="0" algn="just" fontAlgn="base">
              <a:buNone/>
            </a:pPr>
            <a:r>
              <a:rPr lang="ru-RU" sz="3600" dirty="0">
                <a:latin typeface="Times New Roman" panose="02020603050405020304" pitchFamily="18" charset="0"/>
                <a:cs typeface="Times New Roman" panose="02020603050405020304" pitchFamily="18" charset="0"/>
              </a:rPr>
              <a:t>«Вызов номеров»,  «Черные и белые», «Волки и овцы», «Простые пятнашки», различные эстафеты с мячом на ведение, передачи и др. технических приемов из футбола, баскетбола, волейбола </a:t>
            </a:r>
            <a:r>
              <a:rPr lang="ru-RU" sz="3600" dirty="0" err="1">
                <a:latin typeface="Times New Roman" panose="02020603050405020304" pitchFamily="18" charset="0"/>
                <a:cs typeface="Times New Roman" panose="02020603050405020304" pitchFamily="18" charset="0"/>
              </a:rPr>
              <a:t>и.т.д</a:t>
            </a:r>
            <a:r>
              <a:rPr lang="ru-RU" sz="3600" dirty="0">
                <a:latin typeface="Times New Roman" panose="02020603050405020304" pitchFamily="18" charset="0"/>
                <a:cs typeface="Times New Roman" panose="02020603050405020304" pitchFamily="18" charset="0"/>
              </a:rPr>
              <a:t>.); в воде - «Цапли», «Мостик», «Оттолкнись пятками», «Кузнечики», «Рыбаки и рыбки», «Пятнашки», «Мяч в воздухе», «Утки-нырки», «Ныряльщики», «Поднырни», «Торпеды», «Водолазы»   др. по выбору.  </a:t>
            </a:r>
          </a:p>
          <a:p>
            <a:pPr algn="just"/>
            <a:endParaRPr lang="ru-RU" sz="2400" b="1" u="sng" dirty="0">
              <a:latin typeface="Times New Roman" panose="02020603050405020304" pitchFamily="18" charset="0"/>
              <a:cs typeface="Times New Roman" panose="02020603050405020304" pitchFamily="18" charset="0"/>
            </a:endParaRPr>
          </a:p>
          <a:p>
            <a:pPr marL="0" indent="0">
              <a:buNone/>
            </a:pPr>
            <a:endParaRPr lang="ru-RU" sz="2400" dirty="0">
              <a:solidFill>
                <a:srgbClr val="7030A0"/>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99865" y="0"/>
            <a:ext cx="5229225" cy="1285875"/>
          </a:xfrm>
          <a:prstGeom prst="rect">
            <a:avLst/>
          </a:prstGeom>
        </p:spPr>
      </p:pic>
    </p:spTree>
    <p:extLst>
      <p:ext uri="{BB962C8B-B14F-4D97-AF65-F5344CB8AC3E}">
        <p14:creationId xmlns:p14="http://schemas.microsoft.com/office/powerpoint/2010/main" val="39755237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57655"/>
            <a:ext cx="10390058" cy="1198179"/>
          </a:xfrm>
        </p:spPr>
        <p:txBody>
          <a:bodyPr/>
          <a:lstStyle/>
          <a:p>
            <a:r>
              <a:rPr lang="ru-RU" dirty="0" smtClean="0"/>
              <a:t>                 «</a:t>
            </a:r>
            <a:r>
              <a:rPr lang="ru-RU" dirty="0"/>
              <a:t>Игровое ГТО»: </a:t>
            </a:r>
            <a:br>
              <a:rPr lang="ru-RU" dirty="0"/>
            </a:br>
            <a:r>
              <a:rPr lang="ru-RU" dirty="0" smtClean="0"/>
              <a:t>                 подвижные </a:t>
            </a:r>
            <a:r>
              <a:rPr lang="ru-RU" dirty="0"/>
              <a:t>игры</a:t>
            </a:r>
          </a:p>
        </p:txBody>
      </p:sp>
      <p:sp>
        <p:nvSpPr>
          <p:cNvPr id="3" name="Объект 2"/>
          <p:cNvSpPr>
            <a:spLocks noGrp="1"/>
          </p:cNvSpPr>
          <p:nvPr>
            <p:ph idx="1"/>
          </p:nvPr>
        </p:nvSpPr>
        <p:spPr>
          <a:xfrm>
            <a:off x="677333" y="1355834"/>
            <a:ext cx="11083743" cy="5360275"/>
          </a:xfrm>
        </p:spPr>
        <p:txBody>
          <a:bodyPr>
            <a:normAutofit fontScale="70000" lnSpcReduction="20000"/>
          </a:bodyPr>
          <a:lstStyle/>
          <a:p>
            <a:pPr marL="0" indent="0" algn="ctr">
              <a:buNone/>
            </a:pPr>
            <a:r>
              <a:rPr lang="ru-RU" sz="2400" i="1" dirty="0">
                <a:solidFill>
                  <a:srgbClr val="7030A0"/>
                </a:solidFill>
                <a:latin typeface="Times New Roman" panose="02020603050405020304" pitchFamily="18" charset="0"/>
                <a:cs typeface="Times New Roman" panose="02020603050405020304" pitchFamily="18" charset="0"/>
              </a:rPr>
              <a:t>Подвижные игры на развитие выносливости  для подготовки к выполнению нормативов школьниками </a:t>
            </a:r>
            <a:r>
              <a:rPr lang="ru-RU" sz="2400" i="1" dirty="0" smtClean="0">
                <a:solidFill>
                  <a:srgbClr val="7030A0"/>
                </a:solidFill>
                <a:latin typeface="Times New Roman" panose="02020603050405020304" pitchFamily="18" charset="0"/>
                <a:cs typeface="Times New Roman" panose="02020603050405020304" pitchFamily="18" charset="0"/>
              </a:rPr>
              <a:t> «</a:t>
            </a:r>
            <a:r>
              <a:rPr lang="ru-RU" sz="2400" i="1" dirty="0">
                <a:solidFill>
                  <a:srgbClr val="7030A0"/>
                </a:solidFill>
                <a:latin typeface="Times New Roman" panose="02020603050405020304" pitchFamily="18" charset="0"/>
                <a:cs typeface="Times New Roman" panose="02020603050405020304" pitchFamily="18" charset="0"/>
              </a:rPr>
              <a:t>С</a:t>
            </a:r>
            <a:r>
              <a:rPr lang="ru-RU" sz="2400" i="1" dirty="0" smtClean="0">
                <a:solidFill>
                  <a:srgbClr val="7030A0"/>
                </a:solidFill>
                <a:latin typeface="Times New Roman" panose="02020603050405020304" pitchFamily="18" charset="0"/>
                <a:cs typeface="Times New Roman" panose="02020603050405020304" pitchFamily="18" charset="0"/>
              </a:rPr>
              <a:t>мешанное </a:t>
            </a:r>
            <a:r>
              <a:rPr lang="ru-RU" sz="2400" i="1" dirty="0">
                <a:solidFill>
                  <a:srgbClr val="7030A0"/>
                </a:solidFill>
                <a:latin typeface="Times New Roman" panose="02020603050405020304" pitchFamily="18" charset="0"/>
                <a:cs typeface="Times New Roman" panose="02020603050405020304" pitchFamily="18" charset="0"/>
              </a:rPr>
              <a:t>передвижение на 1,5 км по пересеченной местности, смешанное передвижение на 1 км</a:t>
            </a:r>
            <a:r>
              <a:rPr lang="ru-RU" sz="2400" i="1" dirty="0" smtClean="0">
                <a:solidFill>
                  <a:srgbClr val="7030A0"/>
                </a:solidFill>
                <a:latin typeface="Times New Roman" panose="02020603050405020304" pitchFamily="18" charset="0"/>
                <a:cs typeface="Times New Roman" panose="02020603050405020304" pitchFamily="18" charset="0"/>
              </a:rPr>
              <a:t>», «Бег на 1 км», «Бег </a:t>
            </a:r>
            <a:r>
              <a:rPr lang="ru-RU" sz="2400" i="1" dirty="0">
                <a:solidFill>
                  <a:srgbClr val="7030A0"/>
                </a:solidFill>
                <a:latin typeface="Times New Roman" panose="02020603050405020304" pitchFamily="18" charset="0"/>
                <a:cs typeface="Times New Roman" panose="02020603050405020304" pitchFamily="18" charset="0"/>
              </a:rPr>
              <a:t>на 1,5 км или на 2 км», «Бег на лыжах на 2км или на 3 км или </a:t>
            </a:r>
            <a:r>
              <a:rPr lang="ru-RU" sz="2400" i="1" dirty="0" err="1">
                <a:solidFill>
                  <a:srgbClr val="7030A0"/>
                </a:solidFill>
                <a:latin typeface="Times New Roman" panose="02020603050405020304" pitchFamily="18" charset="0"/>
                <a:cs typeface="Times New Roman" panose="02020603050405020304" pitchFamily="18" charset="0"/>
              </a:rPr>
              <a:t>или</a:t>
            </a:r>
            <a:r>
              <a:rPr lang="ru-RU" sz="2400" i="1" dirty="0">
                <a:solidFill>
                  <a:srgbClr val="7030A0"/>
                </a:solidFill>
                <a:latin typeface="Times New Roman" panose="02020603050405020304" pitchFamily="18" charset="0"/>
                <a:cs typeface="Times New Roman" panose="02020603050405020304" pitchFamily="18" charset="0"/>
              </a:rPr>
              <a:t> кросс на 3 км по пересеченной местности»; </a:t>
            </a:r>
            <a:r>
              <a:rPr lang="ru-RU" sz="2400" i="1" dirty="0" smtClean="0">
                <a:solidFill>
                  <a:srgbClr val="7030A0"/>
                </a:solidFill>
                <a:latin typeface="Times New Roman" panose="02020603050405020304" pitchFamily="18" charset="0"/>
                <a:cs typeface="Times New Roman" panose="02020603050405020304" pitchFamily="18" charset="0"/>
              </a:rPr>
              <a:t>«</a:t>
            </a:r>
            <a:r>
              <a:rPr lang="ru-RU" sz="2400" i="1" dirty="0">
                <a:solidFill>
                  <a:srgbClr val="7030A0"/>
                </a:solidFill>
                <a:latin typeface="Times New Roman" panose="02020603050405020304" pitchFamily="18" charset="0"/>
                <a:cs typeface="Times New Roman" panose="02020603050405020304" pitchFamily="18" charset="0"/>
              </a:rPr>
              <a:t>Бег на 2км или на 3  км», «Бег на лыжах на 3 км или на 5 км, или кросс на </a:t>
            </a:r>
            <a:r>
              <a:rPr lang="ru-RU" sz="2400" i="1" dirty="0" smtClean="0">
                <a:solidFill>
                  <a:srgbClr val="7030A0"/>
                </a:solidFill>
                <a:latin typeface="Times New Roman" panose="02020603050405020304" pitchFamily="18" charset="0"/>
                <a:cs typeface="Times New Roman" panose="02020603050405020304" pitchFamily="18" charset="0"/>
              </a:rPr>
              <a:t>3 (5) </a:t>
            </a:r>
            <a:r>
              <a:rPr lang="ru-RU" sz="2400" i="1" dirty="0">
                <a:solidFill>
                  <a:srgbClr val="7030A0"/>
                </a:solidFill>
                <a:latin typeface="Times New Roman" panose="02020603050405020304" pitchFamily="18" charset="0"/>
                <a:cs typeface="Times New Roman" panose="02020603050405020304" pitchFamily="18" charset="0"/>
              </a:rPr>
              <a:t>км по пересеченной местности». </a:t>
            </a:r>
            <a:endParaRPr lang="ru-RU" sz="2400" i="1" dirty="0" smtClean="0">
              <a:solidFill>
                <a:srgbClr val="7030A0"/>
              </a:solidFill>
              <a:latin typeface="Times New Roman" panose="02020603050405020304" pitchFamily="18" charset="0"/>
              <a:cs typeface="Times New Roman" panose="02020603050405020304" pitchFamily="18" charset="0"/>
            </a:endParaRPr>
          </a:p>
          <a:p>
            <a:pPr algn="just"/>
            <a:r>
              <a:rPr lang="ru-RU" sz="2900" b="1" u="sng" dirty="0">
                <a:solidFill>
                  <a:schemeClr val="tx1"/>
                </a:solidFill>
                <a:latin typeface="Times New Roman" panose="02020603050405020304" pitchFamily="18" charset="0"/>
                <a:cs typeface="Times New Roman" panose="02020603050405020304" pitchFamily="18" charset="0"/>
              </a:rPr>
              <a:t>1-4 </a:t>
            </a:r>
            <a:r>
              <a:rPr lang="ru-RU" sz="2900" b="1" u="sng" dirty="0" smtClean="0">
                <a:solidFill>
                  <a:schemeClr val="tx1"/>
                </a:solidFill>
                <a:latin typeface="Times New Roman" panose="02020603050405020304" pitchFamily="18" charset="0"/>
                <a:cs typeface="Times New Roman" panose="02020603050405020304" pitchFamily="18" charset="0"/>
              </a:rPr>
              <a:t>класс</a:t>
            </a:r>
          </a:p>
          <a:p>
            <a:pPr marL="0" lvl="0" indent="0" algn="just" fontAlgn="base">
              <a:buNone/>
            </a:pPr>
            <a:r>
              <a:rPr lang="ru-RU" sz="2400" dirty="0" smtClean="0">
                <a:latin typeface="Times New Roman" panose="02020603050405020304" pitchFamily="18" charset="0"/>
                <a:cs typeface="Times New Roman" panose="02020603050405020304" pitchFamily="18" charset="0"/>
              </a:rPr>
              <a:t> </a:t>
            </a:r>
            <a:r>
              <a:rPr lang="ru-RU" sz="2900" dirty="0">
                <a:latin typeface="Times New Roman" panose="02020603050405020304" pitchFamily="18" charset="0"/>
                <a:cs typeface="Times New Roman" panose="02020603050405020304" pitchFamily="18" charset="0"/>
              </a:rPr>
              <a:t>Парные гонки,  Гонка на одной лыже,  Веселые лыжники,  «Крепче круг» «Бой петухов», «Рыбаки и рыбки», «Перехват мяча», «</a:t>
            </a:r>
            <a:r>
              <a:rPr lang="ru-RU" sz="2900" dirty="0" err="1">
                <a:latin typeface="Times New Roman" panose="02020603050405020304" pitchFamily="18" charset="0"/>
                <a:cs typeface="Times New Roman" panose="02020603050405020304" pitchFamily="18" charset="0"/>
              </a:rPr>
              <a:t>Тигробол</a:t>
            </a:r>
            <a:r>
              <a:rPr lang="ru-RU" sz="2900" dirty="0">
                <a:latin typeface="Times New Roman" panose="02020603050405020304" pitchFamily="18" charset="0"/>
                <a:cs typeface="Times New Roman" panose="02020603050405020304" pitchFamily="18" charset="0"/>
              </a:rPr>
              <a:t>», «</a:t>
            </a:r>
            <a:r>
              <a:rPr lang="ru-RU" sz="2900" dirty="0" err="1">
                <a:latin typeface="Times New Roman" panose="02020603050405020304" pitchFamily="18" charset="0"/>
                <a:cs typeface="Times New Roman" panose="02020603050405020304" pitchFamily="18" charset="0"/>
              </a:rPr>
              <a:t>Выбивалы</a:t>
            </a:r>
            <a:r>
              <a:rPr lang="ru-RU" sz="2900" dirty="0">
                <a:latin typeface="Times New Roman" panose="02020603050405020304" pitchFamily="18" charset="0"/>
                <a:cs typeface="Times New Roman" panose="02020603050405020304" pitchFamily="18" charset="0"/>
              </a:rPr>
              <a:t>», «Регби», «Футбол на спине»,  «Перехват мяча», «Сумей догнать», «Гонка с выбыванием», «Драконы», «Круговые эстафеты», «Смена лидеров», «Следуй за мной», «Круговорот» и др. по выбору</a:t>
            </a:r>
            <a:r>
              <a:rPr lang="ru-RU" sz="2900" dirty="0" smtClean="0">
                <a:latin typeface="Times New Roman" panose="02020603050405020304" pitchFamily="18" charset="0"/>
                <a:cs typeface="Times New Roman" panose="02020603050405020304" pitchFamily="18" charset="0"/>
              </a:rPr>
              <a:t>. «</a:t>
            </a:r>
            <a:r>
              <a:rPr lang="ru-RU" sz="2900" dirty="0">
                <a:latin typeface="Times New Roman" panose="02020603050405020304" pitchFamily="18" charset="0"/>
                <a:cs typeface="Times New Roman" panose="02020603050405020304" pitchFamily="18" charset="0"/>
              </a:rPr>
              <a:t>Лыжники на месте», «По следам», «Гонки на лыжах в парах», «Сороконожка на лыжах</a:t>
            </a:r>
            <a:r>
              <a:rPr lang="ru-RU" sz="2900" dirty="0" smtClean="0">
                <a:latin typeface="Times New Roman" panose="02020603050405020304" pitchFamily="18" charset="0"/>
                <a:cs typeface="Times New Roman" panose="02020603050405020304" pitchFamily="18" charset="0"/>
              </a:rPr>
              <a:t>»</a:t>
            </a:r>
            <a:endParaRPr lang="ru-RU" sz="2900" dirty="0">
              <a:solidFill>
                <a:schemeClr val="tx1"/>
              </a:solidFill>
              <a:latin typeface="Times New Roman" panose="02020603050405020304" pitchFamily="18" charset="0"/>
              <a:cs typeface="Times New Roman" panose="02020603050405020304" pitchFamily="18" charset="0"/>
            </a:endParaRPr>
          </a:p>
          <a:p>
            <a:pPr algn="just"/>
            <a:r>
              <a:rPr lang="ru-RU" sz="2900" b="1" u="sng" dirty="0">
                <a:latin typeface="Times New Roman" panose="02020603050405020304" pitchFamily="18" charset="0"/>
                <a:cs typeface="Times New Roman" panose="02020603050405020304" pitchFamily="18" charset="0"/>
              </a:rPr>
              <a:t>5-9 класс</a:t>
            </a:r>
          </a:p>
          <a:p>
            <a:pPr marL="0" lvl="0" indent="0" algn="just" fontAlgn="base">
              <a:buNone/>
            </a:pPr>
            <a:r>
              <a:rPr lang="ru-RU" sz="2900" dirty="0">
                <a:latin typeface="Times New Roman" panose="02020603050405020304" pitchFamily="18" charset="0"/>
                <a:cs typeface="Times New Roman" panose="02020603050405020304" pitchFamily="18" charset="0"/>
              </a:rPr>
              <a:t>“Смена лидеров”, “Следуй за мной”, “Круговорот”, «Не давай мяча водящему», «Салки простые», «Салки по кругу», «Встречная эстафета», «Команда быстроногих», «Мяч ловцу», «Гонка с выбыванием», скачки на мячах, различные эстафеты с прыжками через скакалку, с бегом на четвереньках и др. по выбору.  </a:t>
            </a:r>
          </a:p>
          <a:p>
            <a:pPr algn="just"/>
            <a:r>
              <a:rPr lang="ru-RU" sz="2400" b="1" u="sng" dirty="0" smtClean="0">
                <a:latin typeface="Times New Roman" panose="02020603050405020304" pitchFamily="18" charset="0"/>
                <a:cs typeface="Times New Roman" panose="02020603050405020304" pitchFamily="18" charset="0"/>
              </a:rPr>
              <a:t>1</a:t>
            </a:r>
            <a:r>
              <a:rPr lang="ru-RU" sz="2900" b="1" u="sng" dirty="0" smtClean="0">
                <a:latin typeface="Times New Roman" panose="02020603050405020304" pitchFamily="18" charset="0"/>
                <a:cs typeface="Times New Roman" panose="02020603050405020304" pitchFamily="18" charset="0"/>
              </a:rPr>
              <a:t>0-11 </a:t>
            </a:r>
            <a:r>
              <a:rPr lang="ru-RU" sz="2900" b="1" u="sng" dirty="0">
                <a:latin typeface="Times New Roman" panose="02020603050405020304" pitchFamily="18" charset="0"/>
                <a:cs typeface="Times New Roman" panose="02020603050405020304" pitchFamily="18" charset="0"/>
              </a:rPr>
              <a:t>класс</a:t>
            </a:r>
          </a:p>
          <a:p>
            <a:pPr marL="0" lvl="0" indent="0" algn="just">
              <a:buNone/>
            </a:pPr>
            <a:r>
              <a:rPr lang="ru-RU" sz="2900" dirty="0">
                <a:latin typeface="Times New Roman" panose="02020603050405020304" pitchFamily="18" charset="0"/>
                <a:cs typeface="Times New Roman" panose="02020603050405020304" pitchFamily="18" charset="0"/>
              </a:rPr>
              <a:t>Смена лидеров‖, ―Следуй за мной‖, ―Круговорот‖, «Не давай мяча водящему», «Салки простые», «Салки по кругу», «Встречная эстафета», «Гонка с выбыванием», различные эстафеты по преодолению полосы препятствия и др. по выбору.  </a:t>
            </a:r>
          </a:p>
          <a:p>
            <a:endParaRPr lang="ru-RU" dirty="0"/>
          </a:p>
        </p:txBody>
      </p:sp>
      <p:pic>
        <p:nvPicPr>
          <p:cNvPr id="5" name="Рисунок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2775" y="0"/>
            <a:ext cx="5229225" cy="1285875"/>
          </a:xfrm>
          <a:prstGeom prst="rect">
            <a:avLst/>
          </a:prstGeom>
        </p:spPr>
      </p:pic>
    </p:spTree>
    <p:extLst>
      <p:ext uri="{BB962C8B-B14F-4D97-AF65-F5344CB8AC3E}">
        <p14:creationId xmlns:p14="http://schemas.microsoft.com/office/powerpoint/2010/main" val="12675561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80920" y="0"/>
            <a:ext cx="8596668" cy="1245476"/>
          </a:xfrm>
        </p:spPr>
        <p:txBody>
          <a:bodyPr/>
          <a:lstStyle/>
          <a:p>
            <a:r>
              <a:rPr lang="ru-RU" dirty="0" smtClean="0"/>
              <a:t>          «</a:t>
            </a:r>
            <a:r>
              <a:rPr lang="ru-RU" dirty="0"/>
              <a:t>Игровое ГТО»: </a:t>
            </a:r>
            <a:br>
              <a:rPr lang="ru-RU" dirty="0"/>
            </a:br>
            <a:r>
              <a:rPr lang="ru-RU" dirty="0" smtClean="0"/>
              <a:t>         подвижные </a:t>
            </a:r>
            <a:r>
              <a:rPr lang="ru-RU" dirty="0"/>
              <a:t>игры</a:t>
            </a:r>
          </a:p>
        </p:txBody>
      </p:sp>
      <p:sp>
        <p:nvSpPr>
          <p:cNvPr id="3" name="Объект 2"/>
          <p:cNvSpPr>
            <a:spLocks noGrp="1"/>
          </p:cNvSpPr>
          <p:nvPr>
            <p:ph idx="1"/>
          </p:nvPr>
        </p:nvSpPr>
        <p:spPr>
          <a:xfrm>
            <a:off x="268015" y="1245476"/>
            <a:ext cx="11272344" cy="5297213"/>
          </a:xfrm>
        </p:spPr>
        <p:txBody>
          <a:bodyPr>
            <a:normAutofit fontScale="62500" lnSpcReduction="20000"/>
          </a:bodyPr>
          <a:lstStyle/>
          <a:p>
            <a:pPr marL="0" indent="0" algn="ctr">
              <a:buNone/>
            </a:pPr>
            <a:r>
              <a:rPr lang="ru-RU" sz="2600" i="1" dirty="0">
                <a:solidFill>
                  <a:srgbClr val="7030A0"/>
                </a:solidFill>
                <a:latin typeface="Times New Roman" panose="02020603050405020304" pitchFamily="18" charset="0"/>
                <a:cs typeface="Times New Roman" panose="02020603050405020304" pitchFamily="18" charset="0"/>
              </a:rPr>
              <a:t>Подвижные игры на развитие </a:t>
            </a:r>
            <a:r>
              <a:rPr lang="ru-RU" sz="2600" i="1" dirty="0" smtClean="0">
                <a:solidFill>
                  <a:srgbClr val="7030A0"/>
                </a:solidFill>
                <a:latin typeface="Times New Roman" panose="02020603050405020304" pitchFamily="18" charset="0"/>
                <a:cs typeface="Times New Roman" panose="02020603050405020304" pitchFamily="18" charset="0"/>
              </a:rPr>
              <a:t>скоростно-силовых </a:t>
            </a:r>
            <a:r>
              <a:rPr lang="ru-RU" sz="2600" i="1" dirty="0">
                <a:solidFill>
                  <a:srgbClr val="7030A0"/>
                </a:solidFill>
                <a:latin typeface="Times New Roman" panose="02020603050405020304" pitchFamily="18" charset="0"/>
                <a:cs typeface="Times New Roman" panose="02020603050405020304" pitchFamily="18" charset="0"/>
              </a:rPr>
              <a:t>качеств и развития мышц ног для подготовки к выполнению норматива «Прыжок в длину с </a:t>
            </a:r>
            <a:r>
              <a:rPr lang="ru-RU" sz="2600" i="1" dirty="0" smtClean="0">
                <a:solidFill>
                  <a:srgbClr val="7030A0"/>
                </a:solidFill>
                <a:latin typeface="Times New Roman" panose="02020603050405020304" pitchFamily="18" charset="0"/>
                <a:cs typeface="Times New Roman" panose="02020603050405020304" pitchFamily="18" charset="0"/>
              </a:rPr>
              <a:t>разбега или </a:t>
            </a:r>
            <a:r>
              <a:rPr lang="ru-RU" sz="2600" i="1" dirty="0">
                <a:solidFill>
                  <a:srgbClr val="7030A0"/>
                </a:solidFill>
                <a:latin typeface="Times New Roman" panose="02020603050405020304" pitchFamily="18" charset="0"/>
                <a:cs typeface="Times New Roman" panose="02020603050405020304" pitchFamily="18" charset="0"/>
              </a:rPr>
              <a:t>прыжок в длину с места толчком двумя ногами</a:t>
            </a:r>
            <a:r>
              <a:rPr lang="ru-RU" sz="2600" i="1" dirty="0" smtClean="0">
                <a:solidFill>
                  <a:srgbClr val="7030A0"/>
                </a:solidFill>
                <a:latin typeface="Times New Roman" panose="02020603050405020304" pitchFamily="18" charset="0"/>
                <a:cs typeface="Times New Roman" panose="02020603050405020304" pitchFamily="18" charset="0"/>
              </a:rPr>
              <a:t>».</a:t>
            </a:r>
          </a:p>
          <a:p>
            <a:pPr algn="just"/>
            <a:r>
              <a:rPr lang="ru-RU" sz="3500" b="1" u="sng" dirty="0">
                <a:solidFill>
                  <a:schemeClr val="tx1"/>
                </a:solidFill>
                <a:latin typeface="Times New Roman" panose="02020603050405020304" pitchFamily="18" charset="0"/>
                <a:cs typeface="Times New Roman" panose="02020603050405020304" pitchFamily="18" charset="0"/>
              </a:rPr>
              <a:t>1-4 </a:t>
            </a:r>
            <a:r>
              <a:rPr lang="ru-RU" sz="3500" b="1" u="sng" dirty="0" smtClean="0">
                <a:solidFill>
                  <a:schemeClr val="tx1"/>
                </a:solidFill>
                <a:latin typeface="Times New Roman" panose="02020603050405020304" pitchFamily="18" charset="0"/>
                <a:cs typeface="Times New Roman" panose="02020603050405020304" pitchFamily="18" charset="0"/>
              </a:rPr>
              <a:t>класс</a:t>
            </a:r>
          </a:p>
          <a:p>
            <a:pPr marL="0" indent="0" algn="just">
              <a:buNone/>
            </a:pPr>
            <a:r>
              <a:rPr lang="ru-RU" sz="3500" dirty="0">
                <a:latin typeface="Times New Roman" panose="02020603050405020304" pitchFamily="18" charset="0"/>
                <a:cs typeface="Times New Roman" panose="02020603050405020304" pitchFamily="18" charset="0"/>
              </a:rPr>
              <a:t>«Веревочка под ногами», «Волк во рву», «Зайцы в огороде», «Лиса и куры», «Прыжки по полоскам», «Парашютисты», «Охотники и утки» и др. по выбору. «Прыгуны и пятнашки», «Удочка», «Челнок», «Прыжок за прыжком», «Прыгающие воробушки</a:t>
            </a:r>
            <a:r>
              <a:rPr lang="ru-RU" sz="3500" dirty="0" smtClean="0">
                <a:latin typeface="Times New Roman" panose="02020603050405020304" pitchFamily="18" charset="0"/>
                <a:cs typeface="Times New Roman" panose="02020603050405020304" pitchFamily="18" charset="0"/>
              </a:rPr>
              <a:t>» </a:t>
            </a:r>
            <a:r>
              <a:rPr lang="ru-RU" sz="3500" dirty="0">
                <a:latin typeface="Times New Roman" panose="02020603050405020304" pitchFamily="18" charset="0"/>
                <a:cs typeface="Times New Roman" panose="02020603050405020304" pitchFamily="18" charset="0"/>
              </a:rPr>
              <a:t>«Лиса и куры», «Эстафета с прыжками в длину», «Прыжок за прыжком</a:t>
            </a:r>
            <a:r>
              <a:rPr lang="ru-RU" sz="3500" dirty="0" smtClean="0">
                <a:latin typeface="Times New Roman" panose="02020603050405020304" pitchFamily="18" charset="0"/>
                <a:cs typeface="Times New Roman" panose="02020603050405020304" pitchFamily="18" charset="0"/>
              </a:rPr>
              <a:t>»</a:t>
            </a:r>
            <a:endParaRPr lang="ru-RU" sz="3500" dirty="0">
              <a:solidFill>
                <a:schemeClr val="tx1"/>
              </a:solidFill>
              <a:latin typeface="Times New Roman" panose="02020603050405020304" pitchFamily="18" charset="0"/>
              <a:cs typeface="Times New Roman" panose="02020603050405020304" pitchFamily="18" charset="0"/>
            </a:endParaRPr>
          </a:p>
          <a:p>
            <a:pPr algn="just"/>
            <a:r>
              <a:rPr lang="ru-RU" sz="3500" b="1" u="sng" dirty="0">
                <a:latin typeface="Times New Roman" panose="02020603050405020304" pitchFamily="18" charset="0"/>
                <a:cs typeface="Times New Roman" panose="02020603050405020304" pitchFamily="18" charset="0"/>
              </a:rPr>
              <a:t>5-9 класс</a:t>
            </a:r>
          </a:p>
          <a:p>
            <a:pPr marL="0" lvl="0" indent="0" fontAlgn="base">
              <a:buNone/>
            </a:pPr>
            <a:r>
              <a:rPr lang="ru-RU" sz="3500" dirty="0">
                <a:latin typeface="Times New Roman" panose="02020603050405020304" pitchFamily="18" charset="0"/>
                <a:cs typeface="Times New Roman" panose="02020603050405020304" pitchFamily="18" charset="0"/>
              </a:rPr>
              <a:t>«На прорыв»,  «Рыбаки и рыбки», «Кто быстрей», «Удочка», «Пятнашки», «Вампиры», «Создай круг», «Отними ленту», «Кто больше осилит», «Помоги, друг», «Будь готов», «Лабиринт», «Борьба за мяч», «Занимай место», «Гонка мячей»  и др. игры по выбору. </a:t>
            </a:r>
            <a:endParaRPr lang="ru-RU" sz="3500" dirty="0" smtClean="0">
              <a:latin typeface="Times New Roman" panose="02020603050405020304" pitchFamily="18" charset="0"/>
              <a:cs typeface="Times New Roman" panose="02020603050405020304" pitchFamily="18" charset="0"/>
            </a:endParaRPr>
          </a:p>
          <a:p>
            <a:pPr lvl="0" fontAlgn="base">
              <a:buFont typeface="Wingdings" panose="05000000000000000000" pitchFamily="2" charset="2"/>
              <a:buChar char="Ø"/>
            </a:pPr>
            <a:r>
              <a:rPr lang="ru-RU" sz="3500" b="1" u="sng" dirty="0" smtClean="0">
                <a:latin typeface="Times New Roman" panose="02020603050405020304" pitchFamily="18" charset="0"/>
                <a:cs typeface="Times New Roman" panose="02020603050405020304" pitchFamily="18" charset="0"/>
              </a:rPr>
              <a:t>10-11 класс</a:t>
            </a:r>
          </a:p>
          <a:p>
            <a:pPr marL="0" indent="0" fontAlgn="base">
              <a:buNone/>
            </a:pPr>
            <a:r>
              <a:rPr lang="ru-RU" sz="3500" dirty="0" smtClean="0">
                <a:latin typeface="Times New Roman" panose="02020603050405020304" pitchFamily="18" charset="0"/>
                <a:cs typeface="Times New Roman" panose="02020603050405020304" pitchFamily="18" charset="0"/>
              </a:rPr>
              <a:t>«На прорыв»,  «Рыбаки и рыбки», «Кто быстрей», «Удочка», «Пятнашки», «Вампиры», «Создай круг», «Отними ленту», «Кто больше осилит», «Помоги, друг», «Будь готов», «Лабиринт», «Борьба за мяч», «Занимай место», «Гонка мячей»  и др. игры по выбору. </a:t>
            </a:r>
          </a:p>
          <a:p>
            <a:pPr marL="0" lvl="0" indent="0" fontAlgn="base">
              <a:buNone/>
            </a:pPr>
            <a:endParaRPr lang="ru-RU" b="1" u="sng" dirty="0">
              <a:latin typeface="Times New Roman" panose="02020603050405020304" pitchFamily="18" charset="0"/>
              <a:cs typeface="Times New Roman" panose="02020603050405020304" pitchFamily="18" charset="0"/>
            </a:endParaRPr>
          </a:p>
          <a:p>
            <a:pPr marL="0" indent="0">
              <a:buNone/>
            </a:pPr>
            <a:r>
              <a:rPr lang="ru-RU" dirty="0" smtClean="0"/>
              <a:t> </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2775" y="0"/>
            <a:ext cx="5229225" cy="1285875"/>
          </a:xfrm>
          <a:prstGeom prst="rect">
            <a:avLst/>
          </a:prstGeom>
        </p:spPr>
      </p:pic>
    </p:spTree>
    <p:extLst>
      <p:ext uri="{BB962C8B-B14F-4D97-AF65-F5344CB8AC3E}">
        <p14:creationId xmlns:p14="http://schemas.microsoft.com/office/powerpoint/2010/main" val="22585123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66147" y="0"/>
            <a:ext cx="8596668" cy="1261241"/>
          </a:xfrm>
        </p:spPr>
        <p:txBody>
          <a:bodyPr/>
          <a:lstStyle/>
          <a:p>
            <a:r>
              <a:rPr lang="ru-RU" dirty="0" smtClean="0"/>
              <a:t>            «</a:t>
            </a:r>
            <a:r>
              <a:rPr lang="ru-RU" dirty="0"/>
              <a:t>Игровое ГТО»: </a:t>
            </a:r>
            <a:br>
              <a:rPr lang="ru-RU" dirty="0"/>
            </a:br>
            <a:r>
              <a:rPr lang="ru-RU" dirty="0" smtClean="0"/>
              <a:t>            подвижные </a:t>
            </a:r>
            <a:r>
              <a:rPr lang="ru-RU" dirty="0"/>
              <a:t>игры</a:t>
            </a:r>
          </a:p>
        </p:txBody>
      </p:sp>
      <p:sp>
        <p:nvSpPr>
          <p:cNvPr id="3" name="Объект 2"/>
          <p:cNvSpPr>
            <a:spLocks noGrp="1"/>
          </p:cNvSpPr>
          <p:nvPr>
            <p:ph idx="1"/>
          </p:nvPr>
        </p:nvSpPr>
        <p:spPr>
          <a:xfrm>
            <a:off x="252248" y="1261241"/>
            <a:ext cx="11366938" cy="5344511"/>
          </a:xfrm>
        </p:spPr>
        <p:txBody>
          <a:bodyPr>
            <a:normAutofit fontScale="92500" lnSpcReduction="20000"/>
          </a:bodyPr>
          <a:lstStyle/>
          <a:p>
            <a:pPr marL="0" indent="0" algn="ctr">
              <a:buNone/>
            </a:pPr>
            <a:r>
              <a:rPr lang="ru-RU" sz="2600" i="1" dirty="0">
                <a:solidFill>
                  <a:srgbClr val="7030A0"/>
                </a:solidFill>
                <a:latin typeface="Times New Roman" panose="02020603050405020304" pitchFamily="18" charset="0"/>
                <a:cs typeface="Times New Roman" panose="02020603050405020304" pitchFamily="18" charset="0"/>
              </a:rPr>
              <a:t>Подвижные игры на развитие гибкости для подготовки к выполнению норматива «Наклон вперед из положения стоя с прямыми ногами на </a:t>
            </a:r>
            <a:r>
              <a:rPr lang="ru-RU" sz="2600" i="1" dirty="0" smtClean="0">
                <a:solidFill>
                  <a:srgbClr val="7030A0"/>
                </a:solidFill>
                <a:latin typeface="Times New Roman" panose="02020603050405020304" pitchFamily="18" charset="0"/>
                <a:cs typeface="Times New Roman" panose="02020603050405020304" pitchFamily="18" charset="0"/>
              </a:rPr>
              <a:t>полу (</a:t>
            </a:r>
            <a:r>
              <a:rPr lang="ru-RU" sz="2600" i="1" dirty="0">
                <a:solidFill>
                  <a:srgbClr val="7030A0"/>
                </a:solidFill>
                <a:latin typeface="Times New Roman" panose="02020603050405020304" pitchFamily="18" charset="0"/>
                <a:cs typeface="Times New Roman" panose="02020603050405020304" pitchFamily="18" charset="0"/>
              </a:rPr>
              <a:t>на гимнастической скамье</a:t>
            </a:r>
            <a:r>
              <a:rPr lang="ru-RU" sz="2600" i="1" dirty="0" smtClean="0">
                <a:solidFill>
                  <a:srgbClr val="7030A0"/>
                </a:solidFill>
                <a:latin typeface="Times New Roman" panose="02020603050405020304" pitchFamily="18" charset="0"/>
                <a:cs typeface="Times New Roman" panose="02020603050405020304" pitchFamily="18" charset="0"/>
              </a:rPr>
              <a:t>». </a:t>
            </a:r>
          </a:p>
          <a:p>
            <a:pPr algn="just"/>
            <a:r>
              <a:rPr lang="ru-RU" sz="2600" b="1" u="sng" dirty="0">
                <a:solidFill>
                  <a:schemeClr val="tx1"/>
                </a:solidFill>
                <a:latin typeface="Times New Roman" panose="02020603050405020304" pitchFamily="18" charset="0"/>
                <a:cs typeface="Times New Roman" panose="02020603050405020304" pitchFamily="18" charset="0"/>
              </a:rPr>
              <a:t>1-4 </a:t>
            </a:r>
            <a:r>
              <a:rPr lang="ru-RU" sz="2600" b="1" u="sng" dirty="0" smtClean="0">
                <a:solidFill>
                  <a:schemeClr val="tx1"/>
                </a:solidFill>
                <a:latin typeface="Times New Roman" panose="02020603050405020304" pitchFamily="18" charset="0"/>
                <a:cs typeface="Times New Roman" panose="02020603050405020304" pitchFamily="18" charset="0"/>
              </a:rPr>
              <a:t>класс</a:t>
            </a:r>
          </a:p>
          <a:p>
            <a:pPr marL="0" lvl="0" indent="0" algn="just">
              <a:buNone/>
            </a:pPr>
            <a:r>
              <a:rPr lang="ru-RU" sz="2600" dirty="0">
                <a:latin typeface="Times New Roman" panose="02020603050405020304" pitchFamily="18" charset="0"/>
                <a:cs typeface="Times New Roman" panose="02020603050405020304" pitchFamily="18" charset="0"/>
              </a:rPr>
              <a:t>Различные передачи мяча, предметов в колоннах (с поворотами, передачами), эстафеты «Гонка мячей» (над головой, между ног, в сторону) , «Бег тараканов», «Прокати мяч под мостиком</a:t>
            </a:r>
            <a:r>
              <a:rPr lang="ru-RU" sz="2600" dirty="0" smtClean="0">
                <a:latin typeface="Times New Roman" panose="02020603050405020304" pitchFamily="18" charset="0"/>
                <a:cs typeface="Times New Roman" panose="02020603050405020304" pitchFamily="18" charset="0"/>
              </a:rPr>
              <a:t>».</a:t>
            </a:r>
            <a:endParaRPr lang="ru-RU" sz="2600" dirty="0">
              <a:solidFill>
                <a:schemeClr val="tx1"/>
              </a:solidFill>
              <a:latin typeface="Times New Roman" panose="02020603050405020304" pitchFamily="18" charset="0"/>
              <a:cs typeface="Times New Roman" panose="02020603050405020304" pitchFamily="18" charset="0"/>
            </a:endParaRPr>
          </a:p>
          <a:p>
            <a:pPr algn="just"/>
            <a:r>
              <a:rPr lang="ru-RU" sz="2600" b="1" u="sng" dirty="0">
                <a:latin typeface="Times New Roman" panose="02020603050405020304" pitchFamily="18" charset="0"/>
                <a:cs typeface="Times New Roman" panose="02020603050405020304" pitchFamily="18" charset="0"/>
              </a:rPr>
              <a:t>5-9 класс</a:t>
            </a:r>
          </a:p>
          <a:p>
            <a:pPr marL="0" lvl="0" indent="0" algn="just" fontAlgn="base">
              <a:buNone/>
            </a:pPr>
            <a:r>
              <a:rPr lang="ru-RU" sz="2600" dirty="0">
                <a:latin typeface="Times New Roman" panose="02020603050405020304" pitchFamily="18" charset="0"/>
                <a:cs typeface="Times New Roman" panose="02020603050405020304" pitchFamily="18" charset="0"/>
              </a:rPr>
              <a:t>«Прыгуны и ползуны», «Кувырок с мячом», «На встречу удочке», «Эстафеты с лазанием и </a:t>
            </a:r>
            <a:r>
              <a:rPr lang="ru-RU" sz="2600" dirty="0" err="1">
                <a:latin typeface="Times New Roman" panose="02020603050405020304" pitchFamily="18" charset="0"/>
                <a:cs typeface="Times New Roman" panose="02020603050405020304" pitchFamily="18" charset="0"/>
              </a:rPr>
              <a:t>перелезанием</a:t>
            </a:r>
            <a:r>
              <a:rPr lang="ru-RU" sz="2600" dirty="0">
                <a:latin typeface="Times New Roman" panose="02020603050405020304" pitchFamily="18" charset="0"/>
                <a:cs typeface="Times New Roman" panose="02020603050405020304" pitchFamily="18" charset="0"/>
              </a:rPr>
              <a:t>», «Бег пингвинов», «Скамейка над головой», «Кто быстрее передаст», «Эстафета с преодолением препятствий» и др. по выбору. </a:t>
            </a:r>
            <a:endParaRPr lang="ru-RU" sz="2600" dirty="0" smtClean="0">
              <a:latin typeface="Times New Roman" panose="02020603050405020304" pitchFamily="18" charset="0"/>
              <a:cs typeface="Times New Roman" panose="02020603050405020304" pitchFamily="18" charset="0"/>
            </a:endParaRPr>
          </a:p>
          <a:p>
            <a:pPr algn="just"/>
            <a:r>
              <a:rPr lang="ru-RU" sz="2600" b="1" u="sng" dirty="0" smtClean="0">
                <a:latin typeface="Times New Roman" panose="02020603050405020304" pitchFamily="18" charset="0"/>
                <a:cs typeface="Times New Roman" panose="02020603050405020304" pitchFamily="18" charset="0"/>
              </a:rPr>
              <a:t>10-11 класс</a:t>
            </a:r>
          </a:p>
          <a:p>
            <a:pPr marL="0" lvl="0" indent="0" algn="just">
              <a:buNone/>
            </a:pPr>
            <a:r>
              <a:rPr lang="ru-RU" sz="2600" dirty="0" smtClean="0">
                <a:latin typeface="Times New Roman" panose="02020603050405020304" pitchFamily="18" charset="0"/>
                <a:cs typeface="Times New Roman" panose="02020603050405020304" pitchFamily="18" charset="0"/>
              </a:rPr>
              <a:t> </a:t>
            </a:r>
            <a:r>
              <a:rPr lang="ru-RU" sz="2600" dirty="0">
                <a:latin typeface="Times New Roman" panose="02020603050405020304" pitchFamily="18" charset="0"/>
                <a:cs typeface="Times New Roman" panose="02020603050405020304" pitchFamily="18" charset="0"/>
              </a:rPr>
              <a:t>«Прыгуны и ползуны», «Кувырок с мячом», «Эстафеты с лазанием и </a:t>
            </a:r>
            <a:r>
              <a:rPr lang="ru-RU" sz="2600" dirty="0" err="1">
                <a:latin typeface="Times New Roman" panose="02020603050405020304" pitchFamily="18" charset="0"/>
                <a:cs typeface="Times New Roman" panose="02020603050405020304" pitchFamily="18" charset="0"/>
              </a:rPr>
              <a:t>перелезанием</a:t>
            </a:r>
            <a:r>
              <a:rPr lang="ru-RU" sz="2600" dirty="0">
                <a:latin typeface="Times New Roman" panose="02020603050405020304" pitchFamily="18" charset="0"/>
                <a:cs typeface="Times New Roman" panose="02020603050405020304" pitchFamily="18" charset="0"/>
              </a:rPr>
              <a:t>», «Скамейка вверху», «Эстафеты с передачей мяча снизу, с  передвижениями под препятствиями» и др. по выбору.  </a:t>
            </a:r>
          </a:p>
          <a:p>
            <a:pPr algn="just"/>
            <a:endParaRPr lang="ru-RU" sz="2400" b="1" u="sng" dirty="0" smtClean="0">
              <a:latin typeface="Times New Roman" panose="02020603050405020304" pitchFamily="18" charset="0"/>
              <a:cs typeface="Times New Roman" panose="02020603050405020304" pitchFamily="18" charset="0"/>
            </a:endParaRPr>
          </a:p>
          <a:p>
            <a:pPr marL="0" indent="0" algn="just">
              <a:buNone/>
            </a:pPr>
            <a:endParaRPr lang="ru-RU" sz="2400" dirty="0">
              <a:solidFill>
                <a:srgbClr val="7030A0"/>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2775" y="0"/>
            <a:ext cx="5229225" cy="1285875"/>
          </a:xfrm>
          <a:prstGeom prst="rect">
            <a:avLst/>
          </a:prstGeom>
        </p:spPr>
      </p:pic>
    </p:spTree>
    <p:extLst>
      <p:ext uri="{BB962C8B-B14F-4D97-AF65-F5344CB8AC3E}">
        <p14:creationId xmlns:p14="http://schemas.microsoft.com/office/powerpoint/2010/main" val="15264236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80920" y="173423"/>
            <a:ext cx="8596668" cy="1119349"/>
          </a:xfrm>
        </p:spPr>
        <p:txBody>
          <a:bodyPr>
            <a:noAutofit/>
          </a:bodyPr>
          <a:lstStyle/>
          <a:p>
            <a:r>
              <a:rPr lang="ru-RU" dirty="0" smtClean="0"/>
              <a:t>       «</a:t>
            </a:r>
            <a:r>
              <a:rPr lang="ru-RU" dirty="0"/>
              <a:t>Игровое ГТО»: </a:t>
            </a:r>
            <a:br>
              <a:rPr lang="ru-RU" dirty="0"/>
            </a:br>
            <a:r>
              <a:rPr lang="ru-RU" dirty="0" smtClean="0"/>
              <a:t>       подвижные </a:t>
            </a:r>
            <a:r>
              <a:rPr lang="ru-RU" dirty="0"/>
              <a:t>игры</a:t>
            </a:r>
          </a:p>
        </p:txBody>
      </p:sp>
      <p:sp>
        <p:nvSpPr>
          <p:cNvPr id="3" name="Объект 2"/>
          <p:cNvSpPr>
            <a:spLocks noGrp="1"/>
          </p:cNvSpPr>
          <p:nvPr>
            <p:ph idx="1"/>
          </p:nvPr>
        </p:nvSpPr>
        <p:spPr>
          <a:xfrm>
            <a:off x="362607" y="1292772"/>
            <a:ext cx="11303876" cy="5376041"/>
          </a:xfrm>
        </p:spPr>
        <p:txBody>
          <a:bodyPr>
            <a:normAutofit fontScale="55000" lnSpcReduction="20000"/>
          </a:bodyPr>
          <a:lstStyle/>
          <a:p>
            <a:pPr marL="0" indent="0" algn="ctr">
              <a:buNone/>
            </a:pPr>
            <a:r>
              <a:rPr lang="ru-RU" sz="4000" i="1" dirty="0">
                <a:solidFill>
                  <a:srgbClr val="7030A0"/>
                </a:solidFill>
                <a:latin typeface="Times New Roman" panose="02020603050405020304" pitchFamily="18" charset="0"/>
                <a:cs typeface="Times New Roman" panose="02020603050405020304" pitchFamily="18" charset="0"/>
              </a:rPr>
              <a:t>Подвижные игры на развитие </a:t>
            </a:r>
            <a:r>
              <a:rPr lang="ru-RU" sz="4000" i="1" dirty="0" smtClean="0">
                <a:solidFill>
                  <a:srgbClr val="7030A0"/>
                </a:solidFill>
                <a:latin typeface="Times New Roman" panose="02020603050405020304" pitchFamily="18" charset="0"/>
                <a:cs typeface="Times New Roman" panose="02020603050405020304" pitchFamily="18" charset="0"/>
              </a:rPr>
              <a:t>скоростно-силовых </a:t>
            </a:r>
            <a:r>
              <a:rPr lang="ru-RU" sz="4000" i="1" dirty="0">
                <a:solidFill>
                  <a:srgbClr val="7030A0"/>
                </a:solidFill>
                <a:latin typeface="Times New Roman" panose="02020603050405020304" pitchFamily="18" charset="0"/>
                <a:cs typeface="Times New Roman" panose="02020603050405020304" pitchFamily="18" charset="0"/>
              </a:rPr>
              <a:t>качеств для подготовки к выполнению норматива «Метание теннисного мяча в цель, дистанция 6 м</a:t>
            </a:r>
            <a:r>
              <a:rPr lang="ru-RU" sz="4000" i="1" dirty="0" smtClean="0">
                <a:solidFill>
                  <a:srgbClr val="7030A0"/>
                </a:solidFill>
                <a:latin typeface="Times New Roman" panose="02020603050405020304" pitchFamily="18" charset="0"/>
                <a:cs typeface="Times New Roman" panose="02020603050405020304" pitchFamily="18" charset="0"/>
              </a:rPr>
              <a:t>», «</a:t>
            </a:r>
            <a:r>
              <a:rPr lang="ru-RU" sz="4000" i="1" dirty="0">
                <a:solidFill>
                  <a:srgbClr val="7030A0"/>
                </a:solidFill>
                <a:latin typeface="Times New Roman" panose="02020603050405020304" pitchFamily="18" charset="0"/>
                <a:cs typeface="Times New Roman" panose="02020603050405020304" pitchFamily="18" charset="0"/>
              </a:rPr>
              <a:t>Метание мяча весом 150 </a:t>
            </a:r>
            <a:r>
              <a:rPr lang="ru-RU" sz="4000" i="1" dirty="0" smtClean="0">
                <a:solidFill>
                  <a:srgbClr val="7030A0"/>
                </a:solidFill>
                <a:latin typeface="Times New Roman" panose="02020603050405020304" pitchFamily="18" charset="0"/>
                <a:cs typeface="Times New Roman" panose="02020603050405020304" pitchFamily="18" charset="0"/>
              </a:rPr>
              <a:t>г.», «Метание спортивного </a:t>
            </a:r>
            <a:r>
              <a:rPr lang="ru-RU" sz="4000" i="1" dirty="0">
                <a:solidFill>
                  <a:srgbClr val="7030A0"/>
                </a:solidFill>
                <a:latin typeface="Times New Roman" panose="02020603050405020304" pitchFamily="18" charset="0"/>
                <a:cs typeface="Times New Roman" panose="02020603050405020304" pitchFamily="18" charset="0"/>
              </a:rPr>
              <a:t>снаряда весом 700 г или весом 500 г</a:t>
            </a:r>
            <a:r>
              <a:rPr lang="ru-RU" sz="4000" i="1" dirty="0" smtClean="0">
                <a:solidFill>
                  <a:srgbClr val="7030A0"/>
                </a:solidFill>
                <a:latin typeface="Times New Roman" panose="02020603050405020304" pitchFamily="18" charset="0"/>
                <a:cs typeface="Times New Roman" panose="02020603050405020304" pitchFamily="18" charset="0"/>
              </a:rPr>
              <a:t>». </a:t>
            </a:r>
          </a:p>
          <a:p>
            <a:pPr algn="just"/>
            <a:r>
              <a:rPr lang="ru-RU" sz="3800" b="1" u="sng" dirty="0">
                <a:solidFill>
                  <a:schemeClr val="tx1"/>
                </a:solidFill>
                <a:latin typeface="Times New Roman" panose="02020603050405020304" pitchFamily="18" charset="0"/>
                <a:cs typeface="Times New Roman" panose="02020603050405020304" pitchFamily="18" charset="0"/>
              </a:rPr>
              <a:t>1-4 </a:t>
            </a:r>
            <a:r>
              <a:rPr lang="ru-RU" sz="3800" b="1" u="sng" dirty="0" smtClean="0">
                <a:solidFill>
                  <a:schemeClr val="tx1"/>
                </a:solidFill>
                <a:latin typeface="Times New Roman" panose="02020603050405020304" pitchFamily="18" charset="0"/>
                <a:cs typeface="Times New Roman" panose="02020603050405020304" pitchFamily="18" charset="0"/>
              </a:rPr>
              <a:t>класс</a:t>
            </a:r>
          </a:p>
          <a:p>
            <a:pPr marL="0" lvl="0" indent="0" algn="just" fontAlgn="base">
              <a:buNone/>
            </a:pPr>
            <a:r>
              <a:rPr lang="ru-RU" sz="3800" dirty="0">
                <a:latin typeface="Times New Roman" panose="02020603050405020304" pitchFamily="18" charset="0"/>
                <a:cs typeface="Times New Roman" panose="02020603050405020304" pitchFamily="18" charset="0"/>
              </a:rPr>
              <a:t>«Толкание ядра», «Передачи волейболистов»,  «Только снизу», «Бомбардиры», «По наземной мишени», «Точная подача</a:t>
            </a:r>
            <a:r>
              <a:rPr lang="ru-RU" sz="3800" dirty="0" smtClean="0">
                <a:latin typeface="Times New Roman" panose="02020603050405020304" pitchFamily="18" charset="0"/>
                <a:cs typeface="Times New Roman" panose="02020603050405020304" pitchFamily="18" charset="0"/>
              </a:rPr>
              <a:t>», «</a:t>
            </a:r>
            <a:r>
              <a:rPr lang="ru-RU" sz="3800" dirty="0">
                <a:latin typeface="Times New Roman" panose="02020603050405020304" pitchFamily="18" charset="0"/>
                <a:cs typeface="Times New Roman" panose="02020603050405020304" pitchFamily="18" charset="0"/>
              </a:rPr>
              <a:t>Кто дальше бросит», «Метко в цель», «Попади в мяч», «Защита укрепления</a:t>
            </a:r>
            <a:r>
              <a:rPr lang="ru-RU" sz="3800" dirty="0" smtClean="0">
                <a:latin typeface="Times New Roman" panose="02020603050405020304" pitchFamily="18" charset="0"/>
                <a:cs typeface="Times New Roman" panose="02020603050405020304" pitchFamily="18" charset="0"/>
              </a:rPr>
              <a:t>», «</a:t>
            </a:r>
            <a:r>
              <a:rPr lang="ru-RU" sz="3800" dirty="0">
                <a:latin typeface="Times New Roman" panose="02020603050405020304" pitchFamily="18" charset="0"/>
                <a:cs typeface="Times New Roman" panose="02020603050405020304" pitchFamily="18" charset="0"/>
              </a:rPr>
              <a:t>Снайперы», «Подвижная цель», «Город за городом</a:t>
            </a:r>
            <a:r>
              <a:rPr lang="ru-RU" sz="3800" dirty="0" smtClean="0">
                <a:latin typeface="Times New Roman" panose="02020603050405020304" pitchFamily="18" charset="0"/>
                <a:cs typeface="Times New Roman" panose="02020603050405020304" pitchFamily="18" charset="0"/>
              </a:rPr>
              <a:t>»</a:t>
            </a:r>
            <a:r>
              <a:rPr lang="ru-RU" sz="3800" dirty="0">
                <a:latin typeface="Times New Roman" panose="02020603050405020304" pitchFamily="18" charset="0"/>
                <a:cs typeface="Times New Roman" panose="02020603050405020304" pitchFamily="18" charset="0"/>
              </a:rPr>
              <a:t> и др. по выбору. </a:t>
            </a:r>
            <a:endParaRPr lang="ru-RU" sz="3800" dirty="0">
              <a:solidFill>
                <a:schemeClr val="tx1"/>
              </a:solidFill>
              <a:latin typeface="Times New Roman" panose="02020603050405020304" pitchFamily="18" charset="0"/>
              <a:cs typeface="Times New Roman" panose="02020603050405020304" pitchFamily="18" charset="0"/>
            </a:endParaRPr>
          </a:p>
          <a:p>
            <a:pPr algn="just"/>
            <a:r>
              <a:rPr lang="ru-RU" sz="3800" b="1" u="sng" dirty="0">
                <a:latin typeface="Times New Roman" panose="02020603050405020304" pitchFamily="18" charset="0"/>
                <a:cs typeface="Times New Roman" panose="02020603050405020304" pitchFamily="18" charset="0"/>
              </a:rPr>
              <a:t>5-9 класс</a:t>
            </a:r>
          </a:p>
          <a:p>
            <a:pPr marL="0" lvl="0" indent="0" algn="just" fontAlgn="base">
              <a:buNone/>
            </a:pPr>
            <a:r>
              <a:rPr lang="ru-RU" sz="3800" dirty="0">
                <a:latin typeface="Times New Roman" panose="02020603050405020304" pitchFamily="18" charset="0"/>
                <a:cs typeface="Times New Roman" panose="02020603050405020304" pitchFamily="18" charset="0"/>
              </a:rPr>
              <a:t>«Толкание ядра» (с набивным мячом), «Передачи волейболистов»,  «Только снизу», «Бомбардиры», «Точная подача», «Кто дальше?» (с набивными мячами: сверху из-за головы двумя руками, одной рукой сверху), различные эстафеты с подачей волейбольного мяча сверху и др. по выбору. </a:t>
            </a:r>
            <a:endParaRPr lang="ru-RU" sz="3800" dirty="0" smtClean="0">
              <a:latin typeface="Times New Roman" panose="02020603050405020304" pitchFamily="18" charset="0"/>
              <a:cs typeface="Times New Roman" panose="02020603050405020304" pitchFamily="18" charset="0"/>
            </a:endParaRPr>
          </a:p>
          <a:p>
            <a:pPr algn="just"/>
            <a:r>
              <a:rPr lang="ru-RU" sz="3800" b="1" u="sng" dirty="0" smtClean="0">
                <a:latin typeface="Times New Roman" panose="02020603050405020304" pitchFamily="18" charset="0"/>
                <a:cs typeface="Times New Roman" panose="02020603050405020304" pitchFamily="18" charset="0"/>
              </a:rPr>
              <a:t>10-11 класс</a:t>
            </a:r>
          </a:p>
          <a:p>
            <a:pPr marL="0" indent="0" algn="just">
              <a:buNone/>
            </a:pPr>
            <a:r>
              <a:rPr lang="ru-RU" sz="3800" dirty="0">
                <a:latin typeface="Times New Roman" panose="02020603050405020304" pitchFamily="18" charset="0"/>
                <a:cs typeface="Times New Roman" panose="02020603050405020304" pitchFamily="18" charset="0"/>
              </a:rPr>
              <a:t>«Толкание ядра», «Передачи волейболистов»,  «Только снизу», «Бомбардиры», «Точная подача», различные эстафеты с подачей волейбольного мяча сверху, с бросками набивного мяча сверху и др. по выбору.  </a:t>
            </a:r>
          </a:p>
          <a:p>
            <a:pPr algn="just"/>
            <a:endParaRPr lang="ru-RU" b="1" u="sng" dirty="0" smtClean="0">
              <a:latin typeface="Times New Roman" panose="02020603050405020304" pitchFamily="18" charset="0"/>
              <a:cs typeface="Times New Roman" panose="02020603050405020304" pitchFamily="18" charset="0"/>
            </a:endParaRP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9442" y="6897"/>
            <a:ext cx="5229225" cy="1285875"/>
          </a:xfrm>
          <a:prstGeom prst="rect">
            <a:avLst/>
          </a:prstGeom>
        </p:spPr>
      </p:pic>
    </p:spTree>
    <p:extLst>
      <p:ext uri="{BB962C8B-B14F-4D97-AF65-F5344CB8AC3E}">
        <p14:creationId xmlns:p14="http://schemas.microsoft.com/office/powerpoint/2010/main" val="4756600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73421"/>
            <a:ext cx="10153576" cy="1387365"/>
          </a:xfrm>
        </p:spPr>
        <p:txBody>
          <a:bodyPr/>
          <a:lstStyle/>
          <a:p>
            <a:r>
              <a:rPr lang="ru-RU" dirty="0" smtClean="0"/>
              <a:t>               «</a:t>
            </a:r>
            <a:r>
              <a:rPr lang="ru-RU" dirty="0"/>
              <a:t>Игровое ГТО»: </a:t>
            </a:r>
            <a:br>
              <a:rPr lang="ru-RU" dirty="0"/>
            </a:br>
            <a:r>
              <a:rPr lang="ru-RU" dirty="0" smtClean="0"/>
              <a:t>               подвижные </a:t>
            </a:r>
            <a:r>
              <a:rPr lang="ru-RU" dirty="0"/>
              <a:t>игры</a:t>
            </a:r>
          </a:p>
        </p:txBody>
      </p:sp>
      <p:sp>
        <p:nvSpPr>
          <p:cNvPr id="3" name="Объект 2"/>
          <p:cNvSpPr>
            <a:spLocks noGrp="1"/>
          </p:cNvSpPr>
          <p:nvPr>
            <p:ph idx="1"/>
          </p:nvPr>
        </p:nvSpPr>
        <p:spPr>
          <a:xfrm>
            <a:off x="677334" y="1560786"/>
            <a:ext cx="10153576" cy="4966138"/>
          </a:xfrm>
        </p:spPr>
        <p:txBody>
          <a:bodyPr>
            <a:normAutofit/>
          </a:bodyPr>
          <a:lstStyle/>
          <a:p>
            <a:pPr marL="0" indent="0" algn="ctr">
              <a:buNone/>
            </a:pPr>
            <a:r>
              <a:rPr lang="ru-RU" sz="2600" dirty="0">
                <a:solidFill>
                  <a:srgbClr val="7030A0"/>
                </a:solidFill>
                <a:latin typeface="Times New Roman" panose="02020603050405020304" pitchFamily="18" charset="0"/>
                <a:cs typeface="Times New Roman" panose="02020603050405020304" pitchFamily="18" charset="0"/>
              </a:rPr>
              <a:t>Подвижные игры на выносливость для подготовки к выполнению школьниками 13-15 лет норматива «Туристский поход с проверкой туристских навыков». </a:t>
            </a:r>
            <a:endParaRPr lang="ru-RU" sz="2600" dirty="0" smtClean="0">
              <a:solidFill>
                <a:srgbClr val="7030A0"/>
              </a:solidFill>
              <a:latin typeface="Times New Roman" panose="02020603050405020304" pitchFamily="18" charset="0"/>
              <a:cs typeface="Times New Roman" panose="02020603050405020304" pitchFamily="18" charset="0"/>
            </a:endParaRPr>
          </a:p>
          <a:p>
            <a:pPr algn="just"/>
            <a:r>
              <a:rPr lang="ru-RU" sz="2400" b="1" u="sng" dirty="0" smtClean="0">
                <a:latin typeface="Times New Roman" panose="02020603050405020304" pitchFamily="18" charset="0"/>
                <a:cs typeface="Times New Roman" panose="02020603050405020304" pitchFamily="18" charset="0"/>
              </a:rPr>
              <a:t>5-9, 10-11 </a:t>
            </a:r>
            <a:r>
              <a:rPr lang="ru-RU" sz="2400" b="1" u="sng" dirty="0">
                <a:latin typeface="Times New Roman" panose="02020603050405020304" pitchFamily="18" charset="0"/>
                <a:cs typeface="Times New Roman" panose="02020603050405020304" pitchFamily="18" charset="0"/>
              </a:rPr>
              <a:t>класс</a:t>
            </a:r>
          </a:p>
          <a:p>
            <a:pPr marL="0" lvl="0" indent="0" algn="just" fontAlgn="base">
              <a:buNone/>
            </a:pPr>
            <a:r>
              <a:rPr lang="ru-RU" sz="2400" b="1" dirty="0" smtClean="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Смена лидеров</a:t>
            </a:r>
            <a:r>
              <a:rPr lang="ru-RU" sz="2400" b="1"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a:t>
            </a:r>
            <a:r>
              <a:rPr lang="ru-RU" sz="2400" b="1"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«Следуй за мной</a:t>
            </a:r>
            <a:r>
              <a:rPr lang="ru-RU" sz="2400" b="1"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a:t>
            </a:r>
            <a:r>
              <a:rPr lang="ru-RU" sz="2400" b="1"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«Метатели», «Силачи», «Ловкие и умелые», др.</a:t>
            </a:r>
            <a:r>
              <a:rPr lang="ru-RU" sz="2400" b="1"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игры с элементами сопротивления, с прыжками, с метанием. Эстафеты встречные и круговые с преодолением полосы препятствий с переноской, расстановкой и собиранием предметов, переноской груза, метанием в цель, бросками и ловлей мяча, прыжками и бегом в различных сочетаниях перечисленных элементов. Игры на внимание, сообразительность, координацию с включением проверки знания перечня личного туристского снаряжения и требований к нему. </a:t>
            </a:r>
            <a:r>
              <a:rPr lang="ru-RU" sz="2400" dirty="0" smtClean="0">
                <a:latin typeface="Times New Roman" panose="02020603050405020304" pitchFamily="18" charset="0"/>
                <a:cs typeface="Times New Roman" panose="02020603050405020304" pitchFamily="18" charset="0"/>
              </a:rPr>
              <a:t> </a:t>
            </a:r>
          </a:p>
          <a:p>
            <a:pPr algn="just"/>
            <a:endParaRPr lang="ru-RU" sz="2400" b="1" u="sng" dirty="0" smtClean="0">
              <a:latin typeface="Times New Roman" panose="02020603050405020304" pitchFamily="18" charset="0"/>
              <a:cs typeface="Times New Roman" panose="02020603050405020304" pitchFamily="18" charset="0"/>
            </a:endParaRPr>
          </a:p>
          <a:p>
            <a:pPr marL="0" indent="0" algn="just">
              <a:buNone/>
            </a:pPr>
            <a:endParaRPr lang="ru-RU" sz="2400" dirty="0">
              <a:solidFill>
                <a:srgbClr val="7030A0"/>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2775" y="0"/>
            <a:ext cx="5229225" cy="1285875"/>
          </a:xfrm>
          <a:prstGeom prst="rect">
            <a:avLst/>
          </a:prstGeom>
        </p:spPr>
      </p:pic>
    </p:spTree>
    <p:extLst>
      <p:ext uri="{BB962C8B-B14F-4D97-AF65-F5344CB8AC3E}">
        <p14:creationId xmlns:p14="http://schemas.microsoft.com/office/powerpoint/2010/main" val="146631806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1569" y="0"/>
            <a:ext cx="7568032" cy="1213945"/>
          </a:xfrm>
        </p:spPr>
        <p:txBody>
          <a:bodyPr/>
          <a:lstStyle/>
          <a:p>
            <a:pPr algn="ctr"/>
            <a:r>
              <a:rPr lang="ru-RU" dirty="0"/>
              <a:t>«Игровое ГТО»: </a:t>
            </a:r>
            <a:br>
              <a:rPr lang="ru-RU" dirty="0"/>
            </a:br>
            <a:r>
              <a:rPr lang="ru-RU" dirty="0"/>
              <a:t>подвижные игры</a:t>
            </a:r>
          </a:p>
        </p:txBody>
      </p:sp>
      <p:sp>
        <p:nvSpPr>
          <p:cNvPr id="3" name="Объект 2"/>
          <p:cNvSpPr>
            <a:spLocks noGrp="1"/>
          </p:cNvSpPr>
          <p:nvPr>
            <p:ph idx="1"/>
          </p:nvPr>
        </p:nvSpPr>
        <p:spPr>
          <a:xfrm>
            <a:off x="504497" y="1213946"/>
            <a:ext cx="10893971" cy="5394976"/>
          </a:xfrm>
        </p:spPr>
        <p:txBody>
          <a:bodyPr>
            <a:normAutofit/>
          </a:bodyPr>
          <a:lstStyle/>
          <a:p>
            <a:pPr marL="0" indent="0" algn="ctr">
              <a:buNone/>
            </a:pPr>
            <a:r>
              <a:rPr lang="ru-RU" sz="2400" i="1" dirty="0">
                <a:solidFill>
                  <a:srgbClr val="7030A0"/>
                </a:solidFill>
                <a:latin typeface="Times New Roman" panose="02020603050405020304" pitchFamily="18" charset="0"/>
                <a:cs typeface="Times New Roman" panose="02020603050405020304" pitchFamily="18" charset="0"/>
              </a:rPr>
              <a:t>Подвижные игры на выносливость для подготовки к выполнению </a:t>
            </a:r>
            <a:r>
              <a:rPr lang="ru-RU" sz="2400" i="1" dirty="0" smtClean="0">
                <a:solidFill>
                  <a:srgbClr val="7030A0"/>
                </a:solidFill>
                <a:latin typeface="Times New Roman" panose="02020603050405020304" pitchFamily="18" charset="0"/>
                <a:cs typeface="Times New Roman" panose="02020603050405020304" pitchFamily="18" charset="0"/>
              </a:rPr>
              <a:t>норматива </a:t>
            </a:r>
            <a:r>
              <a:rPr lang="ru-RU" sz="2400" i="1" dirty="0">
                <a:solidFill>
                  <a:srgbClr val="7030A0"/>
                </a:solidFill>
                <a:latin typeface="Times New Roman" panose="02020603050405020304" pitchFamily="18" charset="0"/>
                <a:cs typeface="Times New Roman" panose="02020603050405020304" pitchFamily="18" charset="0"/>
              </a:rPr>
              <a:t>«Стрельба из пневматической винтовки из положения сидя или стоя с опорой локтей о стол или стойку, дистанция – 10 м или из электронного оружия из положения сидя или стоя с опорой локтей о стол или стойку, дистанция – 10 м». </a:t>
            </a:r>
            <a:endParaRPr lang="ru-RU" sz="2400" i="1" dirty="0" smtClean="0">
              <a:solidFill>
                <a:srgbClr val="7030A0"/>
              </a:solidFill>
              <a:latin typeface="Times New Roman" panose="02020603050405020304" pitchFamily="18" charset="0"/>
              <a:cs typeface="Times New Roman" panose="02020603050405020304" pitchFamily="18" charset="0"/>
            </a:endParaRPr>
          </a:p>
          <a:p>
            <a:pPr algn="just"/>
            <a:r>
              <a:rPr lang="ru-RU" sz="2400" b="1" u="sng" dirty="0" smtClean="0">
                <a:latin typeface="Times New Roman" panose="02020603050405020304" pitchFamily="18" charset="0"/>
                <a:cs typeface="Times New Roman" panose="02020603050405020304" pitchFamily="18" charset="0"/>
              </a:rPr>
              <a:t>5-9, 10-11 </a:t>
            </a:r>
            <a:r>
              <a:rPr lang="ru-RU" sz="2400" b="1" u="sng" dirty="0">
                <a:latin typeface="Times New Roman" panose="02020603050405020304" pitchFamily="18" charset="0"/>
                <a:cs typeface="Times New Roman" panose="02020603050405020304" pitchFamily="18" charset="0"/>
              </a:rPr>
              <a:t>класс</a:t>
            </a:r>
          </a:p>
          <a:p>
            <a:pPr marL="0" lvl="0" indent="0" algn="just" fontAlgn="base">
              <a:buNone/>
            </a:pPr>
            <a:r>
              <a:rPr lang="ru-RU" sz="2400" dirty="0">
                <a:latin typeface="Times New Roman" panose="02020603050405020304" pitchFamily="18" charset="0"/>
                <a:cs typeface="Times New Roman" panose="02020603050405020304" pitchFamily="18" charset="0"/>
              </a:rPr>
              <a:t>« Зоркий глаз», «Падающая палка», «По наземной мишени», «Точная подача», «Воздушная цель», «Точный бросок», «Метко в цель», «Броски в мишени», «Сходу в цель», «Попади в корзину», «Бабки», «Чиж», «Ямки» и др. игры на меткость по выбору. </a:t>
            </a:r>
          </a:p>
          <a:p>
            <a:pPr algn="just"/>
            <a:endParaRPr lang="ru-RU" sz="2400" b="1" u="sng" dirty="0">
              <a:latin typeface="Times New Roman" panose="02020603050405020304" pitchFamily="18" charset="0"/>
              <a:cs typeface="Times New Roman" panose="02020603050405020304" pitchFamily="18" charset="0"/>
            </a:endParaRPr>
          </a:p>
          <a:p>
            <a:pPr marL="0" indent="0" algn="just">
              <a:buNone/>
            </a:pPr>
            <a:endParaRPr lang="ru-RU" sz="2400" dirty="0">
              <a:solidFill>
                <a:srgbClr val="7030A0"/>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2775" y="0"/>
            <a:ext cx="5229225" cy="1285875"/>
          </a:xfrm>
          <a:prstGeom prst="rect">
            <a:avLst/>
          </a:prstGeom>
        </p:spPr>
      </p:pic>
    </p:spTree>
    <p:extLst>
      <p:ext uri="{BB962C8B-B14F-4D97-AF65-F5344CB8AC3E}">
        <p14:creationId xmlns:p14="http://schemas.microsoft.com/office/powerpoint/2010/main" val="386944920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79809" y="75658"/>
            <a:ext cx="7930804" cy="1481958"/>
          </a:xfrm>
        </p:spPr>
        <p:txBody>
          <a:bodyPr/>
          <a:lstStyle/>
          <a:p>
            <a:pPr algn="ctr"/>
            <a:r>
              <a:rPr lang="ru-RU" dirty="0"/>
              <a:t>«Игровое ГТО</a:t>
            </a:r>
            <a:r>
              <a:rPr lang="ru-RU" dirty="0" smtClean="0"/>
              <a:t>»</a:t>
            </a:r>
            <a:endParaRPr lang="ru-RU" dirty="0"/>
          </a:p>
        </p:txBody>
      </p:sp>
      <p:sp>
        <p:nvSpPr>
          <p:cNvPr id="3" name="Объект 2"/>
          <p:cNvSpPr>
            <a:spLocks noGrp="1"/>
          </p:cNvSpPr>
          <p:nvPr>
            <p:ph idx="1"/>
          </p:nvPr>
        </p:nvSpPr>
        <p:spPr>
          <a:xfrm>
            <a:off x="677333" y="2160589"/>
            <a:ext cx="10074749" cy="3880773"/>
          </a:xfrm>
        </p:spPr>
        <p:txBody>
          <a:bodyPr>
            <a:normAutofit/>
          </a:bodyPr>
          <a:lstStyle/>
          <a:p>
            <a:pPr marL="0" indent="0" algn="ctr">
              <a:buNone/>
            </a:pPr>
            <a:r>
              <a:rPr lang="ru-RU" sz="2800" i="1" dirty="0">
                <a:solidFill>
                  <a:srgbClr val="7030A0"/>
                </a:solidFill>
                <a:latin typeface="Times New Roman" panose="02020603050405020304" pitchFamily="18" charset="0"/>
                <a:cs typeface="Times New Roman" panose="02020603050405020304" pitchFamily="18" charset="0"/>
              </a:rPr>
              <a:t>Социально-ориентирующие 	игры: </a:t>
            </a:r>
          </a:p>
          <a:p>
            <a:pPr algn="just"/>
            <a:r>
              <a:rPr lang="ru-RU" sz="2800" dirty="0">
                <a:latin typeface="Times New Roman" panose="02020603050405020304" pitchFamily="18" charset="0"/>
                <a:cs typeface="Times New Roman" panose="02020603050405020304" pitchFamily="18" charset="0"/>
              </a:rPr>
              <a:t>сюжетно-ролевые, ролевые, </a:t>
            </a:r>
            <a:r>
              <a:rPr lang="ru-RU" sz="2800" dirty="0" smtClean="0">
                <a:latin typeface="Times New Roman" panose="02020603050405020304" pitchFamily="18" charset="0"/>
                <a:cs typeface="Times New Roman" panose="02020603050405020304" pitchFamily="18" charset="0"/>
              </a:rPr>
              <a:t>ситуационно-ролевые</a:t>
            </a:r>
            <a:r>
              <a:rPr lang="ru-RU" sz="2800" dirty="0">
                <a:latin typeface="Times New Roman" panose="02020603050405020304" pitchFamily="18" charset="0"/>
                <a:cs typeface="Times New Roman" panose="02020603050405020304" pitchFamily="18" charset="0"/>
              </a:rPr>
              <a:t>, деловые, </a:t>
            </a:r>
            <a:r>
              <a:rPr lang="ru-RU" sz="2800" dirty="0" err="1">
                <a:latin typeface="Times New Roman" panose="02020603050405020304" pitchFamily="18" charset="0"/>
                <a:cs typeface="Times New Roman" panose="02020603050405020304" pitchFamily="18" charset="0"/>
              </a:rPr>
              <a:t>полидеятельностные</a:t>
            </a:r>
            <a:r>
              <a:rPr lang="ru-RU" sz="2800" dirty="0">
                <a:latin typeface="Times New Roman" panose="02020603050405020304" pitchFamily="18" charset="0"/>
                <a:cs typeface="Times New Roman" panose="02020603050405020304" pitchFamily="18" charset="0"/>
              </a:rPr>
              <a:t>, маршрутные</a:t>
            </a:r>
            <a:r>
              <a:rPr lang="ru-RU" sz="2800" b="1" dirty="0">
                <a:latin typeface="Times New Roman" panose="02020603050405020304" pitchFamily="18" charset="0"/>
                <a:cs typeface="Times New Roman" panose="02020603050405020304" pitchFamily="18" charset="0"/>
              </a:rPr>
              <a:t> </a:t>
            </a:r>
            <a:r>
              <a:rPr lang="ru-RU" sz="2800" dirty="0">
                <a:latin typeface="Times New Roman" panose="02020603050405020304" pitchFamily="18" charset="0"/>
                <a:cs typeface="Times New Roman" panose="02020603050405020304" pitchFamily="18" charset="0"/>
              </a:rPr>
              <a:t>игры, направленные на пропаганду, популяризацию комплекса ГТО и содействующие личностному развитию школьников. </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2775" y="0"/>
            <a:ext cx="5229225" cy="1285875"/>
          </a:xfrm>
          <a:prstGeom prst="rect">
            <a:avLst/>
          </a:prstGeom>
        </p:spPr>
      </p:pic>
    </p:spTree>
    <p:extLst>
      <p:ext uri="{BB962C8B-B14F-4D97-AF65-F5344CB8AC3E}">
        <p14:creationId xmlns:p14="http://schemas.microsoft.com/office/powerpoint/2010/main" val="340097627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346841"/>
            <a:ext cx="8135590" cy="1583559"/>
          </a:xfrm>
        </p:spPr>
        <p:txBody>
          <a:bodyPr/>
          <a:lstStyle/>
          <a:p>
            <a:pPr algn="ctr"/>
            <a:r>
              <a:rPr lang="ru-RU" dirty="0"/>
              <a:t>«Игровое ГТО</a:t>
            </a:r>
            <a:r>
              <a:rPr lang="ru-RU" dirty="0" smtClean="0"/>
              <a:t>»</a:t>
            </a:r>
            <a:endParaRPr lang="ru-RU" dirty="0"/>
          </a:p>
        </p:txBody>
      </p:sp>
      <p:sp>
        <p:nvSpPr>
          <p:cNvPr id="3" name="Объект 2"/>
          <p:cNvSpPr>
            <a:spLocks noGrp="1"/>
          </p:cNvSpPr>
          <p:nvPr>
            <p:ph idx="1"/>
          </p:nvPr>
        </p:nvSpPr>
        <p:spPr>
          <a:xfrm>
            <a:off x="677334" y="2160589"/>
            <a:ext cx="10279700" cy="3880773"/>
          </a:xfrm>
        </p:spPr>
        <p:txBody>
          <a:bodyPr>
            <a:normAutofit/>
          </a:bodyPr>
          <a:lstStyle/>
          <a:p>
            <a:pPr marL="0" indent="0" algn="ctr">
              <a:buNone/>
            </a:pPr>
            <a:r>
              <a:rPr lang="ru-RU" sz="2800" i="1" dirty="0">
                <a:solidFill>
                  <a:srgbClr val="7030A0"/>
                </a:solidFill>
                <a:latin typeface="Times New Roman" panose="02020603050405020304" pitchFamily="18" charset="0"/>
                <a:cs typeface="Times New Roman" panose="02020603050405020304" pitchFamily="18" charset="0"/>
              </a:rPr>
              <a:t>Инновационные 	игры, 	</a:t>
            </a:r>
            <a:endParaRPr lang="ru-RU" sz="2800" i="1" dirty="0" smtClean="0">
              <a:solidFill>
                <a:srgbClr val="7030A0"/>
              </a:solidFill>
              <a:latin typeface="Times New Roman" panose="02020603050405020304" pitchFamily="18" charset="0"/>
              <a:cs typeface="Times New Roman" panose="02020603050405020304" pitchFamily="18" charset="0"/>
            </a:endParaRPr>
          </a:p>
          <a:p>
            <a:pPr marL="0" indent="0" algn="just">
              <a:buNone/>
            </a:pPr>
            <a:r>
              <a:rPr lang="ru-RU" sz="2800" dirty="0" smtClean="0">
                <a:latin typeface="Times New Roman" panose="02020603050405020304" pitchFamily="18" charset="0"/>
                <a:cs typeface="Times New Roman" panose="02020603050405020304" pitchFamily="18" charset="0"/>
              </a:rPr>
              <a:t>которые </a:t>
            </a:r>
            <a:r>
              <a:rPr lang="ru-RU" sz="2800" dirty="0">
                <a:latin typeface="Times New Roman" panose="02020603050405020304" pitchFamily="18" charset="0"/>
                <a:cs typeface="Times New Roman" panose="02020603050405020304" pitchFamily="18" charset="0"/>
              </a:rPr>
              <a:t>придумывают 	</a:t>
            </a:r>
            <a:r>
              <a:rPr lang="ru-RU" sz="2800" dirty="0" smtClean="0">
                <a:latin typeface="Times New Roman" panose="02020603050405020304" pitchFamily="18" charset="0"/>
                <a:cs typeface="Times New Roman" panose="02020603050405020304" pitchFamily="18" charset="0"/>
              </a:rPr>
              <a:t>сами участники </a:t>
            </a:r>
            <a:r>
              <a:rPr lang="ru-RU" sz="2800" dirty="0">
                <a:latin typeface="Times New Roman" panose="02020603050405020304" pitchFamily="18" charset="0"/>
                <a:cs typeface="Times New Roman" panose="02020603050405020304" pitchFamily="18" charset="0"/>
              </a:rPr>
              <a:t>	или модернизируют, </a:t>
            </a:r>
            <a:r>
              <a:rPr lang="ru-RU" sz="2800" dirty="0" smtClean="0">
                <a:latin typeface="Times New Roman" panose="02020603050405020304" pitchFamily="18" charset="0"/>
                <a:cs typeface="Times New Roman" panose="02020603050405020304" pitchFamily="18" charset="0"/>
              </a:rPr>
              <a:t>видоизменяют </a:t>
            </a:r>
            <a:r>
              <a:rPr lang="ru-RU" sz="2800" dirty="0">
                <a:latin typeface="Times New Roman" panose="02020603050405020304" pitchFamily="18" charset="0"/>
                <a:cs typeface="Times New Roman" panose="02020603050405020304" pitchFamily="18" charset="0"/>
              </a:rPr>
              <a:t>традиционные </a:t>
            </a:r>
            <a:r>
              <a:rPr lang="ru-RU" sz="2800" dirty="0" smtClean="0">
                <a:latin typeface="Times New Roman" panose="02020603050405020304" pitchFamily="18" charset="0"/>
                <a:cs typeface="Times New Roman" panose="02020603050405020304" pitchFamily="18" charset="0"/>
              </a:rPr>
              <a:t>игры </a:t>
            </a:r>
            <a:r>
              <a:rPr lang="ru-RU" sz="2800" dirty="0">
                <a:latin typeface="Times New Roman" panose="02020603050405020304" pitchFamily="18" charset="0"/>
                <a:cs typeface="Times New Roman" panose="02020603050405020304" pitchFamily="18" charset="0"/>
              </a:rPr>
              <a:t>	для 	решения конкретных задач. </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2775" y="0"/>
            <a:ext cx="5229225" cy="1285875"/>
          </a:xfrm>
          <a:prstGeom prst="rect">
            <a:avLst/>
          </a:prstGeom>
        </p:spPr>
      </p:pic>
    </p:spTree>
    <p:extLst>
      <p:ext uri="{BB962C8B-B14F-4D97-AF65-F5344CB8AC3E}">
        <p14:creationId xmlns:p14="http://schemas.microsoft.com/office/powerpoint/2010/main" val="16950161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3" y="609600"/>
            <a:ext cx="10011687" cy="809297"/>
          </a:xfrm>
        </p:spPr>
        <p:txBody>
          <a:bodyPr/>
          <a:lstStyle/>
          <a:p>
            <a:r>
              <a:rPr lang="ru-RU" dirty="0" smtClean="0"/>
              <a:t>              «</a:t>
            </a:r>
            <a:r>
              <a:rPr lang="ru-RU" dirty="0"/>
              <a:t>Игровое ГТО» </a:t>
            </a:r>
            <a:r>
              <a:rPr lang="ru-RU" dirty="0" smtClean="0"/>
              <a:t>  </a:t>
            </a:r>
            <a:endParaRPr lang="ru-RU" dirty="0"/>
          </a:p>
        </p:txBody>
      </p:sp>
      <p:sp>
        <p:nvSpPr>
          <p:cNvPr id="3" name="Объект 2"/>
          <p:cNvSpPr>
            <a:spLocks noGrp="1"/>
          </p:cNvSpPr>
          <p:nvPr>
            <p:ph idx="1"/>
          </p:nvPr>
        </p:nvSpPr>
        <p:spPr>
          <a:xfrm>
            <a:off x="677334" y="1592317"/>
            <a:ext cx="9901328" cy="4918842"/>
          </a:xfrm>
        </p:spPr>
        <p:txBody>
          <a:bodyPr>
            <a:noAutofit/>
          </a:bodyPr>
          <a:lstStyle/>
          <a:p>
            <a:pPr algn="just"/>
            <a:r>
              <a:rPr lang="ru-RU" sz="2400" dirty="0">
                <a:latin typeface="Times New Roman" panose="02020603050405020304" pitchFamily="18" charset="0"/>
                <a:cs typeface="Times New Roman" panose="02020603050405020304" pitchFamily="18" charset="0"/>
              </a:rPr>
              <a:t>В Концепции долгосрочного социально-экономического развития Российской Федерации на период до 2020 года указывается, что высшим приоритетом в деятельности государства является здоровье нации, которое немыслимо без систематической работы по оздоровлению граждан России, прежде всего детей и молодежи, без организации эффективной системы школьного физического воспитания, физкультурно-спортивной работы. В стратегии развития физической культуры и спорта в Российской Федерации в главе «Основные целевые ориентиры и этапы их реализации» это положение конкретизируется – требуется «увеличение доли обучающихся и студентов, систематически занимающихся физической культурой и спортом, в общей численности населения ... с 34,5% до 80%». </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2775" y="0"/>
            <a:ext cx="5229225" cy="1285875"/>
          </a:xfrm>
          <a:prstGeom prst="rect">
            <a:avLst/>
          </a:prstGeom>
        </p:spPr>
      </p:pic>
    </p:spTree>
    <p:extLst>
      <p:ext uri="{BB962C8B-B14F-4D97-AF65-F5344CB8AC3E}">
        <p14:creationId xmlns:p14="http://schemas.microsoft.com/office/powerpoint/2010/main" val="40708911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3" y="315310"/>
            <a:ext cx="7930639" cy="1308538"/>
          </a:xfrm>
        </p:spPr>
        <p:txBody>
          <a:bodyPr/>
          <a:lstStyle/>
          <a:p>
            <a:pPr algn="ctr"/>
            <a:r>
              <a:rPr lang="ru-RU" dirty="0"/>
              <a:t>«Игровое ГТО</a:t>
            </a:r>
            <a:r>
              <a:rPr lang="ru-RU" dirty="0" smtClean="0"/>
              <a:t>»</a:t>
            </a:r>
            <a:r>
              <a:rPr lang="ru-RU" dirty="0"/>
              <a:t/>
            </a:r>
            <a:br>
              <a:rPr lang="ru-RU" dirty="0"/>
            </a:br>
            <a:endParaRPr lang="ru-RU" dirty="0"/>
          </a:p>
        </p:txBody>
      </p:sp>
      <p:sp>
        <p:nvSpPr>
          <p:cNvPr id="3" name="Объект 2"/>
          <p:cNvSpPr>
            <a:spLocks noGrp="1"/>
          </p:cNvSpPr>
          <p:nvPr>
            <p:ph idx="1"/>
          </p:nvPr>
        </p:nvSpPr>
        <p:spPr>
          <a:xfrm>
            <a:off x="677333" y="1781503"/>
            <a:ext cx="10200873" cy="4259859"/>
          </a:xfrm>
        </p:spPr>
        <p:txBody>
          <a:bodyPr>
            <a:normAutofit/>
          </a:bodyPr>
          <a:lstStyle/>
          <a:p>
            <a:pPr marL="0" indent="0" algn="ctr">
              <a:buNone/>
            </a:pPr>
            <a:r>
              <a:rPr lang="ru-RU" sz="2400" i="1" dirty="0" err="1">
                <a:solidFill>
                  <a:srgbClr val="7030A0"/>
                </a:solidFill>
                <a:latin typeface="Times New Roman" panose="02020603050405020304" pitchFamily="18" charset="0"/>
                <a:cs typeface="Times New Roman" panose="02020603050405020304" pitchFamily="18" charset="0"/>
              </a:rPr>
              <a:t>СпартИгры</a:t>
            </a:r>
            <a:r>
              <a:rPr lang="ru-RU" sz="2400" i="1" dirty="0">
                <a:solidFill>
                  <a:srgbClr val="7030A0"/>
                </a:solidFill>
                <a:latin typeface="Times New Roman" panose="02020603050405020304" pitchFamily="18" charset="0"/>
                <a:cs typeface="Times New Roman" panose="02020603050405020304" pitchFamily="18" charset="0"/>
              </a:rPr>
              <a:t> </a:t>
            </a:r>
            <a:r>
              <a:rPr lang="ru-RU" sz="2400" i="1" dirty="0" smtClean="0">
                <a:solidFill>
                  <a:srgbClr val="7030A0"/>
                </a:solidFill>
                <a:latin typeface="Times New Roman" panose="02020603050405020304" pitchFamily="18" charset="0"/>
                <a:cs typeface="Times New Roman" panose="02020603050405020304" pitchFamily="18" charset="0"/>
              </a:rPr>
              <a:t>ГТО</a:t>
            </a:r>
          </a:p>
          <a:p>
            <a:pPr marL="0" indent="0" algn="ctr">
              <a:buNone/>
            </a:pPr>
            <a:endParaRPr lang="ru-RU" sz="2400" dirty="0">
              <a:solidFill>
                <a:srgbClr val="7030A0"/>
              </a:solidFill>
              <a:latin typeface="Times New Roman" panose="02020603050405020304" pitchFamily="18" charset="0"/>
              <a:cs typeface="Times New Roman" panose="02020603050405020304" pitchFamily="18" charset="0"/>
            </a:endParaRPr>
          </a:p>
          <a:p>
            <a:pPr marL="0" lvl="0" indent="0" algn="just">
              <a:buNone/>
            </a:pPr>
            <a:r>
              <a:rPr lang="ru-RU" sz="2400" dirty="0">
                <a:latin typeface="Times New Roman" panose="02020603050405020304" pitchFamily="18" charset="0"/>
                <a:cs typeface="Times New Roman" panose="02020603050405020304" pitchFamily="18" charset="0"/>
              </a:rPr>
              <a:t>Соревнования-конкурсы: Визитная карточка участников. Мода ГТО. Креатив ГТО - художественное мастерство. Игротека ГТО. </a:t>
            </a:r>
            <a:r>
              <a:rPr lang="ru-RU" sz="2400" dirty="0" err="1">
                <a:latin typeface="Times New Roman" panose="02020603050405020304" pitchFamily="18" charset="0"/>
                <a:cs typeface="Times New Roman" panose="02020603050405020304" pitchFamily="18" charset="0"/>
              </a:rPr>
              <a:t>Спартианское</a:t>
            </a:r>
            <a:r>
              <a:rPr lang="ru-RU" sz="2400" dirty="0">
                <a:latin typeface="Times New Roman" panose="02020603050405020304" pitchFamily="18" charset="0"/>
                <a:cs typeface="Times New Roman" panose="02020603050405020304" pitchFamily="18" charset="0"/>
              </a:rPr>
              <a:t> многоборье ГТО. Проведение </a:t>
            </a:r>
            <a:r>
              <a:rPr lang="ru-RU" sz="2400" i="1" dirty="0" err="1">
                <a:latin typeface="Times New Roman" panose="02020603050405020304" pitchFamily="18" charset="0"/>
                <a:cs typeface="Times New Roman" panose="02020603050405020304" pitchFamily="18" charset="0"/>
              </a:rPr>
              <a:t>СпартИгр</a:t>
            </a:r>
            <a:r>
              <a:rPr lang="ru-RU" sz="2400" i="1" dirty="0">
                <a:latin typeface="Times New Roman" panose="02020603050405020304" pitchFamily="18" charset="0"/>
                <a:cs typeface="Times New Roman" panose="02020603050405020304" pitchFamily="18" charset="0"/>
              </a:rPr>
              <a:t> ГТО</a:t>
            </a:r>
            <a:r>
              <a:rPr lang="ru-RU" sz="2400" dirty="0">
                <a:latin typeface="Times New Roman" panose="02020603050405020304" pitchFamily="18" charset="0"/>
                <a:cs typeface="Times New Roman" panose="02020603050405020304" pitchFamily="18" charset="0"/>
              </a:rPr>
              <a:t> игр внутри класса, между параллельными классами, между </a:t>
            </a:r>
            <a:r>
              <a:rPr lang="ru-RU" sz="2400" dirty="0" smtClean="0">
                <a:latin typeface="Times New Roman" panose="02020603050405020304" pitchFamily="18" charset="0"/>
                <a:cs typeface="Times New Roman" panose="02020603050405020304" pitchFamily="18" charset="0"/>
              </a:rPr>
              <a:t>1-4, 5-9, 10-11 </a:t>
            </a:r>
            <a:r>
              <a:rPr lang="ru-RU" sz="2400" dirty="0">
                <a:latin typeface="Times New Roman" panose="02020603050405020304" pitchFamily="18" charset="0"/>
                <a:cs typeface="Times New Roman" panose="02020603050405020304" pitchFamily="18" charset="0"/>
              </a:rPr>
              <a:t>классами. </a:t>
            </a:r>
          </a:p>
          <a:p>
            <a:pPr marL="0" indent="0" algn="just">
              <a:buNone/>
            </a:pPr>
            <a:endParaRPr lang="ru-RU" sz="2400" dirty="0">
              <a:solidFill>
                <a:srgbClr val="7030A0"/>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2775" y="0"/>
            <a:ext cx="5229225" cy="1285875"/>
          </a:xfrm>
          <a:prstGeom prst="rect">
            <a:avLst/>
          </a:prstGeom>
        </p:spPr>
      </p:pic>
    </p:spTree>
    <p:extLst>
      <p:ext uri="{BB962C8B-B14F-4D97-AF65-F5344CB8AC3E}">
        <p14:creationId xmlns:p14="http://schemas.microsoft.com/office/powerpoint/2010/main" val="36935185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3" y="609600"/>
            <a:ext cx="8198653" cy="1320800"/>
          </a:xfrm>
        </p:spPr>
        <p:txBody>
          <a:bodyPr/>
          <a:lstStyle/>
          <a:p>
            <a:pPr algn="ctr"/>
            <a:r>
              <a:rPr lang="ru-RU" dirty="0"/>
              <a:t>«Игровое ГТО</a:t>
            </a:r>
            <a:r>
              <a:rPr lang="ru-RU" dirty="0" smtClean="0"/>
              <a:t>» </a:t>
            </a:r>
            <a:r>
              <a:rPr lang="ru-RU" dirty="0"/>
              <a:t/>
            </a:r>
            <a:br>
              <a:rPr lang="ru-RU" dirty="0"/>
            </a:br>
            <a:endParaRPr lang="ru-RU" dirty="0"/>
          </a:p>
        </p:txBody>
      </p:sp>
      <p:sp>
        <p:nvSpPr>
          <p:cNvPr id="3" name="Объект 2"/>
          <p:cNvSpPr>
            <a:spLocks noGrp="1"/>
          </p:cNvSpPr>
          <p:nvPr>
            <p:ph idx="1"/>
          </p:nvPr>
        </p:nvSpPr>
        <p:spPr>
          <a:xfrm>
            <a:off x="677333" y="2160589"/>
            <a:ext cx="10468887" cy="3880773"/>
          </a:xfrm>
        </p:spPr>
        <p:txBody>
          <a:bodyPr/>
          <a:lstStyle/>
          <a:p>
            <a:pPr marL="0" indent="0" algn="ctr">
              <a:buNone/>
            </a:pPr>
            <a:r>
              <a:rPr lang="ru-RU" sz="2400" i="1" dirty="0">
                <a:solidFill>
                  <a:srgbClr val="7030A0"/>
                </a:solidFill>
                <a:latin typeface="Times New Roman" panose="02020603050405020304" pitchFamily="18" charset="0"/>
                <a:cs typeface="Times New Roman" panose="02020603050405020304" pitchFamily="18" charset="0"/>
              </a:rPr>
              <a:t>Социально-ориентирующая игра </a:t>
            </a:r>
            <a:r>
              <a:rPr lang="ru-RU" sz="2400" i="1" dirty="0" smtClean="0">
                <a:solidFill>
                  <a:srgbClr val="7030A0"/>
                </a:solidFill>
                <a:latin typeface="Times New Roman" panose="02020603050405020304" pitchFamily="18" charset="0"/>
                <a:cs typeface="Times New Roman" panose="02020603050405020304" pitchFamily="18" charset="0"/>
              </a:rPr>
              <a:t>«</a:t>
            </a:r>
            <a:r>
              <a:rPr lang="ru-RU" sz="2400" i="1" dirty="0">
                <a:solidFill>
                  <a:srgbClr val="7030A0"/>
                </a:solidFill>
                <a:latin typeface="Times New Roman" panose="02020603050405020304" pitchFamily="18" charset="0"/>
                <a:cs typeface="Times New Roman" panose="02020603050405020304" pitchFamily="18" charset="0"/>
              </a:rPr>
              <a:t>Универсальный многофункциональный 	центр подготовки и сдачи норм ГТО». </a:t>
            </a:r>
            <a:endParaRPr lang="ru-RU" sz="2400" i="1" dirty="0" smtClean="0">
              <a:solidFill>
                <a:srgbClr val="7030A0"/>
              </a:solidFill>
              <a:latin typeface="Times New Roman" panose="02020603050405020304" pitchFamily="18" charset="0"/>
              <a:cs typeface="Times New Roman" panose="02020603050405020304" pitchFamily="18" charset="0"/>
            </a:endParaRPr>
          </a:p>
          <a:p>
            <a:pPr marL="342900" lvl="1" indent="-342900" algn="just"/>
            <a:r>
              <a:rPr lang="ru-RU" sz="2400" dirty="0">
                <a:latin typeface="Times New Roman" panose="02020603050405020304" pitchFamily="18" charset="0"/>
                <a:cs typeface="Times New Roman" panose="02020603050405020304" pitchFamily="18" charset="0"/>
              </a:rPr>
              <a:t>Цели, задачи, основные направления работы центра. Создание структуры Центра и  распределение групп школьников по основным направлениям ее деятельности: пропаганда и популяризация, методическое обеспечение, организационное обеспечение и т.д.  </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2775" y="0"/>
            <a:ext cx="5229225" cy="1285875"/>
          </a:xfrm>
          <a:prstGeom prst="rect">
            <a:avLst/>
          </a:prstGeom>
        </p:spPr>
      </p:pic>
    </p:spTree>
    <p:extLst>
      <p:ext uri="{BB962C8B-B14F-4D97-AF65-F5344CB8AC3E}">
        <p14:creationId xmlns:p14="http://schemas.microsoft.com/office/powerpoint/2010/main" val="33393680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86327" y="141891"/>
            <a:ext cx="6495976" cy="1166648"/>
          </a:xfrm>
        </p:spPr>
        <p:txBody>
          <a:bodyPr>
            <a:normAutofit fontScale="90000"/>
          </a:bodyPr>
          <a:lstStyle/>
          <a:p>
            <a:pPr algn="ctr"/>
            <a:r>
              <a:rPr lang="ru-RU" sz="4000" dirty="0"/>
              <a:t>«Игровое ГТО</a:t>
            </a:r>
            <a:r>
              <a:rPr lang="ru-RU" sz="4000" dirty="0" smtClean="0"/>
              <a:t>»</a:t>
            </a:r>
            <a:r>
              <a:rPr lang="ru-RU" dirty="0"/>
              <a:t/>
            </a:r>
            <a:br>
              <a:rPr lang="ru-RU" dirty="0"/>
            </a:br>
            <a:endParaRPr lang="ru-RU" dirty="0"/>
          </a:p>
        </p:txBody>
      </p:sp>
      <p:sp>
        <p:nvSpPr>
          <p:cNvPr id="3" name="Объект 2"/>
          <p:cNvSpPr>
            <a:spLocks noGrp="1"/>
          </p:cNvSpPr>
          <p:nvPr>
            <p:ph idx="1"/>
          </p:nvPr>
        </p:nvSpPr>
        <p:spPr>
          <a:xfrm>
            <a:off x="677334" y="1308539"/>
            <a:ext cx="10216638" cy="4732824"/>
          </a:xfrm>
        </p:spPr>
        <p:txBody>
          <a:bodyPr>
            <a:normAutofit/>
          </a:bodyPr>
          <a:lstStyle/>
          <a:p>
            <a:pPr marL="0" lvl="0" indent="0" algn="ctr" fontAlgn="base">
              <a:buNone/>
            </a:pPr>
            <a:r>
              <a:rPr lang="ru-RU" sz="2400" dirty="0">
                <a:solidFill>
                  <a:srgbClr val="7030A0"/>
                </a:solidFill>
                <a:latin typeface="Times New Roman" panose="02020603050405020304" pitchFamily="18" charset="0"/>
                <a:cs typeface="Times New Roman" panose="02020603050405020304" pitchFamily="18" charset="0"/>
              </a:rPr>
              <a:t>Массовые 	спортивные соревнования «команда-класс» по </a:t>
            </a:r>
            <a:r>
              <a:rPr lang="ru-RU" sz="2400" dirty="0" smtClean="0">
                <a:solidFill>
                  <a:srgbClr val="7030A0"/>
                </a:solidFill>
                <a:latin typeface="Times New Roman" panose="02020603050405020304" pitchFamily="18" charset="0"/>
                <a:cs typeface="Times New Roman" panose="02020603050405020304" pitchFamily="18" charset="0"/>
              </a:rPr>
              <a:t>играм ГТО.</a:t>
            </a:r>
          </a:p>
          <a:p>
            <a:pPr marL="0" lvl="0" indent="0" algn="just" fontAlgn="base">
              <a:buNone/>
            </a:pPr>
            <a:r>
              <a:rPr lang="ru-RU" sz="2400" dirty="0" smtClean="0">
                <a:solidFill>
                  <a:srgbClr val="7030A0"/>
                </a:solidFill>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Соревнования-конкурсы: Соревновательные подвижные игры. Конкурс технического и эстетического выполнения элементов </a:t>
            </a:r>
            <a:r>
              <a:rPr lang="ru-RU" sz="2400" dirty="0" smtClean="0">
                <a:latin typeface="Times New Roman" panose="02020603050405020304" pitchFamily="18" charset="0"/>
                <a:cs typeface="Times New Roman" panose="02020603050405020304" pitchFamily="18" charset="0"/>
              </a:rPr>
              <a:t>пионербола</a:t>
            </a:r>
            <a:r>
              <a:rPr lang="ru-RU" sz="2400" dirty="0">
                <a:latin typeface="Times New Roman" panose="02020603050405020304" pitchFamily="18" charset="0"/>
                <a:cs typeface="Times New Roman" panose="02020603050405020304" pitchFamily="18" charset="0"/>
              </a:rPr>
              <a:t>. Викторина о комплексе ГТО. Спортивно-художественный конкурс на тему ГТО. Конкурс придумывания игр и совершенствования существующих для использования их в подготовке к выполнению нормативов комплекса ГТО. Конкурс групп-поддержки. Проведение соревнований «команда-класс» внутри класса, между параллельными классами, между разными классами с гандикапом. </a:t>
            </a:r>
          </a:p>
          <a:p>
            <a:pPr marL="0" indent="0" algn="just">
              <a:buNone/>
            </a:pPr>
            <a:endParaRPr lang="ru-RU" sz="2400" dirty="0">
              <a:solidFill>
                <a:srgbClr val="7030A0"/>
              </a:solidFill>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3525" y="0"/>
            <a:ext cx="5229225" cy="1285875"/>
          </a:xfrm>
          <a:prstGeom prst="rect">
            <a:avLst/>
          </a:prstGeom>
        </p:spPr>
      </p:pic>
    </p:spTree>
    <p:extLst>
      <p:ext uri="{BB962C8B-B14F-4D97-AF65-F5344CB8AC3E}">
        <p14:creationId xmlns:p14="http://schemas.microsoft.com/office/powerpoint/2010/main" val="30470128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0359" y="126124"/>
            <a:ext cx="11808372" cy="1804276"/>
          </a:xfrm>
        </p:spPr>
        <p:txBody>
          <a:bodyPr>
            <a:normAutofit fontScale="90000"/>
          </a:bodyPr>
          <a:lstStyle/>
          <a:p>
            <a:pPr algn="ctr"/>
            <a:r>
              <a:rPr lang="ru-RU" b="1" dirty="0">
                <a:solidFill>
                  <a:srgbClr val="FF0000"/>
                </a:solidFill>
                <a:latin typeface="Times New Roman" panose="02020603050405020304" pitchFamily="18" charset="0"/>
                <a:cs typeface="Times New Roman" panose="02020603050405020304" pitchFamily="18" charset="0"/>
              </a:rPr>
              <a:t>Положение</a:t>
            </a:r>
            <a:r>
              <a:rPr lang="ru-RU" dirty="0">
                <a:solidFill>
                  <a:srgbClr val="FF0000"/>
                </a:solidFill>
                <a:latin typeface="Times New Roman" panose="02020603050405020304" pitchFamily="18" charset="0"/>
                <a:cs typeface="Times New Roman" panose="02020603050405020304" pitchFamily="18" charset="0"/>
              </a:rPr>
              <a:t/>
            </a:r>
            <a:br>
              <a:rPr lang="ru-RU" dirty="0">
                <a:solidFill>
                  <a:srgbClr val="FF0000"/>
                </a:solidFill>
                <a:latin typeface="Times New Roman" panose="02020603050405020304" pitchFamily="18" charset="0"/>
                <a:cs typeface="Times New Roman" panose="02020603050405020304" pitchFamily="18" charset="0"/>
              </a:rPr>
            </a:br>
            <a:r>
              <a:rPr lang="ru-RU" dirty="0">
                <a:solidFill>
                  <a:srgbClr val="FF0000"/>
                </a:solidFill>
                <a:latin typeface="Times New Roman" panose="02020603050405020304" pitchFamily="18" charset="0"/>
                <a:cs typeface="Times New Roman" panose="02020603050405020304" pitchFamily="18" charset="0"/>
              </a:rPr>
              <a:t>о массовых спортивных соревнованиях школьников «команда-класс» по играм ГТО для учащихся начальных классов</a:t>
            </a:r>
            <a:r>
              <a:rPr lang="ru-RU" dirty="0"/>
              <a:t/>
            </a:r>
            <a:br>
              <a:rPr lang="ru-RU" dirty="0"/>
            </a:br>
            <a:endParaRPr lang="ru-RU" dirty="0"/>
          </a:p>
        </p:txBody>
      </p:sp>
      <p:sp>
        <p:nvSpPr>
          <p:cNvPr id="3" name="Объект 2"/>
          <p:cNvSpPr>
            <a:spLocks noGrp="1"/>
          </p:cNvSpPr>
          <p:nvPr>
            <p:ph idx="1"/>
          </p:nvPr>
        </p:nvSpPr>
        <p:spPr>
          <a:xfrm>
            <a:off x="283779" y="1765739"/>
            <a:ext cx="11366937" cy="4275624"/>
          </a:xfrm>
        </p:spPr>
        <p:txBody>
          <a:bodyPr>
            <a:noAutofit/>
          </a:bodyPr>
          <a:lstStyle/>
          <a:p>
            <a:pPr marL="0" indent="0" algn="ctr">
              <a:buNone/>
            </a:pPr>
            <a:r>
              <a:rPr lang="ru-RU" sz="2800" b="1" dirty="0" smtClean="0">
                <a:solidFill>
                  <a:srgbClr val="7030A0"/>
                </a:solidFill>
                <a:latin typeface="Times New Roman" panose="02020603050405020304" pitchFamily="18" charset="0"/>
                <a:cs typeface="Times New Roman" panose="02020603050405020304" pitchFamily="18" charset="0"/>
              </a:rPr>
              <a:t>Цели </a:t>
            </a:r>
            <a:r>
              <a:rPr lang="ru-RU" sz="2800" b="1" dirty="0">
                <a:solidFill>
                  <a:srgbClr val="7030A0"/>
                </a:solidFill>
                <a:latin typeface="Times New Roman" panose="02020603050405020304" pitchFamily="18" charset="0"/>
                <a:cs typeface="Times New Roman" panose="02020603050405020304" pitchFamily="18" charset="0"/>
              </a:rPr>
              <a:t>и задачи:</a:t>
            </a:r>
          </a:p>
          <a:p>
            <a:pPr lvl="0" algn="just" fontAlgn="base"/>
            <a:r>
              <a:rPr lang="ru-RU" sz="2200" dirty="0">
                <a:latin typeface="Times New Roman" panose="02020603050405020304" pitchFamily="18" charset="0"/>
                <a:cs typeface="Times New Roman" panose="02020603050405020304" pitchFamily="18" charset="0"/>
              </a:rPr>
              <a:t>Организация комплексных массовых спортивных соревнований школьников «</a:t>
            </a:r>
            <a:r>
              <a:rPr lang="ru-RU" sz="2200" dirty="0" smtClean="0">
                <a:latin typeface="Times New Roman" panose="02020603050405020304" pitchFamily="18" charset="0"/>
                <a:cs typeface="Times New Roman" panose="02020603050405020304" pitchFamily="18" charset="0"/>
              </a:rPr>
              <a:t>команда-класс</a:t>
            </a:r>
            <a:r>
              <a:rPr lang="ru-RU" sz="2200" dirty="0">
                <a:latin typeface="Times New Roman" panose="02020603050405020304" pitchFamily="18" charset="0"/>
                <a:cs typeface="Times New Roman" panose="02020603050405020304" pitchFamily="18" charset="0"/>
              </a:rPr>
              <a:t>» по играм ГТО, дающих возможность участия в них всем ученикам класса и требующих проявления не только физических качеств, но и разносторонних творческих способностей.</a:t>
            </a:r>
          </a:p>
          <a:p>
            <a:pPr lvl="0" algn="just" fontAlgn="base"/>
            <a:r>
              <a:rPr lang="ru-RU" sz="2200" dirty="0">
                <a:latin typeface="Times New Roman" panose="02020603050405020304" pitchFamily="18" charset="0"/>
                <a:cs typeface="Times New Roman" panose="02020603050405020304" pitchFamily="18" charset="0"/>
              </a:rPr>
              <a:t>Привлечение большего числа  учащихся общеобразовательных учреждений к подготовке выполнения норм комплекса ГТО и регулярным занятиям физической культурой и  спортом, укрепление их здоровья, формирование здорового образа жизни.</a:t>
            </a:r>
          </a:p>
          <a:p>
            <a:pPr lvl="0" algn="just" fontAlgn="base"/>
            <a:r>
              <a:rPr lang="ru-RU" sz="2200" dirty="0">
                <a:latin typeface="Times New Roman" panose="02020603050405020304" pitchFamily="18" charset="0"/>
                <a:cs typeface="Times New Roman" panose="02020603050405020304" pitchFamily="18" charset="0"/>
              </a:rPr>
              <a:t>Повышение ориентации участников соревнований на духовно-нравственные и эстетические ценности физкультурно-спортивной деятельности, формирование и развитие культуры игрового соперничества, противодействие стремлению участников соревнований победить любой ценой, ориентация школьников не только на физическое, но и на  личностное развитие.</a:t>
            </a:r>
          </a:p>
          <a:p>
            <a:pPr algn="just"/>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809687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9545" y="157655"/>
            <a:ext cx="11477296" cy="1772745"/>
          </a:xfrm>
        </p:spPr>
        <p:txBody>
          <a:bodyPr>
            <a:normAutofit fontScale="90000"/>
          </a:bodyPr>
          <a:lstStyle/>
          <a:p>
            <a:pPr algn="ctr"/>
            <a:r>
              <a:rPr lang="ru-RU" b="1" dirty="0">
                <a:solidFill>
                  <a:srgbClr val="FF0000"/>
                </a:solidFill>
                <a:latin typeface="Times New Roman" panose="02020603050405020304" pitchFamily="18" charset="0"/>
                <a:cs typeface="Times New Roman" panose="02020603050405020304" pitchFamily="18" charset="0"/>
              </a:rPr>
              <a:t>Положение</a:t>
            </a:r>
            <a:r>
              <a:rPr lang="ru-RU" dirty="0">
                <a:solidFill>
                  <a:srgbClr val="FF0000"/>
                </a:solidFill>
                <a:latin typeface="Times New Roman" panose="02020603050405020304" pitchFamily="18" charset="0"/>
                <a:cs typeface="Times New Roman" panose="02020603050405020304" pitchFamily="18" charset="0"/>
              </a:rPr>
              <a:t/>
            </a:r>
            <a:br>
              <a:rPr lang="ru-RU" dirty="0">
                <a:solidFill>
                  <a:srgbClr val="FF0000"/>
                </a:solidFill>
                <a:latin typeface="Times New Roman" panose="02020603050405020304" pitchFamily="18" charset="0"/>
                <a:cs typeface="Times New Roman" panose="02020603050405020304" pitchFamily="18" charset="0"/>
              </a:rPr>
            </a:br>
            <a:r>
              <a:rPr lang="ru-RU" dirty="0">
                <a:solidFill>
                  <a:srgbClr val="FF0000"/>
                </a:solidFill>
                <a:latin typeface="Times New Roman" panose="02020603050405020304" pitchFamily="18" charset="0"/>
                <a:cs typeface="Times New Roman" panose="02020603050405020304" pitchFamily="18" charset="0"/>
              </a:rPr>
              <a:t>о массовых спортивных соревнованиях школьников «команда-класс» по играм ГТО для учащихся начальных классов</a:t>
            </a:r>
            <a:r>
              <a:rPr lang="ru-RU" dirty="0"/>
              <a:t/>
            </a:r>
            <a:br>
              <a:rPr lang="ru-RU" dirty="0"/>
            </a:br>
            <a:endParaRPr lang="ru-RU" dirty="0"/>
          </a:p>
        </p:txBody>
      </p:sp>
      <p:sp>
        <p:nvSpPr>
          <p:cNvPr id="3" name="Объект 2"/>
          <p:cNvSpPr>
            <a:spLocks noGrp="1"/>
          </p:cNvSpPr>
          <p:nvPr>
            <p:ph idx="1"/>
          </p:nvPr>
        </p:nvSpPr>
        <p:spPr>
          <a:xfrm>
            <a:off x="677333" y="1930401"/>
            <a:ext cx="10658073" cy="4110962"/>
          </a:xfrm>
        </p:spPr>
        <p:txBody>
          <a:bodyPr>
            <a:normAutofit lnSpcReduction="10000"/>
          </a:bodyPr>
          <a:lstStyle/>
          <a:p>
            <a:pPr marL="0" indent="0" algn="ctr">
              <a:buNone/>
            </a:pPr>
            <a:r>
              <a:rPr lang="ru-RU" sz="2800" b="1" dirty="0" smtClean="0">
                <a:solidFill>
                  <a:srgbClr val="7030A0"/>
                </a:solidFill>
                <a:latin typeface="Times New Roman" panose="02020603050405020304" pitchFamily="18" charset="0"/>
                <a:cs typeface="Times New Roman" panose="02020603050405020304" pitchFamily="18" charset="0"/>
              </a:rPr>
              <a:t>Цели </a:t>
            </a:r>
            <a:r>
              <a:rPr lang="ru-RU" sz="2800" b="1" dirty="0">
                <a:solidFill>
                  <a:srgbClr val="7030A0"/>
                </a:solidFill>
                <a:latin typeface="Times New Roman" panose="02020603050405020304" pitchFamily="18" charset="0"/>
                <a:cs typeface="Times New Roman" panose="02020603050405020304" pitchFamily="18" charset="0"/>
              </a:rPr>
              <a:t>и задачи</a:t>
            </a:r>
            <a:r>
              <a:rPr lang="ru-RU" sz="2800" b="1" dirty="0" smtClean="0">
                <a:solidFill>
                  <a:srgbClr val="7030A0"/>
                </a:solidFill>
                <a:latin typeface="Times New Roman" panose="02020603050405020304" pitchFamily="18" charset="0"/>
                <a:cs typeface="Times New Roman" panose="02020603050405020304" pitchFamily="18" charset="0"/>
              </a:rPr>
              <a:t>:</a:t>
            </a:r>
          </a:p>
          <a:p>
            <a:pPr lvl="0" algn="just" fontAlgn="base"/>
            <a:r>
              <a:rPr lang="ru-RU" sz="2800" dirty="0">
                <a:latin typeface="Times New Roman" panose="02020603050405020304" pitchFamily="18" charset="0"/>
                <a:cs typeface="Times New Roman" panose="02020603050405020304" pitchFamily="18" charset="0"/>
              </a:rPr>
              <a:t>Организация активного и социально значимого отдыха детей и подростков способствующего повышению привлекательности и значимости комплекса ГТО и физкультурно-спортивной деятельности.</a:t>
            </a:r>
          </a:p>
          <a:p>
            <a:pPr lvl="0" algn="just" fontAlgn="base"/>
            <a:r>
              <a:rPr lang="ru-RU" sz="2800" dirty="0">
                <a:latin typeface="Times New Roman" panose="02020603050405020304" pitchFamily="18" charset="0"/>
                <a:cs typeface="Times New Roman" panose="02020603050405020304" pitchFamily="18" charset="0"/>
              </a:rPr>
              <a:t>Развитие и удовлетворение разнообразных интересов и потребностей школьников  в физическом, интеллектуальном, нравственном, эстетическом совершенствовании, формирование потребности в гармоничном развитии личности.</a:t>
            </a:r>
          </a:p>
          <a:p>
            <a:pPr marL="0" indent="0" algn="just">
              <a:buNone/>
            </a:pPr>
            <a:endParaRPr lang="ru-RU" b="1" dirty="0"/>
          </a:p>
          <a:p>
            <a:endParaRPr lang="ru-RU" dirty="0"/>
          </a:p>
        </p:txBody>
      </p:sp>
    </p:spTree>
    <p:extLst>
      <p:ext uri="{BB962C8B-B14F-4D97-AF65-F5344CB8AC3E}">
        <p14:creationId xmlns:p14="http://schemas.microsoft.com/office/powerpoint/2010/main" val="420287194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9545" y="126124"/>
            <a:ext cx="11414233" cy="1804276"/>
          </a:xfrm>
        </p:spPr>
        <p:txBody>
          <a:bodyPr>
            <a:normAutofit fontScale="90000"/>
          </a:bodyPr>
          <a:lstStyle/>
          <a:p>
            <a:pPr algn="ctr"/>
            <a:r>
              <a:rPr lang="ru-RU" b="1" dirty="0">
                <a:solidFill>
                  <a:srgbClr val="FF0000"/>
                </a:solidFill>
                <a:latin typeface="Times New Roman" panose="02020603050405020304" pitchFamily="18" charset="0"/>
                <a:cs typeface="Times New Roman" panose="02020603050405020304" pitchFamily="18" charset="0"/>
              </a:rPr>
              <a:t>Положение</a:t>
            </a:r>
            <a:r>
              <a:rPr lang="ru-RU" dirty="0">
                <a:solidFill>
                  <a:srgbClr val="FF0000"/>
                </a:solidFill>
                <a:latin typeface="Times New Roman" panose="02020603050405020304" pitchFamily="18" charset="0"/>
                <a:cs typeface="Times New Roman" panose="02020603050405020304" pitchFamily="18" charset="0"/>
              </a:rPr>
              <a:t/>
            </a:r>
            <a:br>
              <a:rPr lang="ru-RU" dirty="0">
                <a:solidFill>
                  <a:srgbClr val="FF0000"/>
                </a:solidFill>
                <a:latin typeface="Times New Roman" panose="02020603050405020304" pitchFamily="18" charset="0"/>
                <a:cs typeface="Times New Roman" panose="02020603050405020304" pitchFamily="18" charset="0"/>
              </a:rPr>
            </a:br>
            <a:r>
              <a:rPr lang="ru-RU" dirty="0">
                <a:solidFill>
                  <a:srgbClr val="FF0000"/>
                </a:solidFill>
                <a:latin typeface="Times New Roman" panose="02020603050405020304" pitchFamily="18" charset="0"/>
                <a:cs typeface="Times New Roman" panose="02020603050405020304" pitchFamily="18" charset="0"/>
              </a:rPr>
              <a:t>о массовых спортивных соревнованиях школьников «команда-класс» по играм ГТО для учащихся начальных классов</a:t>
            </a:r>
            <a:endParaRPr lang="ru-RU" dirty="0"/>
          </a:p>
        </p:txBody>
      </p:sp>
      <p:sp>
        <p:nvSpPr>
          <p:cNvPr id="3" name="Объект 2"/>
          <p:cNvSpPr>
            <a:spLocks noGrp="1"/>
          </p:cNvSpPr>
          <p:nvPr>
            <p:ph idx="1"/>
          </p:nvPr>
        </p:nvSpPr>
        <p:spPr>
          <a:xfrm>
            <a:off x="677333" y="2254469"/>
            <a:ext cx="10847259" cy="3786893"/>
          </a:xfrm>
        </p:spPr>
        <p:txBody>
          <a:bodyPr/>
          <a:lstStyle/>
          <a:p>
            <a:pPr marL="0" indent="0" algn="ctr">
              <a:buNone/>
            </a:pPr>
            <a:r>
              <a:rPr lang="ru-RU" sz="2800" b="1" dirty="0">
                <a:solidFill>
                  <a:srgbClr val="7030A0"/>
                </a:solidFill>
                <a:latin typeface="Times New Roman" panose="02020603050405020304" pitchFamily="18" charset="0"/>
                <a:cs typeface="Times New Roman" panose="02020603050405020304" pitchFamily="18" charset="0"/>
              </a:rPr>
              <a:t>Участники соревнований.</a:t>
            </a:r>
          </a:p>
          <a:p>
            <a:pPr algn="just"/>
            <a:r>
              <a:rPr lang="ru-RU" sz="2800" dirty="0">
                <a:latin typeface="Times New Roman" panose="02020603050405020304" pitchFamily="18" charset="0"/>
                <a:cs typeface="Times New Roman" panose="02020603050405020304" pitchFamily="18" charset="0"/>
              </a:rPr>
              <a:t>Участниками соревнований являются все учащиеся начальных классов, включая освобожденных от занятий физкультурой, входящие в команды своего класса и представляющие свою «команду-класс» на соревнованиях между классами в школе.</a:t>
            </a:r>
          </a:p>
          <a:p>
            <a:pPr marL="0" indent="0">
              <a:buNone/>
            </a:pPr>
            <a:endParaRPr lang="ru-RU" dirty="0"/>
          </a:p>
        </p:txBody>
      </p:sp>
    </p:spTree>
    <p:extLst>
      <p:ext uri="{BB962C8B-B14F-4D97-AF65-F5344CB8AC3E}">
        <p14:creationId xmlns:p14="http://schemas.microsoft.com/office/powerpoint/2010/main" val="38409675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1890" y="141890"/>
            <a:ext cx="11445765" cy="1425903"/>
          </a:xfrm>
        </p:spPr>
        <p:txBody>
          <a:bodyPr>
            <a:normAutofit fontScale="90000"/>
          </a:bodyPr>
          <a:lstStyle/>
          <a:p>
            <a:pPr algn="ctr"/>
            <a:r>
              <a:rPr lang="ru-RU" b="1" dirty="0">
                <a:solidFill>
                  <a:srgbClr val="FF0000"/>
                </a:solidFill>
                <a:latin typeface="Times New Roman" panose="02020603050405020304" pitchFamily="18" charset="0"/>
                <a:cs typeface="Times New Roman" panose="02020603050405020304" pitchFamily="18" charset="0"/>
              </a:rPr>
              <a:t>Положение</a:t>
            </a:r>
            <a:r>
              <a:rPr lang="ru-RU" dirty="0">
                <a:solidFill>
                  <a:srgbClr val="FF0000"/>
                </a:solidFill>
                <a:latin typeface="Times New Roman" panose="02020603050405020304" pitchFamily="18" charset="0"/>
                <a:cs typeface="Times New Roman" panose="02020603050405020304" pitchFamily="18" charset="0"/>
              </a:rPr>
              <a:t/>
            </a:r>
            <a:br>
              <a:rPr lang="ru-RU" dirty="0">
                <a:solidFill>
                  <a:srgbClr val="FF0000"/>
                </a:solidFill>
                <a:latin typeface="Times New Roman" panose="02020603050405020304" pitchFamily="18" charset="0"/>
                <a:cs typeface="Times New Roman" panose="02020603050405020304" pitchFamily="18" charset="0"/>
              </a:rPr>
            </a:br>
            <a:r>
              <a:rPr lang="ru-RU" dirty="0">
                <a:solidFill>
                  <a:srgbClr val="FF0000"/>
                </a:solidFill>
                <a:latin typeface="Times New Roman" panose="02020603050405020304" pitchFamily="18" charset="0"/>
                <a:cs typeface="Times New Roman" panose="02020603050405020304" pitchFamily="18" charset="0"/>
              </a:rPr>
              <a:t>о массовых спортивных соревнованиях школьников «команда-класс» по играм ГТО для учащихся начальных классов</a:t>
            </a:r>
            <a:endParaRPr lang="ru-RU" dirty="0"/>
          </a:p>
        </p:txBody>
      </p:sp>
      <p:sp>
        <p:nvSpPr>
          <p:cNvPr id="3" name="Объект 2"/>
          <p:cNvSpPr>
            <a:spLocks noGrp="1"/>
          </p:cNvSpPr>
          <p:nvPr>
            <p:ph idx="1"/>
          </p:nvPr>
        </p:nvSpPr>
        <p:spPr>
          <a:xfrm>
            <a:off x="677333" y="1765738"/>
            <a:ext cx="10595011" cy="4824247"/>
          </a:xfrm>
        </p:spPr>
        <p:txBody>
          <a:bodyPr/>
          <a:lstStyle/>
          <a:p>
            <a:pPr marL="0" indent="0" algn="ctr">
              <a:buNone/>
            </a:pPr>
            <a:r>
              <a:rPr lang="ru-RU" sz="2800" b="1" dirty="0">
                <a:solidFill>
                  <a:srgbClr val="7030A0"/>
                </a:solidFill>
                <a:latin typeface="Times New Roman" panose="02020603050405020304" pitchFamily="18" charset="0"/>
                <a:cs typeface="Times New Roman" panose="02020603050405020304" pitchFamily="18" charset="0"/>
              </a:rPr>
              <a:t>Программа:</a:t>
            </a:r>
          </a:p>
          <a:p>
            <a:r>
              <a:rPr lang="ru-RU" sz="2800" b="1" dirty="0">
                <a:latin typeface="Times New Roman" panose="02020603050405020304" pitchFamily="18" charset="0"/>
                <a:cs typeface="Times New Roman" panose="02020603050405020304" pitchFamily="18" charset="0"/>
              </a:rPr>
              <a:t>1. Командные подвижные игры ГТО.</a:t>
            </a:r>
            <a:endParaRPr lang="ru-RU" sz="2800" dirty="0">
              <a:latin typeface="Times New Roman" panose="02020603050405020304" pitchFamily="18" charset="0"/>
              <a:cs typeface="Times New Roman" panose="02020603050405020304" pitchFamily="18" charset="0"/>
            </a:endParaRPr>
          </a:p>
          <a:p>
            <a:pPr marL="0" indent="0">
              <a:buNone/>
            </a:pPr>
            <a:r>
              <a:rPr lang="ru-RU" sz="2800" b="1" dirty="0" smtClean="0">
                <a:latin typeface="Times New Roman" panose="02020603050405020304" pitchFamily="18" charset="0"/>
                <a:cs typeface="Times New Roman" panose="02020603050405020304" pitchFamily="18" charset="0"/>
              </a:rPr>
              <a:t>Спортивно </a:t>
            </a:r>
            <a:r>
              <a:rPr lang="ru-RU" sz="2800" b="1" dirty="0">
                <a:latin typeface="Times New Roman" panose="02020603050405020304" pitchFamily="18" charset="0"/>
                <a:cs typeface="Times New Roman" panose="02020603050405020304" pitchFamily="18" charset="0"/>
              </a:rPr>
              <a:t>ориентированные творческие конкурсы:</a:t>
            </a:r>
            <a:endParaRPr lang="ru-RU" sz="2800" dirty="0">
              <a:latin typeface="Times New Roman" panose="02020603050405020304" pitchFamily="18" charset="0"/>
              <a:cs typeface="Times New Roman" panose="02020603050405020304" pitchFamily="18" charset="0"/>
            </a:endParaRPr>
          </a:p>
          <a:p>
            <a:pPr lvl="0" fontAlgn="base"/>
            <a:r>
              <a:rPr lang="ru-RU" sz="2800" b="1" dirty="0" smtClean="0">
                <a:latin typeface="Times New Roman" panose="02020603050405020304" pitchFamily="18" charset="0"/>
                <a:cs typeface="Times New Roman" panose="02020603050405020304" pitchFamily="18" charset="0"/>
              </a:rPr>
              <a:t>2. Конкурс </a:t>
            </a:r>
            <a:r>
              <a:rPr lang="ru-RU" sz="2800" b="1" dirty="0">
                <a:latin typeface="Times New Roman" panose="02020603050405020304" pitchFamily="18" charset="0"/>
                <a:cs typeface="Times New Roman" panose="02020603050405020304" pitchFamily="18" charset="0"/>
              </a:rPr>
              <a:t>эрудитов-знатоков в области ГТО.</a:t>
            </a:r>
            <a:endParaRPr lang="ru-RU" sz="2800" dirty="0">
              <a:latin typeface="Times New Roman" panose="02020603050405020304" pitchFamily="18" charset="0"/>
              <a:cs typeface="Times New Roman" panose="02020603050405020304" pitchFamily="18" charset="0"/>
            </a:endParaRPr>
          </a:p>
          <a:p>
            <a:pPr lvl="0" fontAlgn="base"/>
            <a:r>
              <a:rPr lang="ru-RU" sz="2800" b="1" dirty="0" smtClean="0">
                <a:latin typeface="Times New Roman" panose="02020603050405020304" pitchFamily="18" charset="0"/>
                <a:cs typeface="Times New Roman" panose="02020603050405020304" pitchFamily="18" charset="0"/>
              </a:rPr>
              <a:t>3. Конкурс </a:t>
            </a:r>
            <a:r>
              <a:rPr lang="ru-RU" sz="2800" b="1" dirty="0">
                <a:latin typeface="Times New Roman" panose="02020603050405020304" pitchFamily="18" charset="0"/>
                <a:cs typeface="Times New Roman" panose="02020603050405020304" pitchFamily="18" charset="0"/>
              </a:rPr>
              <a:t>технического и эстетического выполнения приемов игровых  видов спорта.</a:t>
            </a:r>
            <a:endParaRPr lang="ru-RU" sz="2800" dirty="0">
              <a:latin typeface="Times New Roman" panose="02020603050405020304" pitchFamily="18" charset="0"/>
              <a:cs typeface="Times New Roman" panose="02020603050405020304" pitchFamily="18" charset="0"/>
            </a:endParaRPr>
          </a:p>
          <a:p>
            <a:pPr lvl="0" fontAlgn="base"/>
            <a:r>
              <a:rPr lang="ru-RU" sz="2800" b="1" dirty="0" smtClean="0">
                <a:latin typeface="Times New Roman" panose="02020603050405020304" pitchFamily="18" charset="0"/>
                <a:cs typeface="Times New Roman" panose="02020603050405020304" pitchFamily="18" charset="0"/>
              </a:rPr>
              <a:t>4. Художественный </a:t>
            </a:r>
            <a:r>
              <a:rPr lang="ru-RU" sz="2800" b="1" dirty="0">
                <a:latin typeface="Times New Roman" panose="02020603050405020304" pitchFamily="18" charset="0"/>
                <a:cs typeface="Times New Roman" panose="02020603050405020304" pitchFamily="18" charset="0"/>
              </a:rPr>
              <a:t>конкурс на тему ГТО (по выбору).</a:t>
            </a:r>
            <a:endParaRPr lang="ru-RU" sz="2800" dirty="0">
              <a:latin typeface="Times New Roman" panose="02020603050405020304" pitchFamily="18" charset="0"/>
              <a:cs typeface="Times New Roman" panose="02020603050405020304" pitchFamily="18" charset="0"/>
            </a:endParaRPr>
          </a:p>
          <a:p>
            <a:r>
              <a:rPr lang="ru-RU" sz="2800" b="1" dirty="0">
                <a:latin typeface="Times New Roman" panose="02020603050405020304" pitchFamily="18" charset="0"/>
                <a:cs typeface="Times New Roman" panose="02020603050405020304" pitchFamily="18" charset="0"/>
              </a:rPr>
              <a:t>5</a:t>
            </a:r>
            <a:r>
              <a:rPr lang="ru-RU" sz="2800" b="1" dirty="0" smtClean="0">
                <a:latin typeface="Times New Roman" panose="02020603050405020304" pitchFamily="18" charset="0"/>
                <a:cs typeface="Times New Roman" panose="02020603050405020304" pitchFamily="18" charset="0"/>
              </a:rPr>
              <a:t>. Конкурс </a:t>
            </a:r>
            <a:r>
              <a:rPr lang="ru-RU" sz="2800" b="1" dirty="0">
                <a:latin typeface="Times New Roman" panose="02020603050405020304" pitchFamily="18" charset="0"/>
                <a:cs typeface="Times New Roman" panose="02020603050405020304" pitchFamily="18" charset="0"/>
              </a:rPr>
              <a:t>групп поддержки.</a:t>
            </a:r>
            <a:endParaRPr lang="ru-RU" sz="2800"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96950043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4137" y="252248"/>
            <a:ext cx="11209283" cy="1678152"/>
          </a:xfrm>
        </p:spPr>
        <p:txBody>
          <a:bodyPr>
            <a:normAutofit fontScale="90000"/>
          </a:bodyPr>
          <a:lstStyle/>
          <a:p>
            <a:pPr algn="ctr"/>
            <a:r>
              <a:rPr lang="ru-RU" b="1" dirty="0">
                <a:solidFill>
                  <a:srgbClr val="FF0000"/>
                </a:solidFill>
                <a:latin typeface="Times New Roman" panose="02020603050405020304" pitchFamily="18" charset="0"/>
                <a:cs typeface="Times New Roman" panose="02020603050405020304" pitchFamily="18" charset="0"/>
              </a:rPr>
              <a:t>Положение</a:t>
            </a:r>
            <a:r>
              <a:rPr lang="ru-RU" dirty="0">
                <a:solidFill>
                  <a:srgbClr val="FF0000"/>
                </a:solidFill>
                <a:latin typeface="Times New Roman" panose="02020603050405020304" pitchFamily="18" charset="0"/>
                <a:cs typeface="Times New Roman" panose="02020603050405020304" pitchFamily="18" charset="0"/>
              </a:rPr>
              <a:t/>
            </a:r>
            <a:br>
              <a:rPr lang="ru-RU" dirty="0">
                <a:solidFill>
                  <a:srgbClr val="FF0000"/>
                </a:solidFill>
                <a:latin typeface="Times New Roman" panose="02020603050405020304" pitchFamily="18" charset="0"/>
                <a:cs typeface="Times New Roman" panose="02020603050405020304" pitchFamily="18" charset="0"/>
              </a:rPr>
            </a:br>
            <a:r>
              <a:rPr lang="ru-RU" dirty="0">
                <a:solidFill>
                  <a:srgbClr val="FF0000"/>
                </a:solidFill>
                <a:latin typeface="Times New Roman" panose="02020603050405020304" pitchFamily="18" charset="0"/>
                <a:cs typeface="Times New Roman" panose="02020603050405020304" pitchFamily="18" charset="0"/>
              </a:rPr>
              <a:t>о массовых спортивных соревнованиях школьников «команда-класс» по играм ГТО для учащихся начальных классов</a:t>
            </a:r>
            <a:endParaRPr lang="ru-RU" dirty="0"/>
          </a:p>
        </p:txBody>
      </p:sp>
      <p:sp>
        <p:nvSpPr>
          <p:cNvPr id="3" name="Объект 2"/>
          <p:cNvSpPr>
            <a:spLocks noGrp="1"/>
          </p:cNvSpPr>
          <p:nvPr>
            <p:ph idx="1"/>
          </p:nvPr>
        </p:nvSpPr>
        <p:spPr>
          <a:xfrm>
            <a:off x="535443" y="1930400"/>
            <a:ext cx="11409813" cy="4659586"/>
          </a:xfrm>
        </p:spPr>
        <p:txBody>
          <a:bodyPr>
            <a:noAutofit/>
          </a:bodyPr>
          <a:lstStyle/>
          <a:p>
            <a:pPr marL="0" indent="0" algn="ctr">
              <a:buNone/>
            </a:pPr>
            <a:r>
              <a:rPr lang="ru-RU" sz="2400" b="1" dirty="0">
                <a:solidFill>
                  <a:srgbClr val="7030A0"/>
                </a:solidFill>
                <a:latin typeface="Times New Roman" panose="02020603050405020304" pitchFamily="18" charset="0"/>
                <a:cs typeface="Times New Roman" panose="02020603050405020304" pitchFamily="18" charset="0"/>
              </a:rPr>
              <a:t>Описание проведения игр и конкурсов.</a:t>
            </a:r>
          </a:p>
          <a:p>
            <a:pPr marL="0" indent="0" algn="just">
              <a:buNone/>
            </a:pPr>
            <a:r>
              <a:rPr lang="ru-RU" sz="2000" b="1" dirty="0" smtClean="0">
                <a:latin typeface="Times New Roman" panose="02020603050405020304" pitchFamily="18" charset="0"/>
                <a:cs typeface="Times New Roman" panose="02020603050405020304" pitchFamily="18" charset="0"/>
              </a:rPr>
              <a:t>1. Подвижные </a:t>
            </a:r>
            <a:r>
              <a:rPr lang="ru-RU" sz="2000" b="1" dirty="0">
                <a:latin typeface="Times New Roman" panose="02020603050405020304" pitchFamily="18" charset="0"/>
                <a:cs typeface="Times New Roman" panose="02020603050405020304" pitchFamily="18" charset="0"/>
              </a:rPr>
              <a:t>игры ГТО. </a:t>
            </a:r>
            <a:endParaRPr lang="ru-RU" sz="2000" b="1" dirty="0" smtClean="0">
              <a:latin typeface="Times New Roman" panose="02020603050405020304" pitchFamily="18" charset="0"/>
              <a:cs typeface="Times New Roman" panose="02020603050405020304" pitchFamily="18" charset="0"/>
            </a:endParaRPr>
          </a:p>
          <a:p>
            <a:pPr marL="0" indent="0" algn="just">
              <a:buNone/>
            </a:pPr>
            <a:r>
              <a:rPr lang="ru-RU" sz="2000" dirty="0" smtClean="0">
                <a:latin typeface="Times New Roman" panose="02020603050405020304" pitchFamily="18" charset="0"/>
                <a:cs typeface="Times New Roman" panose="02020603050405020304" pitchFamily="18" charset="0"/>
              </a:rPr>
              <a:t>Перечень </a:t>
            </a:r>
            <a:r>
              <a:rPr lang="ru-RU" sz="2000" dirty="0">
                <a:latin typeface="Times New Roman" panose="02020603050405020304" pitchFamily="18" charset="0"/>
                <a:cs typeface="Times New Roman" panose="02020603050405020304" pitchFamily="18" charset="0"/>
              </a:rPr>
              <a:t>игр подбирается с расчетом подготовки к выполнению всех нормативов ГТО данного возраста. Преимущество отдается командным играм, которые оказывают влияние не только на физическое развитие играющих, но и на личностное. К примеру, для норматива челночный бег 3х10 м (с)  - игра "Два мороза", для норматива бег на 30 метров - "Казаки разбойники", для норматива Смешанное передвижение (1 км) - "Вышибалы", для норматива подтягивание из виса на высокой перекладине; Подтягивание из виса лежа на низкой перекладине; Сгибание и разгибание рук в упоре лежа на полу - "Эстафета с лазаньем и </a:t>
            </a:r>
            <a:r>
              <a:rPr lang="ru-RU" sz="2000" dirty="0" err="1">
                <a:latin typeface="Times New Roman" panose="02020603050405020304" pitchFamily="18" charset="0"/>
                <a:cs typeface="Times New Roman" panose="02020603050405020304" pitchFamily="18" charset="0"/>
              </a:rPr>
              <a:t>перелазанием</a:t>
            </a:r>
            <a:r>
              <a:rPr lang="ru-RU" sz="2000" dirty="0">
                <a:latin typeface="Times New Roman" panose="02020603050405020304" pitchFamily="18" charset="0"/>
                <a:cs typeface="Times New Roman" panose="02020603050405020304" pitchFamily="18" charset="0"/>
              </a:rPr>
              <a:t>", для норматива наклон вперед из положения стоя  с прямыми ногами на полу - "Гонка мячей (над головой, под ногами)", для норматива прыжок в длину с места толчком двумя ногами - "Прыжки по полоскам", для норматива метание теннисного   мяча – «Попади в мяч», для норматива бег на лыжах на 1 км; бег на лыжах на 2 км; смешанное передвижение на 1,5 км по пересеченной местности - "Гонка с выбыванием". </a:t>
            </a:r>
          </a:p>
        </p:txBody>
      </p:sp>
    </p:spTree>
    <p:extLst>
      <p:ext uri="{BB962C8B-B14F-4D97-AF65-F5344CB8AC3E}">
        <p14:creationId xmlns:p14="http://schemas.microsoft.com/office/powerpoint/2010/main" val="71135827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8372" y="173421"/>
            <a:ext cx="11130456" cy="1756979"/>
          </a:xfrm>
        </p:spPr>
        <p:txBody>
          <a:bodyPr>
            <a:normAutofit fontScale="90000"/>
          </a:bodyPr>
          <a:lstStyle/>
          <a:p>
            <a:pPr algn="ctr"/>
            <a:r>
              <a:rPr lang="ru-RU" b="1" dirty="0">
                <a:solidFill>
                  <a:srgbClr val="FF0000"/>
                </a:solidFill>
                <a:latin typeface="Times New Roman" panose="02020603050405020304" pitchFamily="18" charset="0"/>
                <a:cs typeface="Times New Roman" panose="02020603050405020304" pitchFamily="18" charset="0"/>
              </a:rPr>
              <a:t>Положение</a:t>
            </a:r>
            <a:r>
              <a:rPr lang="ru-RU" dirty="0">
                <a:solidFill>
                  <a:srgbClr val="FF0000"/>
                </a:solidFill>
                <a:latin typeface="Times New Roman" panose="02020603050405020304" pitchFamily="18" charset="0"/>
                <a:cs typeface="Times New Roman" panose="02020603050405020304" pitchFamily="18" charset="0"/>
              </a:rPr>
              <a:t/>
            </a:r>
            <a:br>
              <a:rPr lang="ru-RU" dirty="0">
                <a:solidFill>
                  <a:srgbClr val="FF0000"/>
                </a:solidFill>
                <a:latin typeface="Times New Roman" panose="02020603050405020304" pitchFamily="18" charset="0"/>
                <a:cs typeface="Times New Roman" panose="02020603050405020304" pitchFamily="18" charset="0"/>
              </a:rPr>
            </a:br>
            <a:r>
              <a:rPr lang="ru-RU" dirty="0">
                <a:solidFill>
                  <a:srgbClr val="FF0000"/>
                </a:solidFill>
                <a:latin typeface="Times New Roman" panose="02020603050405020304" pitchFamily="18" charset="0"/>
                <a:cs typeface="Times New Roman" panose="02020603050405020304" pitchFamily="18" charset="0"/>
              </a:rPr>
              <a:t>о массовых спортивных соревнованиях школьников «команда-класс» по играм ГТО для учащихся начальных классов</a:t>
            </a:r>
            <a:endParaRPr lang="ru-RU" dirty="0"/>
          </a:p>
        </p:txBody>
      </p:sp>
      <p:sp>
        <p:nvSpPr>
          <p:cNvPr id="3" name="Объект 2"/>
          <p:cNvSpPr>
            <a:spLocks noGrp="1"/>
          </p:cNvSpPr>
          <p:nvPr>
            <p:ph idx="1"/>
          </p:nvPr>
        </p:nvSpPr>
        <p:spPr>
          <a:xfrm>
            <a:off x="677334" y="1930401"/>
            <a:ext cx="10831494" cy="4110962"/>
          </a:xfrm>
        </p:spPr>
        <p:txBody>
          <a:bodyPr/>
          <a:lstStyle/>
          <a:p>
            <a:pPr marL="0" indent="0" algn="ctr">
              <a:buNone/>
            </a:pPr>
            <a:r>
              <a:rPr lang="ru-RU" sz="2400" b="1" dirty="0">
                <a:solidFill>
                  <a:srgbClr val="7030A0"/>
                </a:solidFill>
                <a:latin typeface="Times New Roman" panose="02020603050405020304" pitchFamily="18" charset="0"/>
                <a:cs typeface="Times New Roman" panose="02020603050405020304" pitchFamily="18" charset="0"/>
              </a:rPr>
              <a:t>Описание проведения игр и конкурсов</a:t>
            </a:r>
            <a:r>
              <a:rPr lang="ru-RU" sz="2400" b="1" dirty="0" smtClean="0">
                <a:solidFill>
                  <a:srgbClr val="7030A0"/>
                </a:solidFill>
                <a:latin typeface="Times New Roman" panose="02020603050405020304" pitchFamily="18" charset="0"/>
                <a:cs typeface="Times New Roman" panose="02020603050405020304" pitchFamily="18" charset="0"/>
              </a:rPr>
              <a:t>.</a:t>
            </a:r>
          </a:p>
          <a:p>
            <a:pPr marL="0" indent="0" algn="just">
              <a:buNone/>
            </a:pPr>
            <a:r>
              <a:rPr lang="ru-RU" sz="2400" dirty="0">
                <a:latin typeface="Times New Roman" panose="02020603050405020304" pitchFamily="18" charset="0"/>
                <a:cs typeface="Times New Roman" panose="02020603050405020304" pitchFamily="18" charset="0"/>
              </a:rPr>
              <a:t> В  этих играх участвуют  все учащиеся класса, имеющие допуск  к занятиям физкультурой в общей группе.  Соревнования проводятся по круговой системе. За каждую выигранную игру команда получает 5 очков. За поражение очки не начисляются. Максимальное количество очков в этих соревнованиях – 30. При меньшем количестве учащихся класса максимальное число очков, определяется по числу учащихся и соответственно рассчитываются очки за результат каждой игры, исходя из общего числа команд в каждой </a:t>
            </a:r>
            <a:r>
              <a:rPr lang="ru-RU" sz="2400" dirty="0" smtClean="0">
                <a:latin typeface="Times New Roman" panose="02020603050405020304" pitchFamily="18" charset="0"/>
                <a:cs typeface="Times New Roman" panose="02020603050405020304" pitchFamily="18" charset="0"/>
              </a:rPr>
              <a:t>возрастной группе.</a:t>
            </a:r>
            <a:endParaRPr lang="ru-RU" dirty="0"/>
          </a:p>
        </p:txBody>
      </p:sp>
    </p:spTree>
    <p:extLst>
      <p:ext uri="{BB962C8B-B14F-4D97-AF65-F5344CB8AC3E}">
        <p14:creationId xmlns:p14="http://schemas.microsoft.com/office/powerpoint/2010/main" val="41412795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1434" y="0"/>
            <a:ext cx="11067394" cy="1639614"/>
          </a:xfrm>
        </p:spPr>
        <p:txBody>
          <a:bodyPr>
            <a:normAutofit fontScale="90000"/>
          </a:bodyPr>
          <a:lstStyle/>
          <a:p>
            <a:pPr algn="ctr"/>
            <a:r>
              <a:rPr lang="ru-RU" b="1" dirty="0">
                <a:solidFill>
                  <a:srgbClr val="FF0000"/>
                </a:solidFill>
                <a:latin typeface="Times New Roman" panose="02020603050405020304" pitchFamily="18" charset="0"/>
                <a:cs typeface="Times New Roman" panose="02020603050405020304" pitchFamily="18" charset="0"/>
              </a:rPr>
              <a:t>Положение</a:t>
            </a:r>
            <a:r>
              <a:rPr lang="ru-RU" dirty="0">
                <a:solidFill>
                  <a:srgbClr val="FF0000"/>
                </a:solidFill>
                <a:latin typeface="Times New Roman" panose="02020603050405020304" pitchFamily="18" charset="0"/>
                <a:cs typeface="Times New Roman" panose="02020603050405020304" pitchFamily="18" charset="0"/>
              </a:rPr>
              <a:t/>
            </a:r>
            <a:br>
              <a:rPr lang="ru-RU" dirty="0">
                <a:solidFill>
                  <a:srgbClr val="FF0000"/>
                </a:solidFill>
                <a:latin typeface="Times New Roman" panose="02020603050405020304" pitchFamily="18" charset="0"/>
                <a:cs typeface="Times New Roman" panose="02020603050405020304" pitchFamily="18" charset="0"/>
              </a:rPr>
            </a:br>
            <a:r>
              <a:rPr lang="ru-RU" dirty="0">
                <a:solidFill>
                  <a:srgbClr val="FF0000"/>
                </a:solidFill>
                <a:latin typeface="Times New Roman" panose="02020603050405020304" pitchFamily="18" charset="0"/>
                <a:cs typeface="Times New Roman" panose="02020603050405020304" pitchFamily="18" charset="0"/>
              </a:rPr>
              <a:t>о массовых спортивных соревнованиях школьников «команда-класс» по играм ГТО для учащихся начальных классов</a:t>
            </a:r>
            <a:endParaRPr lang="ru-RU" dirty="0"/>
          </a:p>
        </p:txBody>
      </p:sp>
      <p:sp>
        <p:nvSpPr>
          <p:cNvPr id="3" name="Объект 2"/>
          <p:cNvSpPr>
            <a:spLocks noGrp="1"/>
          </p:cNvSpPr>
          <p:nvPr>
            <p:ph idx="1"/>
          </p:nvPr>
        </p:nvSpPr>
        <p:spPr>
          <a:xfrm>
            <a:off x="441434" y="1639613"/>
            <a:ext cx="11430000" cy="5218387"/>
          </a:xfrm>
        </p:spPr>
        <p:txBody>
          <a:bodyPr>
            <a:normAutofit fontScale="62500" lnSpcReduction="20000"/>
          </a:bodyPr>
          <a:lstStyle/>
          <a:p>
            <a:pPr marL="0" indent="0" algn="ctr">
              <a:buNone/>
            </a:pPr>
            <a:r>
              <a:rPr lang="ru-RU" sz="4400" b="1" dirty="0">
                <a:solidFill>
                  <a:srgbClr val="7030A0"/>
                </a:solidFill>
                <a:latin typeface="Times New Roman" panose="02020603050405020304" pitchFamily="18" charset="0"/>
                <a:cs typeface="Times New Roman" panose="02020603050405020304" pitchFamily="18" charset="0"/>
              </a:rPr>
              <a:t>Описание </a:t>
            </a:r>
            <a:r>
              <a:rPr lang="ru-RU" sz="4400" b="1" dirty="0" smtClean="0">
                <a:solidFill>
                  <a:srgbClr val="7030A0"/>
                </a:solidFill>
                <a:latin typeface="Times New Roman" panose="02020603050405020304" pitchFamily="18" charset="0"/>
                <a:cs typeface="Times New Roman" panose="02020603050405020304" pitchFamily="18" charset="0"/>
              </a:rPr>
              <a:t>проведения </a:t>
            </a:r>
            <a:r>
              <a:rPr lang="ru-RU" sz="4400" b="1" dirty="0">
                <a:solidFill>
                  <a:srgbClr val="7030A0"/>
                </a:solidFill>
                <a:latin typeface="Times New Roman" panose="02020603050405020304" pitchFamily="18" charset="0"/>
                <a:cs typeface="Times New Roman" panose="02020603050405020304" pitchFamily="18" charset="0"/>
              </a:rPr>
              <a:t>игр и конкурсов.</a:t>
            </a:r>
          </a:p>
          <a:p>
            <a:pPr marL="0" indent="0" algn="just">
              <a:buNone/>
            </a:pPr>
            <a:r>
              <a:rPr lang="ru-RU" sz="3500" b="1" dirty="0" smtClean="0">
                <a:latin typeface="Times New Roman" panose="02020603050405020304" pitchFamily="18" charset="0"/>
                <a:cs typeface="Times New Roman" panose="02020603050405020304" pitchFamily="18" charset="0"/>
              </a:rPr>
              <a:t>2.Конкурс </a:t>
            </a:r>
            <a:r>
              <a:rPr lang="ru-RU" sz="3500" b="1" dirty="0">
                <a:latin typeface="Times New Roman" panose="02020603050405020304" pitchFamily="18" charset="0"/>
                <a:cs typeface="Times New Roman" panose="02020603050405020304" pitchFamily="18" charset="0"/>
              </a:rPr>
              <a:t>эрудитов-знатоков ГТО.</a:t>
            </a:r>
            <a:endParaRPr lang="ru-RU" sz="3500" dirty="0">
              <a:latin typeface="Times New Roman" panose="02020603050405020304" pitchFamily="18" charset="0"/>
              <a:cs typeface="Times New Roman" panose="02020603050405020304" pitchFamily="18" charset="0"/>
            </a:endParaRPr>
          </a:p>
          <a:p>
            <a:pPr algn="just"/>
            <a:r>
              <a:rPr lang="ru-RU" sz="3500" dirty="0" smtClean="0">
                <a:latin typeface="Times New Roman" panose="02020603050405020304" pitchFamily="18" charset="0"/>
                <a:cs typeface="Times New Roman" panose="02020603050405020304" pitchFamily="18" charset="0"/>
              </a:rPr>
              <a:t>Конкурс </a:t>
            </a:r>
            <a:r>
              <a:rPr lang="ru-RU" sz="3500" dirty="0">
                <a:latin typeface="Times New Roman" panose="02020603050405020304" pitchFamily="18" charset="0"/>
                <a:cs typeface="Times New Roman" panose="02020603050405020304" pitchFamily="18" charset="0"/>
              </a:rPr>
              <a:t>проводится в виде викторины, состоящей из 30 вопросов по ГТО, исходя из расчета 30 учащихся класса и обязательного ответа на один вопрос каждого из них. Вопросы можно составить из перечня Требований к оценке уровня знаний и умений в области физической культуры и спорта (пункт 15 Положения о ГТО) по следующим разделам:</a:t>
            </a:r>
          </a:p>
          <a:p>
            <a:pPr algn="just"/>
            <a:r>
              <a:rPr lang="ru-RU" sz="3500" dirty="0">
                <a:latin typeface="Times New Roman" panose="02020603050405020304" pitchFamily="18" charset="0"/>
                <a:cs typeface="Times New Roman" panose="02020603050405020304" pitchFamily="18" charset="0"/>
              </a:rPr>
              <a:t>влияние занятий физической культурой на состояние здоровья, повышение</a:t>
            </a:r>
          </a:p>
          <a:p>
            <a:pPr algn="just"/>
            <a:r>
              <a:rPr lang="ru-RU" sz="3500" dirty="0">
                <a:latin typeface="Times New Roman" panose="02020603050405020304" pitchFamily="18" charset="0"/>
                <a:cs typeface="Times New Roman" panose="02020603050405020304" pitchFamily="18" charset="0"/>
              </a:rPr>
              <a:t>умственной и физической работоспособности; гигиена занятий физической культурой;</a:t>
            </a:r>
          </a:p>
          <a:p>
            <a:pPr algn="just"/>
            <a:r>
              <a:rPr lang="ru-RU" sz="3500" dirty="0">
                <a:latin typeface="Times New Roman" panose="02020603050405020304" pitchFamily="18" charset="0"/>
                <a:cs typeface="Times New Roman" panose="02020603050405020304" pitchFamily="18" charset="0"/>
              </a:rPr>
              <a:t>основные методы контроля физического состояния при занятиях различными</a:t>
            </a:r>
          </a:p>
          <a:p>
            <a:pPr algn="just"/>
            <a:r>
              <a:rPr lang="ru-RU" sz="3500" dirty="0">
                <a:latin typeface="Times New Roman" panose="02020603050405020304" pitchFamily="18" charset="0"/>
                <a:cs typeface="Times New Roman" panose="02020603050405020304" pitchFamily="18" charset="0"/>
              </a:rPr>
              <a:t>физкультурно-оздоровительными системами и видами спорта; основы методики самостоятельных занятий; основы истории развития физической культуры и спорта;</a:t>
            </a:r>
          </a:p>
          <a:p>
            <a:pPr algn="just"/>
            <a:r>
              <a:rPr lang="ru-RU" sz="3500" dirty="0">
                <a:latin typeface="Times New Roman" panose="02020603050405020304" pitchFamily="18" charset="0"/>
                <a:cs typeface="Times New Roman" panose="02020603050405020304" pitchFamily="18" charset="0"/>
              </a:rPr>
              <a:t>овладение практическими умениями и навыками физкультурно-оздоровительной и прикладной направленности, овладение умениями и навыками в различных видах физкультурно-спортивной деятельности.</a:t>
            </a:r>
          </a:p>
          <a:p>
            <a:endParaRPr lang="ru-RU" dirty="0"/>
          </a:p>
        </p:txBody>
      </p:sp>
    </p:spTree>
    <p:extLst>
      <p:ext uri="{BB962C8B-B14F-4D97-AF65-F5344CB8AC3E}">
        <p14:creationId xmlns:p14="http://schemas.microsoft.com/office/powerpoint/2010/main" val="15423318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2775" y="11333"/>
            <a:ext cx="5229225" cy="1285875"/>
          </a:xfrm>
          <a:prstGeom prst="rect">
            <a:avLst/>
          </a:prstGeom>
        </p:spPr>
      </p:pic>
      <p:sp>
        <p:nvSpPr>
          <p:cNvPr id="2" name="Заголовок 1"/>
          <p:cNvSpPr>
            <a:spLocks noGrp="1"/>
          </p:cNvSpPr>
          <p:nvPr>
            <p:ph type="title"/>
          </p:nvPr>
        </p:nvSpPr>
        <p:spPr>
          <a:xfrm>
            <a:off x="677334" y="252249"/>
            <a:ext cx="10043218" cy="804042"/>
          </a:xfrm>
        </p:spPr>
        <p:txBody>
          <a:bodyPr/>
          <a:lstStyle/>
          <a:p>
            <a:r>
              <a:rPr lang="ru-RU" dirty="0" smtClean="0"/>
              <a:t>                  «</a:t>
            </a:r>
            <a:r>
              <a:rPr lang="ru-RU" dirty="0"/>
              <a:t>Игровое ГТО» </a:t>
            </a:r>
          </a:p>
        </p:txBody>
      </p:sp>
      <p:sp>
        <p:nvSpPr>
          <p:cNvPr id="3" name="Объект 2"/>
          <p:cNvSpPr>
            <a:spLocks noGrp="1"/>
          </p:cNvSpPr>
          <p:nvPr>
            <p:ph idx="1"/>
          </p:nvPr>
        </p:nvSpPr>
        <p:spPr>
          <a:xfrm>
            <a:off x="677333" y="1297207"/>
            <a:ext cx="11115273" cy="5387372"/>
          </a:xfrm>
        </p:spPr>
        <p:txBody>
          <a:bodyPr>
            <a:normAutofit fontScale="92500" lnSpcReduction="10000"/>
          </a:bodyPr>
          <a:lstStyle/>
          <a:p>
            <a:pPr algn="just"/>
            <a:r>
              <a:rPr lang="ru-RU" sz="2800" dirty="0">
                <a:latin typeface="Times New Roman" panose="02020603050405020304" pitchFamily="18" charset="0"/>
                <a:cs typeface="Times New Roman" panose="02020603050405020304" pitchFamily="18" charset="0"/>
              </a:rPr>
              <a:t>Для решения поставленных государственных задач в 2014 году разработан и принят новый комплекс ГТО, как программно-нормативный документ сферы физической культуры и спорта, как система объективных показателей (ориентиров) физического развития, физического состояния, физической подготовленности, повышение уровня которых является одной из важных задач системы физического воспитания. Результаты выполнения норм ГТО могут служить проверкой правильности построения учебно-тренировочных физкультурно-спортивных занятий, коррекции используемых форм, средств и методов для достижения наибольшего эффекта от занятий. Следовательно, для привлечения максимально большого числа школьников к постоянным занятиям  физкультурой и спортом перед образовательными учреждениями, учреждениями физкультуры и спорта стоит задача популяризации и распространения  комплекса ГТО. </a:t>
            </a:r>
          </a:p>
          <a:p>
            <a:endParaRPr lang="ru-RU" dirty="0"/>
          </a:p>
        </p:txBody>
      </p:sp>
    </p:spTree>
    <p:extLst>
      <p:ext uri="{BB962C8B-B14F-4D97-AF65-F5344CB8AC3E}">
        <p14:creationId xmlns:p14="http://schemas.microsoft.com/office/powerpoint/2010/main" val="382742222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31076" y="189186"/>
            <a:ext cx="11177752" cy="1608083"/>
          </a:xfrm>
        </p:spPr>
        <p:txBody>
          <a:bodyPr>
            <a:normAutofit fontScale="90000"/>
          </a:bodyPr>
          <a:lstStyle/>
          <a:p>
            <a:pPr algn="ctr"/>
            <a:r>
              <a:rPr lang="ru-RU" b="1" dirty="0">
                <a:solidFill>
                  <a:srgbClr val="FF0000"/>
                </a:solidFill>
                <a:latin typeface="Times New Roman" panose="02020603050405020304" pitchFamily="18" charset="0"/>
                <a:cs typeface="Times New Roman" panose="02020603050405020304" pitchFamily="18" charset="0"/>
              </a:rPr>
              <a:t>Положение</a:t>
            </a:r>
            <a:r>
              <a:rPr lang="ru-RU" dirty="0">
                <a:solidFill>
                  <a:srgbClr val="FF0000"/>
                </a:solidFill>
                <a:latin typeface="Times New Roman" panose="02020603050405020304" pitchFamily="18" charset="0"/>
                <a:cs typeface="Times New Roman" panose="02020603050405020304" pitchFamily="18" charset="0"/>
              </a:rPr>
              <a:t/>
            </a:r>
            <a:br>
              <a:rPr lang="ru-RU" dirty="0">
                <a:solidFill>
                  <a:srgbClr val="FF0000"/>
                </a:solidFill>
                <a:latin typeface="Times New Roman" panose="02020603050405020304" pitchFamily="18" charset="0"/>
                <a:cs typeface="Times New Roman" panose="02020603050405020304" pitchFamily="18" charset="0"/>
              </a:rPr>
            </a:br>
            <a:r>
              <a:rPr lang="ru-RU" dirty="0">
                <a:solidFill>
                  <a:srgbClr val="FF0000"/>
                </a:solidFill>
                <a:latin typeface="Times New Roman" panose="02020603050405020304" pitchFamily="18" charset="0"/>
                <a:cs typeface="Times New Roman" panose="02020603050405020304" pitchFamily="18" charset="0"/>
              </a:rPr>
              <a:t>о массовых спортивных соревнованиях школьников «команда-класс» по играм ГТО для учащихся начальных классов</a:t>
            </a:r>
            <a:endParaRPr lang="ru-RU" dirty="0"/>
          </a:p>
        </p:txBody>
      </p:sp>
      <p:sp>
        <p:nvSpPr>
          <p:cNvPr id="3" name="Объект 2"/>
          <p:cNvSpPr>
            <a:spLocks noGrp="1"/>
          </p:cNvSpPr>
          <p:nvPr>
            <p:ph idx="1"/>
          </p:nvPr>
        </p:nvSpPr>
        <p:spPr>
          <a:xfrm>
            <a:off x="677333" y="2159876"/>
            <a:ext cx="10658073" cy="4319752"/>
          </a:xfrm>
        </p:spPr>
        <p:txBody>
          <a:bodyPr/>
          <a:lstStyle/>
          <a:p>
            <a:pPr marL="0" indent="0" algn="ctr">
              <a:buNone/>
            </a:pPr>
            <a:r>
              <a:rPr lang="ru-RU" sz="2400" b="1" dirty="0">
                <a:solidFill>
                  <a:srgbClr val="7030A0"/>
                </a:solidFill>
                <a:latin typeface="Times New Roman" panose="02020603050405020304" pitchFamily="18" charset="0"/>
                <a:cs typeface="Times New Roman" panose="02020603050405020304" pitchFamily="18" charset="0"/>
              </a:rPr>
              <a:t>Описание проведения игр и конкурсов</a:t>
            </a:r>
            <a:r>
              <a:rPr lang="ru-RU" sz="2400" b="1" dirty="0" smtClean="0">
                <a:solidFill>
                  <a:srgbClr val="7030A0"/>
                </a:solidFill>
                <a:latin typeface="Times New Roman" panose="02020603050405020304" pitchFamily="18" charset="0"/>
                <a:cs typeface="Times New Roman" panose="02020603050405020304" pitchFamily="18" charset="0"/>
              </a:rPr>
              <a:t>.</a:t>
            </a:r>
          </a:p>
          <a:p>
            <a:pPr marL="0" indent="0" algn="just">
              <a:buNone/>
            </a:pPr>
            <a:r>
              <a:rPr lang="ru-RU" sz="2400" dirty="0">
                <a:latin typeface="Times New Roman" panose="02020603050405020304" pitchFamily="18" charset="0"/>
                <a:cs typeface="Times New Roman" panose="02020603050405020304" pitchFamily="18" charset="0"/>
              </a:rPr>
              <a:t> Каждому участнику задается по одному вопросу викторины. Вначале одновременно всем первым участникам «команды-класс», потом вторым, потом третьим и т.д. Время на обдумывание ответа - 15 секунд. Право ответа получает тот, кто первый поднял руку вверх. Если ответ не правильный, то право ответа отдается другой команде в том же порядке. За правильный ответ каждого участника «команда-класс» получает 1 очко, за подсказку очко снимается.</a:t>
            </a:r>
          </a:p>
          <a:p>
            <a:pPr marL="0" indent="0" algn="just">
              <a:buNone/>
            </a:pPr>
            <a:endParaRPr lang="ru-RU" b="1" dirty="0"/>
          </a:p>
          <a:p>
            <a:endParaRPr lang="ru-RU" dirty="0"/>
          </a:p>
        </p:txBody>
      </p:sp>
    </p:spTree>
    <p:extLst>
      <p:ext uri="{BB962C8B-B14F-4D97-AF65-F5344CB8AC3E}">
        <p14:creationId xmlns:p14="http://schemas.microsoft.com/office/powerpoint/2010/main" val="36416610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6483" y="141890"/>
            <a:ext cx="11272345" cy="1608082"/>
          </a:xfrm>
        </p:spPr>
        <p:txBody>
          <a:bodyPr>
            <a:normAutofit fontScale="90000"/>
          </a:bodyPr>
          <a:lstStyle/>
          <a:p>
            <a:pPr algn="ctr"/>
            <a:r>
              <a:rPr lang="ru-RU" b="1" dirty="0">
                <a:solidFill>
                  <a:srgbClr val="FF0000"/>
                </a:solidFill>
                <a:latin typeface="Times New Roman" panose="02020603050405020304" pitchFamily="18" charset="0"/>
                <a:cs typeface="Times New Roman" panose="02020603050405020304" pitchFamily="18" charset="0"/>
              </a:rPr>
              <a:t>Положение</a:t>
            </a:r>
            <a:r>
              <a:rPr lang="ru-RU" dirty="0">
                <a:solidFill>
                  <a:srgbClr val="FF0000"/>
                </a:solidFill>
                <a:latin typeface="Times New Roman" panose="02020603050405020304" pitchFamily="18" charset="0"/>
                <a:cs typeface="Times New Roman" panose="02020603050405020304" pitchFamily="18" charset="0"/>
              </a:rPr>
              <a:t/>
            </a:r>
            <a:br>
              <a:rPr lang="ru-RU" dirty="0">
                <a:solidFill>
                  <a:srgbClr val="FF0000"/>
                </a:solidFill>
                <a:latin typeface="Times New Roman" panose="02020603050405020304" pitchFamily="18" charset="0"/>
                <a:cs typeface="Times New Roman" panose="02020603050405020304" pitchFamily="18" charset="0"/>
              </a:rPr>
            </a:br>
            <a:r>
              <a:rPr lang="ru-RU" dirty="0">
                <a:solidFill>
                  <a:srgbClr val="FF0000"/>
                </a:solidFill>
                <a:latin typeface="Times New Roman" panose="02020603050405020304" pitchFamily="18" charset="0"/>
                <a:cs typeface="Times New Roman" panose="02020603050405020304" pitchFamily="18" charset="0"/>
              </a:rPr>
              <a:t>о массовых спортивных соревнованиях школьников «команда-класс» по играм ГТО для учащихся начальных классов</a:t>
            </a:r>
            <a:endParaRPr lang="ru-RU" dirty="0"/>
          </a:p>
        </p:txBody>
      </p:sp>
      <p:sp>
        <p:nvSpPr>
          <p:cNvPr id="3" name="Объект 2"/>
          <p:cNvSpPr>
            <a:spLocks noGrp="1"/>
          </p:cNvSpPr>
          <p:nvPr>
            <p:ph idx="1"/>
          </p:nvPr>
        </p:nvSpPr>
        <p:spPr>
          <a:xfrm>
            <a:off x="236483" y="1749973"/>
            <a:ext cx="11587655" cy="4824248"/>
          </a:xfrm>
        </p:spPr>
        <p:txBody>
          <a:bodyPr>
            <a:normAutofit fontScale="92500"/>
          </a:bodyPr>
          <a:lstStyle/>
          <a:p>
            <a:pPr marL="0" indent="0" algn="ctr">
              <a:buNone/>
            </a:pPr>
            <a:r>
              <a:rPr lang="ru-RU" sz="2400" b="1" dirty="0">
                <a:solidFill>
                  <a:srgbClr val="7030A0"/>
                </a:solidFill>
                <a:latin typeface="Times New Roman" panose="02020603050405020304" pitchFamily="18" charset="0"/>
                <a:cs typeface="Times New Roman" panose="02020603050405020304" pitchFamily="18" charset="0"/>
              </a:rPr>
              <a:t>Описание проведения игр и конкурсов</a:t>
            </a:r>
            <a:r>
              <a:rPr lang="ru-RU" sz="2400" b="1" dirty="0" smtClean="0">
                <a:solidFill>
                  <a:srgbClr val="7030A0"/>
                </a:solidFill>
                <a:latin typeface="Times New Roman" panose="02020603050405020304" pitchFamily="18" charset="0"/>
                <a:cs typeface="Times New Roman" panose="02020603050405020304" pitchFamily="18" charset="0"/>
              </a:rPr>
              <a:t>.</a:t>
            </a:r>
          </a:p>
          <a:p>
            <a:pPr marL="0" indent="0" algn="just">
              <a:buNone/>
            </a:pPr>
            <a:r>
              <a:rPr lang="ru-RU" sz="2400" b="1" dirty="0" smtClean="0">
                <a:latin typeface="Times New Roman" panose="02020603050405020304" pitchFamily="18" charset="0"/>
                <a:cs typeface="Times New Roman" panose="02020603050405020304" pitchFamily="18" charset="0"/>
              </a:rPr>
              <a:t>3. Конкурс </a:t>
            </a:r>
            <a:r>
              <a:rPr lang="ru-RU" sz="2400" b="1" dirty="0">
                <a:latin typeface="Times New Roman" panose="02020603050405020304" pitchFamily="18" charset="0"/>
                <a:cs typeface="Times New Roman" panose="02020603050405020304" pitchFamily="18" charset="0"/>
              </a:rPr>
              <a:t>технического и эстетического выполнения приемов игровых видов спорта.</a:t>
            </a:r>
          </a:p>
          <a:p>
            <a:pPr algn="just"/>
            <a:r>
              <a:rPr lang="ru-RU" sz="2400" dirty="0">
                <a:latin typeface="Times New Roman" panose="02020603050405020304" pitchFamily="18" charset="0"/>
                <a:cs typeface="Times New Roman" panose="02020603050405020304" pitchFamily="18" charset="0"/>
              </a:rPr>
              <a:t>Осн</a:t>
            </a:r>
            <a:r>
              <a:rPr lang="ru-RU" sz="2400" dirty="0">
                <a:solidFill>
                  <a:schemeClr val="tx1"/>
                </a:solidFill>
                <a:latin typeface="Times New Roman" panose="02020603050405020304" pitchFamily="18" charset="0"/>
                <a:cs typeface="Times New Roman" panose="02020603050405020304" pitchFamily="18" charset="0"/>
              </a:rPr>
              <a:t>ову данного конкурса составляют упражнения из практического раздела спортивные игры учебной программы для учащихся I-ХI </a:t>
            </a:r>
            <a:r>
              <a:rPr lang="ru-RU" sz="2400" dirty="0" smtClean="0">
                <a:solidFill>
                  <a:schemeClr val="tx1"/>
                </a:solidFill>
                <a:latin typeface="Times New Roman" panose="02020603050405020304" pitchFamily="18" charset="0"/>
                <a:cs typeface="Times New Roman" panose="02020603050405020304" pitchFamily="18" charset="0"/>
              </a:rPr>
              <a:t>классов, упражнения </a:t>
            </a:r>
            <a:r>
              <a:rPr lang="ru-RU" sz="2400" dirty="0">
                <a:solidFill>
                  <a:schemeClr val="tx1"/>
                </a:solidFill>
                <a:latin typeface="Times New Roman" panose="02020603050405020304" pitchFamily="18" charset="0"/>
                <a:cs typeface="Times New Roman" panose="02020603050405020304" pitchFamily="18" charset="0"/>
              </a:rPr>
              <a:t>базовой части Примерной программы по физической </a:t>
            </a:r>
            <a:r>
              <a:rPr lang="ru-RU" sz="2400" dirty="0" smtClean="0">
                <a:solidFill>
                  <a:schemeClr val="tx1"/>
                </a:solidFill>
                <a:latin typeface="Times New Roman" panose="02020603050405020304" pitchFamily="18" charset="0"/>
                <a:cs typeface="Times New Roman" panose="02020603050405020304" pitchFamily="18" charset="0"/>
              </a:rPr>
              <a:t>культуре, как </a:t>
            </a:r>
            <a:r>
              <a:rPr lang="ru-RU" sz="2400" dirty="0">
                <a:solidFill>
                  <a:schemeClr val="tx1"/>
                </a:solidFill>
                <a:latin typeface="Times New Roman" panose="02020603050405020304" pitchFamily="18" charset="0"/>
                <a:cs typeface="Times New Roman" panose="02020603050405020304" pitchFamily="18" charset="0"/>
              </a:rPr>
              <a:t>это  практикуется в олимпиадах по предмету «Физическая культура».</a:t>
            </a:r>
          </a:p>
          <a:p>
            <a:pPr algn="just"/>
            <a:r>
              <a:rPr lang="ru-RU" sz="2400" dirty="0">
                <a:latin typeface="Times New Roman" panose="02020603050405020304" pitchFamily="18" charset="0"/>
                <a:cs typeface="Times New Roman" panose="02020603050405020304" pitchFamily="18" charset="0"/>
              </a:rPr>
              <a:t>В конкурсе принимают участие все учащиеся  «команды-класс», в том числе освобожденные от занятий физкультурой. В конкурсах учитывается не только результат выполнения технического приема в данном игровом виде спорта, но и эстетический его эффект, красота его выполнения. Красивое выполнение упражнения, - это технически правильное, совершенное его выполнение. За эстетику  выполнения упражнения каждый участник состязаний может принести своей команде дополнительно 1очко.</a:t>
            </a:r>
          </a:p>
          <a:p>
            <a:pPr marL="0" indent="0" algn="just">
              <a:buNone/>
            </a:pPr>
            <a:endParaRPr lang="ru-RU" b="1" dirty="0"/>
          </a:p>
        </p:txBody>
      </p:sp>
    </p:spTree>
    <p:extLst>
      <p:ext uri="{BB962C8B-B14F-4D97-AF65-F5344CB8AC3E}">
        <p14:creationId xmlns:p14="http://schemas.microsoft.com/office/powerpoint/2010/main" val="37905609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3779" y="204952"/>
            <a:ext cx="11177751" cy="1655379"/>
          </a:xfrm>
        </p:spPr>
        <p:txBody>
          <a:bodyPr>
            <a:normAutofit fontScale="90000"/>
          </a:bodyPr>
          <a:lstStyle/>
          <a:p>
            <a:pPr algn="ctr"/>
            <a:r>
              <a:rPr lang="ru-RU" b="1" dirty="0">
                <a:solidFill>
                  <a:srgbClr val="FF0000"/>
                </a:solidFill>
                <a:latin typeface="Times New Roman" panose="02020603050405020304" pitchFamily="18" charset="0"/>
                <a:cs typeface="Times New Roman" panose="02020603050405020304" pitchFamily="18" charset="0"/>
              </a:rPr>
              <a:t>Положение</a:t>
            </a:r>
            <a:r>
              <a:rPr lang="ru-RU" dirty="0">
                <a:solidFill>
                  <a:srgbClr val="FF0000"/>
                </a:solidFill>
                <a:latin typeface="Times New Roman" panose="02020603050405020304" pitchFamily="18" charset="0"/>
                <a:cs typeface="Times New Roman" panose="02020603050405020304" pitchFamily="18" charset="0"/>
              </a:rPr>
              <a:t/>
            </a:r>
            <a:br>
              <a:rPr lang="ru-RU" dirty="0">
                <a:solidFill>
                  <a:srgbClr val="FF0000"/>
                </a:solidFill>
                <a:latin typeface="Times New Roman" panose="02020603050405020304" pitchFamily="18" charset="0"/>
                <a:cs typeface="Times New Roman" panose="02020603050405020304" pitchFamily="18" charset="0"/>
              </a:rPr>
            </a:br>
            <a:r>
              <a:rPr lang="ru-RU" dirty="0">
                <a:solidFill>
                  <a:srgbClr val="FF0000"/>
                </a:solidFill>
                <a:latin typeface="Times New Roman" panose="02020603050405020304" pitchFamily="18" charset="0"/>
                <a:cs typeface="Times New Roman" panose="02020603050405020304" pitchFamily="18" charset="0"/>
              </a:rPr>
              <a:t>о массовых спортивных соревнованиях школьников «команда-класс» по играм ГТО для учащихся начальных классов</a:t>
            </a:r>
            <a:endParaRPr lang="ru-RU" dirty="0"/>
          </a:p>
        </p:txBody>
      </p:sp>
      <p:sp>
        <p:nvSpPr>
          <p:cNvPr id="3" name="Объект 2"/>
          <p:cNvSpPr>
            <a:spLocks noGrp="1"/>
          </p:cNvSpPr>
          <p:nvPr>
            <p:ph idx="1"/>
          </p:nvPr>
        </p:nvSpPr>
        <p:spPr>
          <a:xfrm>
            <a:off x="677333" y="1860331"/>
            <a:ext cx="10784197" cy="4461641"/>
          </a:xfrm>
        </p:spPr>
        <p:txBody>
          <a:bodyPr>
            <a:normAutofit/>
          </a:bodyPr>
          <a:lstStyle/>
          <a:p>
            <a:pPr marL="0" indent="0" algn="ctr">
              <a:buNone/>
            </a:pPr>
            <a:r>
              <a:rPr lang="ru-RU" sz="2400" b="1" dirty="0">
                <a:solidFill>
                  <a:srgbClr val="7030A0"/>
                </a:solidFill>
                <a:latin typeface="Times New Roman" panose="02020603050405020304" pitchFamily="18" charset="0"/>
                <a:cs typeface="Times New Roman" panose="02020603050405020304" pitchFamily="18" charset="0"/>
              </a:rPr>
              <a:t>Описание проведения игр и конкурсов</a:t>
            </a:r>
            <a:r>
              <a:rPr lang="ru-RU" sz="2400" b="1" dirty="0" smtClean="0">
                <a:solidFill>
                  <a:srgbClr val="7030A0"/>
                </a:solidFill>
                <a:latin typeface="Times New Roman" panose="02020603050405020304" pitchFamily="18" charset="0"/>
                <a:cs typeface="Times New Roman" panose="02020603050405020304" pitchFamily="18" charset="0"/>
              </a:rPr>
              <a:t>.</a:t>
            </a:r>
          </a:p>
          <a:p>
            <a:pPr marL="0" indent="0" algn="just">
              <a:buNone/>
            </a:pPr>
            <a:r>
              <a:rPr lang="ru-RU" sz="2400" dirty="0">
                <a:latin typeface="Times New Roman" panose="02020603050405020304" pitchFamily="18" charset="0"/>
                <a:cs typeface="Times New Roman" panose="02020603050405020304" pitchFamily="18" charset="0"/>
              </a:rPr>
              <a:t>Приведем один из возможных вариантов данного конкурса </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a:p>
            <a:pPr algn="just"/>
            <a:r>
              <a:rPr lang="ru-RU" sz="2400" dirty="0">
                <a:latin typeface="Times New Roman" panose="02020603050405020304" pitchFamily="18" charset="0"/>
                <a:cs typeface="Times New Roman" panose="02020603050405020304" pitchFamily="18" charset="0"/>
              </a:rPr>
              <a:t>Устанавливаются маленькие ворота, в которые необходимо попасть мячом. Один игрок стоит на линии броска, второй, - около ворот для возврата мяча. Каждый член команды выполняет по два броска. За каждое попадание мяча команда получает 0,5 очка.  С позиции эстетики будет оцениваться красота броска, амплитуда движения, траектория движения мяча после броска, взаимодействие в группах бросающих мяч и подающих (движение организованное друг за другом без потери времени или суматоха, крик) , Одновременно это задание могут выполнять сразу две «команды-класс».</a:t>
            </a:r>
          </a:p>
          <a:p>
            <a:pPr marL="0" indent="0" algn="just">
              <a:buNone/>
            </a:pPr>
            <a:endParaRPr lang="ru-RU" sz="2400" b="1"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31315304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9903" y="126124"/>
            <a:ext cx="11051628" cy="1545021"/>
          </a:xfrm>
        </p:spPr>
        <p:txBody>
          <a:bodyPr>
            <a:normAutofit fontScale="90000"/>
          </a:bodyPr>
          <a:lstStyle/>
          <a:p>
            <a:pPr algn="ctr"/>
            <a:r>
              <a:rPr lang="ru-RU" b="1" dirty="0">
                <a:solidFill>
                  <a:srgbClr val="FF0000"/>
                </a:solidFill>
                <a:latin typeface="Times New Roman" panose="02020603050405020304" pitchFamily="18" charset="0"/>
                <a:cs typeface="Times New Roman" panose="02020603050405020304" pitchFamily="18" charset="0"/>
              </a:rPr>
              <a:t>Положение</a:t>
            </a:r>
            <a:r>
              <a:rPr lang="ru-RU" dirty="0">
                <a:solidFill>
                  <a:srgbClr val="FF0000"/>
                </a:solidFill>
                <a:latin typeface="Times New Roman" panose="02020603050405020304" pitchFamily="18" charset="0"/>
                <a:cs typeface="Times New Roman" panose="02020603050405020304" pitchFamily="18" charset="0"/>
              </a:rPr>
              <a:t/>
            </a:r>
            <a:br>
              <a:rPr lang="ru-RU" dirty="0">
                <a:solidFill>
                  <a:srgbClr val="FF0000"/>
                </a:solidFill>
                <a:latin typeface="Times New Roman" panose="02020603050405020304" pitchFamily="18" charset="0"/>
                <a:cs typeface="Times New Roman" panose="02020603050405020304" pitchFamily="18" charset="0"/>
              </a:rPr>
            </a:br>
            <a:r>
              <a:rPr lang="ru-RU" dirty="0">
                <a:solidFill>
                  <a:srgbClr val="FF0000"/>
                </a:solidFill>
                <a:latin typeface="Times New Roman" panose="02020603050405020304" pitchFamily="18" charset="0"/>
                <a:cs typeface="Times New Roman" panose="02020603050405020304" pitchFamily="18" charset="0"/>
              </a:rPr>
              <a:t>о массовых спортивных соревнованиях школьников «команда-класс» по играм ГТО для учащихся начальных классов</a:t>
            </a:r>
            <a:endParaRPr lang="ru-RU" dirty="0"/>
          </a:p>
        </p:txBody>
      </p:sp>
      <p:sp>
        <p:nvSpPr>
          <p:cNvPr id="3" name="Объект 2"/>
          <p:cNvSpPr>
            <a:spLocks noGrp="1"/>
          </p:cNvSpPr>
          <p:nvPr>
            <p:ph idx="1"/>
          </p:nvPr>
        </p:nvSpPr>
        <p:spPr>
          <a:xfrm>
            <a:off x="409903" y="1671144"/>
            <a:ext cx="11193517" cy="4981903"/>
          </a:xfrm>
        </p:spPr>
        <p:txBody>
          <a:bodyPr>
            <a:normAutofit fontScale="92500" lnSpcReduction="10000"/>
          </a:bodyPr>
          <a:lstStyle/>
          <a:p>
            <a:pPr marL="0" indent="0" algn="ctr">
              <a:buNone/>
            </a:pPr>
            <a:r>
              <a:rPr lang="ru-RU" sz="2400" b="1" dirty="0">
                <a:solidFill>
                  <a:srgbClr val="7030A0"/>
                </a:solidFill>
                <a:latin typeface="Times New Roman" panose="02020603050405020304" pitchFamily="18" charset="0"/>
                <a:cs typeface="Times New Roman" panose="02020603050405020304" pitchFamily="18" charset="0"/>
              </a:rPr>
              <a:t>Описание проведения игр и конкурсов.</a:t>
            </a:r>
          </a:p>
          <a:p>
            <a:pPr marL="0" indent="0" algn="just">
              <a:buNone/>
            </a:pPr>
            <a:r>
              <a:rPr lang="ru-RU" sz="2400" b="1" dirty="0" smtClean="0">
                <a:latin typeface="Times New Roman" panose="02020603050405020304" pitchFamily="18" charset="0"/>
                <a:cs typeface="Times New Roman" panose="02020603050405020304" pitchFamily="18" charset="0"/>
              </a:rPr>
              <a:t>4. </a:t>
            </a:r>
            <a:r>
              <a:rPr lang="ru-RU" sz="2400" b="1" dirty="0">
                <a:latin typeface="Times New Roman" panose="02020603050405020304" pitchFamily="18" charset="0"/>
                <a:cs typeface="Times New Roman" panose="02020603050405020304" pitchFamily="18" charset="0"/>
              </a:rPr>
              <a:t>Художественный конкурс ГТО.</a:t>
            </a:r>
          </a:p>
          <a:p>
            <a:pPr algn="just"/>
            <a:r>
              <a:rPr lang="ru-RU" sz="2400" dirty="0">
                <a:latin typeface="Times New Roman" panose="02020603050405020304" pitchFamily="18" charset="0"/>
                <a:cs typeface="Times New Roman" panose="02020603050405020304" pitchFamily="18" charset="0"/>
              </a:rPr>
              <a:t>Художественный конкурс - это конкурс из области искусств (в пении, танцах и т.д.), но в нем обязательно должна быть отражена тема ГТО, присутствовать демонстрация физической подготовленности, творческих и интеллектуальных способностей, изобретательности и эстетической культуры.  В этом конкурсе принимают участие все ученики «команды-класс». Художественные конкурсы могут быть самыми разнообразными, но на соревнованиях представляется только один из них, по выбору. Для примера ниже приводится описание художественных конкурсов, которые проводятся в </a:t>
            </a:r>
            <a:r>
              <a:rPr lang="ru-RU" sz="2400" dirty="0" err="1">
                <a:latin typeface="Times New Roman" panose="02020603050405020304" pitchFamily="18" charset="0"/>
                <a:cs typeface="Times New Roman" panose="02020603050405020304" pitchFamily="18" charset="0"/>
              </a:rPr>
              <a:t>Спартианских</a:t>
            </a:r>
            <a:r>
              <a:rPr lang="ru-RU" sz="2400" dirty="0">
                <a:latin typeface="Times New Roman" panose="02020603050405020304" pitchFamily="18" charset="0"/>
                <a:cs typeface="Times New Roman" panose="02020603050405020304" pitchFamily="18" charset="0"/>
              </a:rPr>
              <a:t> играх (автор и разработчик </a:t>
            </a:r>
            <a:r>
              <a:rPr lang="ru-RU" sz="2400" dirty="0" err="1">
                <a:latin typeface="Times New Roman" panose="02020603050405020304" pitchFamily="18" charset="0"/>
                <a:cs typeface="Times New Roman" panose="02020603050405020304" pitchFamily="18" charset="0"/>
              </a:rPr>
              <a:t>В.И.Столяров</a:t>
            </a:r>
            <a:r>
              <a:rPr lang="ru-RU" sz="2400" dirty="0">
                <a:latin typeface="Times New Roman" panose="02020603050405020304" pitchFamily="18" charset="0"/>
                <a:cs typeface="Times New Roman" panose="02020603050405020304" pitchFamily="18" charset="0"/>
              </a:rPr>
              <a:t> – Центр развития </a:t>
            </a:r>
            <a:r>
              <a:rPr lang="ru-RU" sz="2400" dirty="0" err="1">
                <a:latin typeface="Times New Roman" panose="02020603050405020304" pitchFamily="18" charset="0"/>
                <a:cs typeface="Times New Roman" panose="02020603050405020304" pitchFamily="18" charset="0"/>
              </a:rPr>
              <a:t>Спартианской</a:t>
            </a:r>
            <a:r>
              <a:rPr lang="ru-RU" sz="2400" dirty="0">
                <a:latin typeface="Times New Roman" panose="02020603050405020304" pitchFamily="18" charset="0"/>
                <a:cs typeface="Times New Roman" panose="02020603050405020304" pitchFamily="18" charset="0"/>
              </a:rPr>
              <a:t> культуры), но адаптированные для подготовки к выполнению норм ГТО . Командам предлагается  заранее подготовить и представить художественный конкурс «домашнее задание» или воспользоваться одним из ниже перечисленных вариантов конкурса:</a:t>
            </a:r>
          </a:p>
          <a:p>
            <a:pPr algn="just"/>
            <a:endParaRPr lang="ru-RU" dirty="0"/>
          </a:p>
        </p:txBody>
      </p:sp>
    </p:spTree>
    <p:extLst>
      <p:ext uri="{BB962C8B-B14F-4D97-AF65-F5344CB8AC3E}">
        <p14:creationId xmlns:p14="http://schemas.microsoft.com/office/powerpoint/2010/main" val="264026365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2607" y="141890"/>
            <a:ext cx="11130455" cy="1529255"/>
          </a:xfrm>
        </p:spPr>
        <p:txBody>
          <a:bodyPr>
            <a:normAutofit fontScale="90000"/>
          </a:bodyPr>
          <a:lstStyle/>
          <a:p>
            <a:pPr algn="ctr"/>
            <a:r>
              <a:rPr lang="ru-RU" b="1" dirty="0">
                <a:solidFill>
                  <a:srgbClr val="FF0000"/>
                </a:solidFill>
                <a:latin typeface="Times New Roman" panose="02020603050405020304" pitchFamily="18" charset="0"/>
                <a:cs typeface="Times New Roman" panose="02020603050405020304" pitchFamily="18" charset="0"/>
              </a:rPr>
              <a:t>Положение</a:t>
            </a:r>
            <a:r>
              <a:rPr lang="ru-RU" dirty="0">
                <a:solidFill>
                  <a:srgbClr val="FF0000"/>
                </a:solidFill>
                <a:latin typeface="Times New Roman" panose="02020603050405020304" pitchFamily="18" charset="0"/>
                <a:cs typeface="Times New Roman" panose="02020603050405020304" pitchFamily="18" charset="0"/>
              </a:rPr>
              <a:t/>
            </a:r>
            <a:br>
              <a:rPr lang="ru-RU" dirty="0">
                <a:solidFill>
                  <a:srgbClr val="FF0000"/>
                </a:solidFill>
                <a:latin typeface="Times New Roman" panose="02020603050405020304" pitchFamily="18" charset="0"/>
                <a:cs typeface="Times New Roman" panose="02020603050405020304" pitchFamily="18" charset="0"/>
              </a:rPr>
            </a:br>
            <a:r>
              <a:rPr lang="ru-RU" dirty="0">
                <a:solidFill>
                  <a:srgbClr val="FF0000"/>
                </a:solidFill>
                <a:latin typeface="Times New Roman" panose="02020603050405020304" pitchFamily="18" charset="0"/>
                <a:cs typeface="Times New Roman" panose="02020603050405020304" pitchFamily="18" charset="0"/>
              </a:rPr>
              <a:t>о массовых спортивных соревнованиях школьников «команда-класс» по играм ГТО для учащихся начальных классов</a:t>
            </a:r>
            <a:endParaRPr lang="ru-RU" dirty="0"/>
          </a:p>
        </p:txBody>
      </p:sp>
      <p:sp>
        <p:nvSpPr>
          <p:cNvPr id="3" name="Объект 2"/>
          <p:cNvSpPr>
            <a:spLocks noGrp="1"/>
          </p:cNvSpPr>
          <p:nvPr>
            <p:ph idx="1"/>
          </p:nvPr>
        </p:nvSpPr>
        <p:spPr>
          <a:xfrm>
            <a:off x="677334" y="1671146"/>
            <a:ext cx="10815728" cy="4808482"/>
          </a:xfrm>
        </p:spPr>
        <p:txBody>
          <a:bodyPr>
            <a:normAutofit lnSpcReduction="10000"/>
          </a:bodyPr>
          <a:lstStyle/>
          <a:p>
            <a:pPr algn="just"/>
            <a:r>
              <a:rPr lang="ru-RU" sz="2400" b="1" dirty="0">
                <a:latin typeface="Times New Roman" panose="02020603050405020304" pitchFamily="18" charset="0"/>
                <a:cs typeface="Times New Roman" panose="02020603050405020304" pitchFamily="18" charset="0"/>
              </a:rPr>
              <a:t>Художественно-театрализованное представление </a:t>
            </a:r>
            <a:r>
              <a:rPr lang="ru-RU" sz="2400" dirty="0">
                <a:latin typeface="Times New Roman" panose="02020603050405020304" pitchFamily="18" charset="0"/>
                <a:cs typeface="Times New Roman" panose="02020603050405020304" pitchFamily="18" charset="0"/>
              </a:rPr>
              <a:t>- представление своей </a:t>
            </a:r>
            <a:r>
              <a:rPr lang="ru-RU" sz="2400" dirty="0" smtClean="0">
                <a:latin typeface="Times New Roman" panose="02020603050405020304" pitchFamily="18" charset="0"/>
                <a:cs typeface="Times New Roman" panose="02020603050405020304" pitchFamily="18" charset="0"/>
              </a:rPr>
              <a:t>команды-класс</a:t>
            </a:r>
            <a:r>
              <a:rPr lang="ru-RU" sz="2400" dirty="0">
                <a:latin typeface="Times New Roman" panose="02020603050405020304" pitchFamily="18" charset="0"/>
                <a:cs typeface="Times New Roman" panose="02020603050405020304" pitchFamily="18" charset="0"/>
              </a:rPr>
              <a:t>, ее названия, девиза, талисмана, одежды и т.п.  в форме пантомимы, клоунады, рассказа, сказки, песни, танца и т. п., но обязательно связанных с тематикой ГТО.</a:t>
            </a:r>
          </a:p>
          <a:p>
            <a:pPr algn="just"/>
            <a:r>
              <a:rPr lang="ru-RU" sz="2400" b="1" dirty="0" err="1">
                <a:latin typeface="Times New Roman" panose="02020603050405020304" pitchFamily="18" charset="0"/>
                <a:cs typeface="Times New Roman" panose="02020603050405020304" pitchFamily="18" charset="0"/>
              </a:rPr>
              <a:t>Спартианская</a:t>
            </a:r>
            <a:r>
              <a:rPr lang="ru-RU" sz="2400" b="1" dirty="0">
                <a:latin typeface="Times New Roman" panose="02020603050405020304" pitchFamily="18" charset="0"/>
                <a:cs typeface="Times New Roman" panose="02020603050405020304" pitchFamily="18" charset="0"/>
              </a:rPr>
              <a:t> атлетика («</a:t>
            </a:r>
            <a:r>
              <a:rPr lang="ru-RU" sz="2400" b="1" dirty="0" err="1">
                <a:latin typeface="Times New Roman" panose="02020603050405020304" pitchFamily="18" charset="0"/>
                <a:cs typeface="Times New Roman" panose="02020603050405020304" pitchFamily="18" charset="0"/>
              </a:rPr>
              <a:t>Спартатлон</a:t>
            </a:r>
            <a:r>
              <a:rPr lang="ru-RU" sz="2400" b="1"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 - творческая и эстетическая демонстрация физических качеств и способностей (силы, меткости, гибкости и  т.д.), которые необходимы для выполнения норм ГТО, с помощью предметов, приспособлений или без них. Участники демонстрируют заранее придуманные и оригинальные физические упражнения, способствующие подготовки к выполнению определенного норматива ГТО: необычный способ передвижения, оригинальные прыжки, броски, различные удержания на голове, носу и т. д. какого либо спортивного инвентаря (мяча, ракетки и т.п.) или других предметов.</a:t>
            </a:r>
          </a:p>
          <a:p>
            <a:endParaRPr lang="ru-RU" dirty="0"/>
          </a:p>
        </p:txBody>
      </p:sp>
    </p:spTree>
    <p:extLst>
      <p:ext uri="{BB962C8B-B14F-4D97-AF65-F5344CB8AC3E}">
        <p14:creationId xmlns:p14="http://schemas.microsoft.com/office/powerpoint/2010/main" val="235006310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2607" y="141890"/>
            <a:ext cx="11130455" cy="1529255"/>
          </a:xfrm>
        </p:spPr>
        <p:txBody>
          <a:bodyPr>
            <a:normAutofit fontScale="90000"/>
          </a:bodyPr>
          <a:lstStyle/>
          <a:p>
            <a:pPr algn="ctr"/>
            <a:r>
              <a:rPr lang="ru-RU" b="1" dirty="0">
                <a:solidFill>
                  <a:srgbClr val="FF0000"/>
                </a:solidFill>
                <a:latin typeface="Times New Roman" panose="02020603050405020304" pitchFamily="18" charset="0"/>
                <a:cs typeface="Times New Roman" panose="02020603050405020304" pitchFamily="18" charset="0"/>
              </a:rPr>
              <a:t>Положение</a:t>
            </a:r>
            <a:r>
              <a:rPr lang="ru-RU" dirty="0">
                <a:solidFill>
                  <a:srgbClr val="FF0000"/>
                </a:solidFill>
                <a:latin typeface="Times New Roman" panose="02020603050405020304" pitchFamily="18" charset="0"/>
                <a:cs typeface="Times New Roman" panose="02020603050405020304" pitchFamily="18" charset="0"/>
              </a:rPr>
              <a:t/>
            </a:r>
            <a:br>
              <a:rPr lang="ru-RU" dirty="0">
                <a:solidFill>
                  <a:srgbClr val="FF0000"/>
                </a:solidFill>
                <a:latin typeface="Times New Roman" panose="02020603050405020304" pitchFamily="18" charset="0"/>
                <a:cs typeface="Times New Roman" panose="02020603050405020304" pitchFamily="18" charset="0"/>
              </a:rPr>
            </a:br>
            <a:r>
              <a:rPr lang="ru-RU" dirty="0">
                <a:solidFill>
                  <a:srgbClr val="FF0000"/>
                </a:solidFill>
                <a:latin typeface="Times New Roman" panose="02020603050405020304" pitchFamily="18" charset="0"/>
                <a:cs typeface="Times New Roman" panose="02020603050405020304" pitchFamily="18" charset="0"/>
              </a:rPr>
              <a:t>о массовых спортивных соревнованиях школьников «команда-класс» по играм ГТО для учащихся начальных классов</a:t>
            </a:r>
            <a:endParaRPr lang="ru-RU" dirty="0"/>
          </a:p>
        </p:txBody>
      </p:sp>
      <p:sp>
        <p:nvSpPr>
          <p:cNvPr id="3" name="Объект 2"/>
          <p:cNvSpPr>
            <a:spLocks noGrp="1"/>
          </p:cNvSpPr>
          <p:nvPr>
            <p:ph idx="1"/>
          </p:nvPr>
        </p:nvSpPr>
        <p:spPr>
          <a:xfrm>
            <a:off x="362607" y="1671145"/>
            <a:ext cx="11303875" cy="5060731"/>
          </a:xfrm>
        </p:spPr>
        <p:txBody>
          <a:bodyPr>
            <a:normAutofit lnSpcReduction="10000"/>
          </a:bodyPr>
          <a:lstStyle/>
          <a:p>
            <a:pPr algn="just"/>
            <a:r>
              <a:rPr lang="ru-RU" sz="2400" b="1" dirty="0">
                <a:latin typeface="Times New Roman" panose="02020603050405020304" pitchFamily="18" charset="0"/>
                <a:cs typeface="Times New Roman" panose="02020603050405020304" pitchFamily="18" charset="0"/>
              </a:rPr>
              <a:t>Конкурс изобретателей новых игр (</a:t>
            </a:r>
            <a:r>
              <a:rPr lang="ru-RU" sz="2400" b="1" dirty="0" err="1">
                <a:latin typeface="Times New Roman" panose="02020603050405020304" pitchFamily="18" charset="0"/>
                <a:cs typeface="Times New Roman" panose="02020603050405020304" pitchFamily="18" charset="0"/>
              </a:rPr>
              <a:t>Спартианская</a:t>
            </a:r>
            <a:r>
              <a:rPr lang="ru-RU" sz="2400" b="1" dirty="0">
                <a:latin typeface="Times New Roman" panose="02020603050405020304" pitchFamily="18" charset="0"/>
                <a:cs typeface="Times New Roman" panose="02020603050405020304" pitchFamily="18" charset="0"/>
              </a:rPr>
              <a:t> игротека)</a:t>
            </a:r>
            <a:r>
              <a:rPr lang="ru-RU" sz="2400" dirty="0">
                <a:latin typeface="Times New Roman" panose="02020603050405020304" pitchFamily="18" charset="0"/>
                <a:cs typeface="Times New Roman" panose="02020603050405020304" pitchFamily="18" charset="0"/>
              </a:rPr>
              <a:t> - команда предлагает новую командную игру: соревновательную или не соревновательную, уникальную или несколько модифицированную известную игру, направленную на подготовку выполнения одного из норматива ГТО данной возрастной группы. Модификация может затрагивать: программу игры, правила, систему определения победителей, состав участников и т.д. Игра должна требовать от участников проявления физической подготовленности, способствовать формированию личности школьника.</a:t>
            </a:r>
          </a:p>
          <a:p>
            <a:pPr algn="just"/>
            <a:r>
              <a:rPr lang="ru-RU" sz="2400" b="1" dirty="0">
                <a:latin typeface="Times New Roman" panose="02020603050405020304" pitchFamily="18" charset="0"/>
                <a:cs typeface="Times New Roman" panose="02020603050405020304" pitchFamily="18" charset="0"/>
              </a:rPr>
              <a:t>Критериями оценки всех этих конкурсов</a:t>
            </a:r>
            <a:r>
              <a:rPr lang="ru-RU" sz="2400" dirty="0">
                <a:latin typeface="Times New Roman" panose="02020603050405020304" pitchFamily="18" charset="0"/>
                <a:cs typeface="Times New Roman" panose="02020603050405020304" pitchFamily="18" charset="0"/>
              </a:rPr>
              <a:t> являются: творчество, фантазия, изобретательность, юмор, художественное мастерство, эстетическая и нравственная культура, </a:t>
            </a:r>
            <a:r>
              <a:rPr lang="ru-RU" sz="2400" dirty="0" smtClean="0">
                <a:latin typeface="Times New Roman" panose="02020603050405020304" pitchFamily="18" charset="0"/>
                <a:cs typeface="Times New Roman" panose="02020603050405020304" pitchFamily="18" charset="0"/>
              </a:rPr>
              <a:t>массовость. Время </a:t>
            </a:r>
            <a:r>
              <a:rPr lang="ru-RU" sz="2400" dirty="0">
                <a:latin typeface="Times New Roman" panose="02020603050405020304" pitchFamily="18" charset="0"/>
                <a:cs typeface="Times New Roman" panose="02020603050405020304" pitchFamily="18" charset="0"/>
              </a:rPr>
              <a:t>для показа конкурсного («домашнего») задания - 5 минут. Очередность участия в конкурсе определяется </a:t>
            </a:r>
            <a:r>
              <a:rPr lang="ru-RU" sz="2400" dirty="0" smtClean="0">
                <a:latin typeface="Times New Roman" panose="02020603050405020304" pitchFamily="18" charset="0"/>
                <a:cs typeface="Times New Roman" panose="02020603050405020304" pitchFamily="18" charset="0"/>
              </a:rPr>
              <a:t>жеребьевкой. За </a:t>
            </a:r>
            <a:r>
              <a:rPr lang="ru-RU" sz="2400" dirty="0">
                <a:latin typeface="Times New Roman" panose="02020603050405020304" pitchFamily="18" charset="0"/>
                <a:cs typeface="Times New Roman" panose="02020603050405020304" pitchFamily="18" charset="0"/>
              </a:rPr>
              <a:t>лучшее выполнение конкурсного задания команда получает 30 очков, за второе место 20 очков, за третье - 10 очков, за четвертое - 5.</a:t>
            </a:r>
          </a:p>
          <a:p>
            <a:endParaRPr lang="ru-RU" dirty="0"/>
          </a:p>
        </p:txBody>
      </p:sp>
    </p:spTree>
    <p:extLst>
      <p:ext uri="{BB962C8B-B14F-4D97-AF65-F5344CB8AC3E}">
        <p14:creationId xmlns:p14="http://schemas.microsoft.com/office/powerpoint/2010/main" val="145734236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9903" y="126124"/>
            <a:ext cx="11051628" cy="1545021"/>
          </a:xfrm>
        </p:spPr>
        <p:txBody>
          <a:bodyPr>
            <a:normAutofit fontScale="90000"/>
          </a:bodyPr>
          <a:lstStyle/>
          <a:p>
            <a:pPr algn="ctr"/>
            <a:r>
              <a:rPr lang="ru-RU" b="1" dirty="0">
                <a:solidFill>
                  <a:srgbClr val="FF0000"/>
                </a:solidFill>
                <a:latin typeface="Times New Roman" panose="02020603050405020304" pitchFamily="18" charset="0"/>
                <a:cs typeface="Times New Roman" panose="02020603050405020304" pitchFamily="18" charset="0"/>
              </a:rPr>
              <a:t>Положение</a:t>
            </a:r>
            <a:r>
              <a:rPr lang="ru-RU" dirty="0">
                <a:solidFill>
                  <a:srgbClr val="FF0000"/>
                </a:solidFill>
                <a:latin typeface="Times New Roman" panose="02020603050405020304" pitchFamily="18" charset="0"/>
                <a:cs typeface="Times New Roman" panose="02020603050405020304" pitchFamily="18" charset="0"/>
              </a:rPr>
              <a:t/>
            </a:r>
            <a:br>
              <a:rPr lang="ru-RU" dirty="0">
                <a:solidFill>
                  <a:srgbClr val="FF0000"/>
                </a:solidFill>
                <a:latin typeface="Times New Roman" panose="02020603050405020304" pitchFamily="18" charset="0"/>
                <a:cs typeface="Times New Roman" panose="02020603050405020304" pitchFamily="18" charset="0"/>
              </a:rPr>
            </a:br>
            <a:r>
              <a:rPr lang="ru-RU" dirty="0">
                <a:solidFill>
                  <a:srgbClr val="FF0000"/>
                </a:solidFill>
                <a:latin typeface="Times New Roman" panose="02020603050405020304" pitchFamily="18" charset="0"/>
                <a:cs typeface="Times New Roman" panose="02020603050405020304" pitchFamily="18" charset="0"/>
              </a:rPr>
              <a:t>о массовых спортивных соревнованиях школьников «команда-класс» по играм ГТО для учащихся начальных классов</a:t>
            </a:r>
            <a:endParaRPr lang="ru-RU" dirty="0"/>
          </a:p>
        </p:txBody>
      </p:sp>
      <p:sp>
        <p:nvSpPr>
          <p:cNvPr id="3" name="Объект 2"/>
          <p:cNvSpPr>
            <a:spLocks noGrp="1"/>
          </p:cNvSpPr>
          <p:nvPr>
            <p:ph idx="1"/>
          </p:nvPr>
        </p:nvSpPr>
        <p:spPr>
          <a:xfrm>
            <a:off x="677333" y="1891863"/>
            <a:ext cx="10531949" cy="4792716"/>
          </a:xfrm>
        </p:spPr>
        <p:txBody>
          <a:bodyPr>
            <a:normAutofit lnSpcReduction="10000"/>
          </a:bodyPr>
          <a:lstStyle/>
          <a:p>
            <a:pPr marL="0" indent="0" algn="ctr">
              <a:buNone/>
            </a:pPr>
            <a:r>
              <a:rPr lang="ru-RU" sz="2400" b="1" dirty="0">
                <a:solidFill>
                  <a:srgbClr val="7030A0"/>
                </a:solidFill>
                <a:latin typeface="Times New Roman" panose="02020603050405020304" pitchFamily="18" charset="0"/>
                <a:cs typeface="Times New Roman" panose="02020603050405020304" pitchFamily="18" charset="0"/>
              </a:rPr>
              <a:t>Описание проведения игр и конкурсов.</a:t>
            </a:r>
          </a:p>
          <a:p>
            <a:pPr marL="0" indent="0" algn="just">
              <a:buNone/>
            </a:pPr>
            <a:r>
              <a:rPr lang="ru-RU" sz="2400" b="1" dirty="0">
                <a:latin typeface="Times New Roman" panose="02020603050405020304" pitchFamily="18" charset="0"/>
                <a:cs typeface="Times New Roman" panose="02020603050405020304" pitchFamily="18" charset="0"/>
              </a:rPr>
              <a:t>5.Конкурс групп поддержки.</a:t>
            </a:r>
            <a:endParaRPr lang="ru-RU" sz="2400" dirty="0">
              <a:latin typeface="Times New Roman" panose="02020603050405020304" pitchFamily="18" charset="0"/>
              <a:cs typeface="Times New Roman" panose="02020603050405020304" pitchFamily="18" charset="0"/>
            </a:endParaRPr>
          </a:p>
          <a:p>
            <a:pPr algn="just"/>
            <a:r>
              <a:rPr lang="ru-RU" sz="2400" dirty="0">
                <a:latin typeface="Times New Roman" panose="02020603050405020304" pitchFamily="18" charset="0"/>
                <a:cs typeface="Times New Roman" panose="02020603050405020304" pitchFamily="18" charset="0"/>
              </a:rPr>
              <a:t>В конкурсе участвуют все члены « команды-класс», которые на данный момент не задействованы в выполнении конкурсных заданий. В выступлениях групп поддержки могут быть совместные выполнения гимнастических, танцевальных упражнений на месте и в движении, разного рода </a:t>
            </a:r>
            <a:r>
              <a:rPr lang="ru-RU" sz="2400" dirty="0" err="1">
                <a:latin typeface="Times New Roman" panose="02020603050405020304" pitchFamily="18" charset="0"/>
                <a:cs typeface="Times New Roman" panose="02020603050405020304" pitchFamily="18" charset="0"/>
              </a:rPr>
              <a:t>кричалки</a:t>
            </a:r>
            <a:r>
              <a:rPr lang="ru-RU" sz="2400" dirty="0">
                <a:latin typeface="Times New Roman" panose="02020603050405020304" pitchFamily="18" charset="0"/>
                <a:cs typeface="Times New Roman" panose="02020603050405020304" pitchFamily="18" charset="0"/>
              </a:rPr>
              <a:t>, плакаты, командные песни и другая атрибутика, отражающая тематику ГТО и осуществляющие поддержку своей команды. Группам поддержки также ставится задача создания веселой и радостной атмосферы спортивного праздника. Для этого уместно использование клоунских нарядов, масок, спорт инвентаря и т.д.      Группа поддержки должна  красочно, интересно и с выдумкой оформить место расположения команды.</a:t>
            </a:r>
          </a:p>
          <a:p>
            <a:endParaRPr lang="ru-RU" dirty="0"/>
          </a:p>
          <a:p>
            <a:pPr algn="just"/>
            <a:endParaRPr lang="ru-RU" dirty="0"/>
          </a:p>
        </p:txBody>
      </p:sp>
    </p:spTree>
    <p:extLst>
      <p:ext uri="{BB962C8B-B14F-4D97-AF65-F5344CB8AC3E}">
        <p14:creationId xmlns:p14="http://schemas.microsoft.com/office/powerpoint/2010/main" val="120911848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9903" y="126124"/>
            <a:ext cx="11051628" cy="1545021"/>
          </a:xfrm>
        </p:spPr>
        <p:txBody>
          <a:bodyPr>
            <a:normAutofit fontScale="90000"/>
          </a:bodyPr>
          <a:lstStyle/>
          <a:p>
            <a:pPr algn="ctr"/>
            <a:r>
              <a:rPr lang="ru-RU" b="1" dirty="0">
                <a:solidFill>
                  <a:srgbClr val="FF0000"/>
                </a:solidFill>
                <a:latin typeface="Times New Roman" panose="02020603050405020304" pitchFamily="18" charset="0"/>
                <a:cs typeface="Times New Roman" panose="02020603050405020304" pitchFamily="18" charset="0"/>
              </a:rPr>
              <a:t>Положение</a:t>
            </a:r>
            <a:r>
              <a:rPr lang="ru-RU" dirty="0">
                <a:solidFill>
                  <a:srgbClr val="FF0000"/>
                </a:solidFill>
                <a:latin typeface="Times New Roman" panose="02020603050405020304" pitchFamily="18" charset="0"/>
                <a:cs typeface="Times New Roman" panose="02020603050405020304" pitchFamily="18" charset="0"/>
              </a:rPr>
              <a:t/>
            </a:r>
            <a:br>
              <a:rPr lang="ru-RU" dirty="0">
                <a:solidFill>
                  <a:srgbClr val="FF0000"/>
                </a:solidFill>
                <a:latin typeface="Times New Roman" panose="02020603050405020304" pitchFamily="18" charset="0"/>
                <a:cs typeface="Times New Roman" panose="02020603050405020304" pitchFamily="18" charset="0"/>
              </a:rPr>
            </a:br>
            <a:r>
              <a:rPr lang="ru-RU" dirty="0">
                <a:solidFill>
                  <a:srgbClr val="FF0000"/>
                </a:solidFill>
                <a:latin typeface="Times New Roman" panose="02020603050405020304" pitchFamily="18" charset="0"/>
                <a:cs typeface="Times New Roman" panose="02020603050405020304" pitchFamily="18" charset="0"/>
              </a:rPr>
              <a:t>о массовых спортивных соревнованиях школьников «команда-класс» по играм ГТО для учащихся начальных классов</a:t>
            </a:r>
            <a:endParaRPr lang="ru-RU" dirty="0"/>
          </a:p>
        </p:txBody>
      </p:sp>
      <p:sp>
        <p:nvSpPr>
          <p:cNvPr id="3" name="Объект 2"/>
          <p:cNvSpPr>
            <a:spLocks noGrp="1"/>
          </p:cNvSpPr>
          <p:nvPr>
            <p:ph idx="1"/>
          </p:nvPr>
        </p:nvSpPr>
        <p:spPr>
          <a:xfrm>
            <a:off x="677333" y="1891863"/>
            <a:ext cx="10531949" cy="4792716"/>
          </a:xfrm>
        </p:spPr>
        <p:txBody>
          <a:bodyPr>
            <a:normAutofit/>
          </a:bodyPr>
          <a:lstStyle/>
          <a:p>
            <a:pPr marL="0" indent="0" algn="ctr">
              <a:buNone/>
            </a:pPr>
            <a:r>
              <a:rPr lang="ru-RU" sz="2400" b="1" dirty="0">
                <a:solidFill>
                  <a:srgbClr val="7030A0"/>
                </a:solidFill>
                <a:latin typeface="Times New Roman" panose="02020603050405020304" pitchFamily="18" charset="0"/>
                <a:cs typeface="Times New Roman" panose="02020603050405020304" pitchFamily="18" charset="0"/>
              </a:rPr>
              <a:t>Описание проведения игр и конкурсов.</a:t>
            </a:r>
          </a:p>
          <a:p>
            <a:pPr marL="0" indent="0" algn="just">
              <a:buNone/>
            </a:pPr>
            <a:r>
              <a:rPr lang="ru-RU" sz="2400" b="1" dirty="0">
                <a:latin typeface="Times New Roman" panose="02020603050405020304" pitchFamily="18" charset="0"/>
                <a:cs typeface="Times New Roman" panose="02020603050405020304" pitchFamily="18" charset="0"/>
              </a:rPr>
              <a:t>5</a:t>
            </a:r>
            <a:r>
              <a:rPr lang="ru-RU" sz="2400" b="1" dirty="0" smtClean="0">
                <a:latin typeface="Times New Roman" panose="02020603050405020304" pitchFamily="18" charset="0"/>
                <a:cs typeface="Times New Roman" panose="02020603050405020304" pitchFamily="18" charset="0"/>
              </a:rPr>
              <a:t>. Конкурс </a:t>
            </a:r>
            <a:r>
              <a:rPr lang="ru-RU" sz="2400" b="1" dirty="0">
                <a:latin typeface="Times New Roman" panose="02020603050405020304" pitchFamily="18" charset="0"/>
                <a:cs typeface="Times New Roman" panose="02020603050405020304" pitchFamily="18" charset="0"/>
              </a:rPr>
              <a:t>групп поддержки.</a:t>
            </a:r>
            <a:endParaRPr lang="ru-RU" sz="2400" dirty="0">
              <a:latin typeface="Times New Roman" panose="02020603050405020304" pitchFamily="18" charset="0"/>
              <a:cs typeface="Times New Roman" panose="02020603050405020304" pitchFamily="18" charset="0"/>
            </a:endParaRPr>
          </a:p>
          <a:p>
            <a:pPr algn="just"/>
            <a:r>
              <a:rPr lang="ru-RU" sz="2400" dirty="0" smtClean="0">
                <a:latin typeface="Times New Roman" panose="02020603050405020304" pitchFamily="18" charset="0"/>
                <a:cs typeface="Times New Roman" panose="02020603050405020304" pitchFamily="18" charset="0"/>
              </a:rPr>
              <a:t>Этот </a:t>
            </a:r>
            <a:r>
              <a:rPr lang="ru-RU" sz="2400" dirty="0">
                <a:latin typeface="Times New Roman" panose="02020603050405020304" pitchFamily="18" charset="0"/>
                <a:cs typeface="Times New Roman" panose="02020603050405020304" pitchFamily="18" charset="0"/>
              </a:rPr>
              <a:t>конкурс оценивается на протяжении всех проводимых состязаний  в момент технических остановок, перед началом игр. Оценивается форма команд и их болельщиков, содержание названия и атрибутики команд, содержание, степень активности, сплоченность, синхронность выполнения упражнений, эстетический и художественный эффект выступлений групп поддержки, соответствие тематике ГТО.</a:t>
            </a:r>
          </a:p>
          <a:p>
            <a:pPr algn="just"/>
            <a:r>
              <a:rPr lang="ru-RU" sz="2400" dirty="0">
                <a:latin typeface="Times New Roman" panose="02020603050405020304" pitchFamily="18" charset="0"/>
                <a:cs typeface="Times New Roman" panose="02020603050405020304" pitchFamily="18" charset="0"/>
              </a:rPr>
              <a:t>    За лучшее выступление группы поддержки команда получает 30 очков, за второе место - 20 очков, за третье - 10 очков, за четвертое - 5.</a:t>
            </a:r>
          </a:p>
          <a:p>
            <a:pPr algn="just"/>
            <a:endParaRPr lang="ru-RU" dirty="0"/>
          </a:p>
          <a:p>
            <a:pPr algn="just"/>
            <a:endParaRPr lang="ru-RU" dirty="0"/>
          </a:p>
        </p:txBody>
      </p:sp>
    </p:spTree>
    <p:extLst>
      <p:ext uri="{BB962C8B-B14F-4D97-AF65-F5344CB8AC3E}">
        <p14:creationId xmlns:p14="http://schemas.microsoft.com/office/powerpoint/2010/main" val="216776073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9903" y="126124"/>
            <a:ext cx="11051628" cy="1545021"/>
          </a:xfrm>
        </p:spPr>
        <p:txBody>
          <a:bodyPr>
            <a:normAutofit fontScale="90000"/>
          </a:bodyPr>
          <a:lstStyle/>
          <a:p>
            <a:pPr algn="ctr"/>
            <a:r>
              <a:rPr lang="ru-RU" b="1" dirty="0">
                <a:solidFill>
                  <a:srgbClr val="FF0000"/>
                </a:solidFill>
                <a:latin typeface="Times New Roman" panose="02020603050405020304" pitchFamily="18" charset="0"/>
                <a:cs typeface="Times New Roman" panose="02020603050405020304" pitchFamily="18" charset="0"/>
              </a:rPr>
              <a:t>Положение</a:t>
            </a:r>
            <a:r>
              <a:rPr lang="ru-RU" dirty="0">
                <a:solidFill>
                  <a:srgbClr val="FF0000"/>
                </a:solidFill>
                <a:latin typeface="Times New Roman" panose="02020603050405020304" pitchFamily="18" charset="0"/>
                <a:cs typeface="Times New Roman" panose="02020603050405020304" pitchFamily="18" charset="0"/>
              </a:rPr>
              <a:t/>
            </a:r>
            <a:br>
              <a:rPr lang="ru-RU" dirty="0">
                <a:solidFill>
                  <a:srgbClr val="FF0000"/>
                </a:solidFill>
                <a:latin typeface="Times New Roman" panose="02020603050405020304" pitchFamily="18" charset="0"/>
                <a:cs typeface="Times New Roman" panose="02020603050405020304" pitchFamily="18" charset="0"/>
              </a:rPr>
            </a:br>
            <a:r>
              <a:rPr lang="ru-RU" dirty="0">
                <a:solidFill>
                  <a:srgbClr val="FF0000"/>
                </a:solidFill>
                <a:latin typeface="Times New Roman" panose="02020603050405020304" pitchFamily="18" charset="0"/>
                <a:cs typeface="Times New Roman" panose="02020603050405020304" pitchFamily="18" charset="0"/>
              </a:rPr>
              <a:t>о массовых спортивных соревнованиях школьников «команда-класс» по играм ГТО для учащихся начальных классов</a:t>
            </a:r>
            <a:endParaRPr lang="ru-RU" dirty="0"/>
          </a:p>
        </p:txBody>
      </p:sp>
      <p:sp>
        <p:nvSpPr>
          <p:cNvPr id="3" name="Объект 2"/>
          <p:cNvSpPr>
            <a:spLocks noGrp="1"/>
          </p:cNvSpPr>
          <p:nvPr>
            <p:ph idx="1"/>
          </p:nvPr>
        </p:nvSpPr>
        <p:spPr>
          <a:xfrm>
            <a:off x="677333" y="1891863"/>
            <a:ext cx="10784198" cy="4792716"/>
          </a:xfrm>
        </p:spPr>
        <p:txBody>
          <a:bodyPr>
            <a:normAutofit/>
          </a:bodyPr>
          <a:lstStyle/>
          <a:p>
            <a:pPr marL="0" indent="0" algn="ctr">
              <a:buNone/>
            </a:pPr>
            <a:r>
              <a:rPr lang="ru-RU" sz="2400" b="1" dirty="0" smtClean="0">
                <a:latin typeface="Times New Roman" panose="02020603050405020304" pitchFamily="18" charset="0"/>
                <a:cs typeface="Times New Roman" panose="02020603050405020304" pitchFamily="18" charset="0"/>
              </a:rPr>
              <a:t>Организация </a:t>
            </a:r>
            <a:r>
              <a:rPr lang="ru-RU" sz="2400" b="1" dirty="0">
                <a:latin typeface="Times New Roman" panose="02020603050405020304" pitchFamily="18" charset="0"/>
                <a:cs typeface="Times New Roman" panose="02020603050405020304" pitchFamily="18" charset="0"/>
              </a:rPr>
              <a:t>и проведение.</a:t>
            </a:r>
            <a:endParaRPr lang="ru-RU" sz="2400" dirty="0">
              <a:latin typeface="Times New Roman" panose="02020603050405020304" pitchFamily="18" charset="0"/>
              <a:cs typeface="Times New Roman" panose="02020603050405020304" pitchFamily="18" charset="0"/>
            </a:endParaRPr>
          </a:p>
          <a:p>
            <a:pPr algn="just"/>
            <a:r>
              <a:rPr lang="ru-RU" sz="2400" dirty="0">
                <a:latin typeface="Times New Roman" panose="02020603050405020304" pitchFamily="18" charset="0"/>
                <a:cs typeface="Times New Roman" panose="02020603050405020304" pitchFamily="18" charset="0"/>
              </a:rPr>
              <a:t>Соревнования проводятся между «командами-классами» начальной школы. Соревнования проводятся в свободные от занятий дни. Вначале по круговой системе проводятся  предварительные командные подвижные игры ГТО, затем спортивно ориентированные творческие конкурсы, а по их завершению спортивная игра финалистов. В команду каждого класса («команда-класс») входят все школьники данного класса, включая освобожденных от занятий физкультурой. Результаты выступлений каждого участника во всех конкурсах и соревнованиях программы суммируются. Если число школьников в одной из «команде-класс» меньше чем в другой, то в  спортивно ориентированных творческих конкурсах отдельные участники выступают дважды для соблюдения равенства выступающих участников команд. </a:t>
            </a:r>
            <a:endParaRPr lang="ru-RU" dirty="0"/>
          </a:p>
          <a:p>
            <a:pPr algn="just"/>
            <a:endParaRPr lang="ru-RU" dirty="0"/>
          </a:p>
        </p:txBody>
      </p:sp>
    </p:spTree>
    <p:extLst>
      <p:ext uri="{BB962C8B-B14F-4D97-AF65-F5344CB8AC3E}">
        <p14:creationId xmlns:p14="http://schemas.microsoft.com/office/powerpoint/2010/main" val="194225312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9903" y="126124"/>
            <a:ext cx="11051628" cy="1545021"/>
          </a:xfrm>
        </p:spPr>
        <p:txBody>
          <a:bodyPr>
            <a:normAutofit fontScale="90000"/>
          </a:bodyPr>
          <a:lstStyle/>
          <a:p>
            <a:pPr algn="ctr"/>
            <a:r>
              <a:rPr lang="ru-RU" b="1" dirty="0">
                <a:solidFill>
                  <a:srgbClr val="FF0000"/>
                </a:solidFill>
                <a:latin typeface="Times New Roman" panose="02020603050405020304" pitchFamily="18" charset="0"/>
                <a:cs typeface="Times New Roman" panose="02020603050405020304" pitchFamily="18" charset="0"/>
              </a:rPr>
              <a:t>Положение</a:t>
            </a:r>
            <a:r>
              <a:rPr lang="ru-RU" dirty="0">
                <a:solidFill>
                  <a:srgbClr val="FF0000"/>
                </a:solidFill>
                <a:latin typeface="Times New Roman" panose="02020603050405020304" pitchFamily="18" charset="0"/>
                <a:cs typeface="Times New Roman" panose="02020603050405020304" pitchFamily="18" charset="0"/>
              </a:rPr>
              <a:t/>
            </a:r>
            <a:br>
              <a:rPr lang="ru-RU" dirty="0">
                <a:solidFill>
                  <a:srgbClr val="FF0000"/>
                </a:solidFill>
                <a:latin typeface="Times New Roman" panose="02020603050405020304" pitchFamily="18" charset="0"/>
                <a:cs typeface="Times New Roman" panose="02020603050405020304" pitchFamily="18" charset="0"/>
              </a:rPr>
            </a:br>
            <a:r>
              <a:rPr lang="ru-RU" dirty="0">
                <a:solidFill>
                  <a:srgbClr val="FF0000"/>
                </a:solidFill>
                <a:latin typeface="Times New Roman" panose="02020603050405020304" pitchFamily="18" charset="0"/>
                <a:cs typeface="Times New Roman" panose="02020603050405020304" pitchFamily="18" charset="0"/>
              </a:rPr>
              <a:t>о массовых спортивных соревнованиях школьников «команда-класс» по играм ГТО для учащихся начальных классов</a:t>
            </a:r>
            <a:endParaRPr lang="ru-RU" dirty="0"/>
          </a:p>
        </p:txBody>
      </p:sp>
      <p:sp>
        <p:nvSpPr>
          <p:cNvPr id="3" name="Объект 2"/>
          <p:cNvSpPr>
            <a:spLocks noGrp="1"/>
          </p:cNvSpPr>
          <p:nvPr>
            <p:ph idx="1"/>
          </p:nvPr>
        </p:nvSpPr>
        <p:spPr>
          <a:xfrm>
            <a:off x="677333" y="1891863"/>
            <a:ext cx="10784198" cy="4792716"/>
          </a:xfrm>
        </p:spPr>
        <p:txBody>
          <a:bodyPr>
            <a:normAutofit/>
          </a:bodyPr>
          <a:lstStyle/>
          <a:p>
            <a:pPr marL="0" indent="0" algn="ctr">
              <a:buNone/>
            </a:pPr>
            <a:r>
              <a:rPr lang="ru-RU" sz="2400" b="1" dirty="0" smtClean="0">
                <a:latin typeface="Times New Roman" panose="02020603050405020304" pitchFamily="18" charset="0"/>
                <a:cs typeface="Times New Roman" panose="02020603050405020304" pitchFamily="18" charset="0"/>
              </a:rPr>
              <a:t>Организация </a:t>
            </a:r>
            <a:r>
              <a:rPr lang="ru-RU" sz="2400" b="1" dirty="0">
                <a:latin typeface="Times New Roman" panose="02020603050405020304" pitchFamily="18" charset="0"/>
                <a:cs typeface="Times New Roman" panose="02020603050405020304" pitchFamily="18" charset="0"/>
              </a:rPr>
              <a:t>и проведение.</a:t>
            </a:r>
            <a:endParaRPr lang="ru-RU" sz="2400" dirty="0">
              <a:latin typeface="Times New Roman" panose="02020603050405020304" pitchFamily="18" charset="0"/>
              <a:cs typeface="Times New Roman" panose="02020603050405020304" pitchFamily="18" charset="0"/>
            </a:endParaRPr>
          </a:p>
          <a:p>
            <a:pPr algn="just"/>
            <a:r>
              <a:rPr lang="ru-RU" sz="2400" dirty="0" smtClean="0">
                <a:latin typeface="Times New Roman" panose="02020603050405020304" pitchFamily="18" charset="0"/>
                <a:cs typeface="Times New Roman" panose="02020603050405020304" pitchFamily="18" charset="0"/>
              </a:rPr>
              <a:t>Учащиеся</a:t>
            </a:r>
            <a:r>
              <a:rPr lang="ru-RU" sz="2400" dirty="0">
                <a:latin typeface="Times New Roman" panose="02020603050405020304" pitchFamily="18" charset="0"/>
                <a:cs typeface="Times New Roman" panose="02020603050405020304" pitchFamily="18" charset="0"/>
              </a:rPr>
              <a:t>, не играющие в данный момент и освобожденные от занятий физкультурой, составляют группу поддержки и своими действиями в этом качестве также зарабатывают своей команде очки. Для равенства значимости и важности всех соревнований и конкурсов программы каждый из них одинаково оцениваются максимальным числом в 30 очков, которые рассчитываются исходя из 30 человек учащихся одного класса. При меньшем количестве учащихся класса максимальное число очков в каждом конкурсе определяется по числу учащихся (к примеру, 25 или 20).</a:t>
            </a:r>
          </a:p>
          <a:p>
            <a:pPr algn="just"/>
            <a:endParaRPr lang="ru-RU" dirty="0"/>
          </a:p>
          <a:p>
            <a:pPr algn="just"/>
            <a:endParaRPr lang="ru-RU" dirty="0"/>
          </a:p>
        </p:txBody>
      </p:sp>
    </p:spTree>
    <p:extLst>
      <p:ext uri="{BB962C8B-B14F-4D97-AF65-F5344CB8AC3E}">
        <p14:creationId xmlns:p14="http://schemas.microsoft.com/office/powerpoint/2010/main" val="8908419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3" y="609600"/>
            <a:ext cx="9948625" cy="698938"/>
          </a:xfrm>
        </p:spPr>
        <p:txBody>
          <a:bodyPr/>
          <a:lstStyle/>
          <a:p>
            <a:r>
              <a:rPr lang="ru-RU" dirty="0" smtClean="0"/>
              <a:t>                «</a:t>
            </a:r>
            <a:r>
              <a:rPr lang="ru-RU" dirty="0"/>
              <a:t>Игровое ГТО» </a:t>
            </a:r>
          </a:p>
        </p:txBody>
      </p:sp>
      <p:sp>
        <p:nvSpPr>
          <p:cNvPr id="3" name="Объект 2"/>
          <p:cNvSpPr>
            <a:spLocks noGrp="1"/>
          </p:cNvSpPr>
          <p:nvPr>
            <p:ph idx="1"/>
          </p:nvPr>
        </p:nvSpPr>
        <p:spPr>
          <a:xfrm>
            <a:off x="819223" y="1560786"/>
            <a:ext cx="9806736" cy="4792717"/>
          </a:xfrm>
        </p:spPr>
        <p:txBody>
          <a:bodyPr>
            <a:normAutofit/>
          </a:bodyPr>
          <a:lstStyle/>
          <a:p>
            <a:pPr algn="just"/>
            <a:r>
              <a:rPr lang="ru-RU" sz="2400" dirty="0">
                <a:latin typeface="Times New Roman" panose="02020603050405020304" pitchFamily="18" charset="0"/>
                <a:cs typeface="Times New Roman" panose="02020603050405020304" pitchFamily="18" charset="0"/>
              </a:rPr>
              <a:t>Однако, как показывает исторический опыт, существует опасность превращения подготовки и выполнения нормативов ГТО в административную самоцель и принудиловку, в результате которой на бумаге 99,9% школьников будут значкистами ГТО, а число регулярно занимающихся физкультурой и спортом останется на прежнем уровне. Существует также опасность сведения всей работы по новому комплексу ГТО только к физической подготовке школьников, что абсолютно не соответствует указанным выше целям и задачам этого комплекса и принятым стандартам образования. Такой подход не соответствует интересам и самих школьников. </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2775" y="0"/>
            <a:ext cx="5229225" cy="1285875"/>
          </a:xfrm>
          <a:prstGeom prst="rect">
            <a:avLst/>
          </a:prstGeom>
        </p:spPr>
      </p:pic>
    </p:spTree>
    <p:extLst>
      <p:ext uri="{BB962C8B-B14F-4D97-AF65-F5344CB8AC3E}">
        <p14:creationId xmlns:p14="http://schemas.microsoft.com/office/powerpoint/2010/main" val="411646148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9903" y="126124"/>
            <a:ext cx="11051628" cy="1545021"/>
          </a:xfrm>
        </p:spPr>
        <p:txBody>
          <a:bodyPr>
            <a:normAutofit fontScale="90000"/>
          </a:bodyPr>
          <a:lstStyle/>
          <a:p>
            <a:pPr algn="ctr"/>
            <a:r>
              <a:rPr lang="ru-RU" b="1" dirty="0">
                <a:solidFill>
                  <a:srgbClr val="FF0000"/>
                </a:solidFill>
                <a:latin typeface="Times New Roman" panose="02020603050405020304" pitchFamily="18" charset="0"/>
                <a:cs typeface="Times New Roman" panose="02020603050405020304" pitchFamily="18" charset="0"/>
              </a:rPr>
              <a:t>Положение</a:t>
            </a:r>
            <a:r>
              <a:rPr lang="ru-RU" dirty="0">
                <a:solidFill>
                  <a:srgbClr val="FF0000"/>
                </a:solidFill>
                <a:latin typeface="Times New Roman" panose="02020603050405020304" pitchFamily="18" charset="0"/>
                <a:cs typeface="Times New Roman" panose="02020603050405020304" pitchFamily="18" charset="0"/>
              </a:rPr>
              <a:t/>
            </a:r>
            <a:br>
              <a:rPr lang="ru-RU" dirty="0">
                <a:solidFill>
                  <a:srgbClr val="FF0000"/>
                </a:solidFill>
                <a:latin typeface="Times New Roman" panose="02020603050405020304" pitchFamily="18" charset="0"/>
                <a:cs typeface="Times New Roman" panose="02020603050405020304" pitchFamily="18" charset="0"/>
              </a:rPr>
            </a:br>
            <a:r>
              <a:rPr lang="ru-RU" dirty="0">
                <a:solidFill>
                  <a:srgbClr val="FF0000"/>
                </a:solidFill>
                <a:latin typeface="Times New Roman" panose="02020603050405020304" pitchFamily="18" charset="0"/>
                <a:cs typeface="Times New Roman" panose="02020603050405020304" pitchFamily="18" charset="0"/>
              </a:rPr>
              <a:t>о массовых спортивных соревнованиях школьников «команда-класс» по играм ГТО для учащихся начальных классов</a:t>
            </a:r>
            <a:endParaRPr lang="ru-RU" dirty="0"/>
          </a:p>
        </p:txBody>
      </p:sp>
      <p:sp>
        <p:nvSpPr>
          <p:cNvPr id="3" name="Объект 2"/>
          <p:cNvSpPr>
            <a:spLocks noGrp="1"/>
          </p:cNvSpPr>
          <p:nvPr>
            <p:ph idx="1"/>
          </p:nvPr>
        </p:nvSpPr>
        <p:spPr>
          <a:xfrm>
            <a:off x="677333" y="1891863"/>
            <a:ext cx="10531949" cy="4792716"/>
          </a:xfrm>
        </p:spPr>
        <p:txBody>
          <a:bodyPr>
            <a:normAutofit lnSpcReduction="10000"/>
          </a:bodyPr>
          <a:lstStyle/>
          <a:p>
            <a:pPr marL="0" indent="0" algn="ctr">
              <a:buNone/>
            </a:pPr>
            <a:r>
              <a:rPr lang="ru-RU" sz="2400" b="1" dirty="0" smtClean="0">
                <a:latin typeface="Times New Roman" panose="02020603050405020304" pitchFamily="18" charset="0"/>
                <a:cs typeface="Times New Roman" panose="02020603050405020304" pitchFamily="18" charset="0"/>
              </a:rPr>
              <a:t>Система </a:t>
            </a:r>
            <a:r>
              <a:rPr lang="ru-RU" sz="2400" b="1" dirty="0">
                <a:latin typeface="Times New Roman" panose="02020603050405020304" pitchFamily="18" charset="0"/>
                <a:cs typeface="Times New Roman" panose="02020603050405020304" pitchFamily="18" charset="0"/>
              </a:rPr>
              <a:t>определения и поощрения победителей.</a:t>
            </a:r>
          </a:p>
          <a:p>
            <a:pPr algn="just"/>
            <a:r>
              <a:rPr lang="ru-RU" sz="2400" dirty="0">
                <a:latin typeface="Times New Roman" panose="02020603050405020304" pitchFamily="18" charset="0"/>
                <a:cs typeface="Times New Roman" panose="02020603050405020304" pitchFamily="18" charset="0"/>
              </a:rPr>
              <a:t>     Победитель определяется по наибольшей сумме набранных очков во всех конкурсных заданиях. По сумме баллов определяются места команд. При оценке выступлений участников учитываются лишь существенные различия в их результатах, предусмотрев, что на каждом месте может быть не один участник, а много. Проигравших не должно быть, т.к. каждая команда обязательно по каким-то показателям будет лучше других.  Все команды награждаются памятными кубками, грамотами, призами, в том числе  в отдельных конкурсах. Определяются и награждаются лауреаты в отдельных номинациях, которые формулируют организаторы (лучший по  физической подготовке, лучший в художественном творчестве, в изобретательности,  в юморе, самой сплоченной команде и т. п.). Определяются и поощряются лучшие, по мнению судей, отдельные участники команд.</a:t>
            </a:r>
          </a:p>
          <a:p>
            <a:pPr algn="just"/>
            <a:endParaRPr lang="ru-RU" dirty="0"/>
          </a:p>
          <a:p>
            <a:pPr algn="just"/>
            <a:endParaRPr lang="ru-RU" dirty="0"/>
          </a:p>
        </p:txBody>
      </p:sp>
    </p:spTree>
    <p:extLst>
      <p:ext uri="{BB962C8B-B14F-4D97-AF65-F5344CB8AC3E}">
        <p14:creationId xmlns:p14="http://schemas.microsoft.com/office/powerpoint/2010/main" val="80709040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09903" y="126124"/>
            <a:ext cx="11051628" cy="1545021"/>
          </a:xfrm>
        </p:spPr>
        <p:txBody>
          <a:bodyPr>
            <a:normAutofit fontScale="90000"/>
          </a:bodyPr>
          <a:lstStyle/>
          <a:p>
            <a:pPr algn="ctr"/>
            <a:r>
              <a:rPr lang="ru-RU" b="1" dirty="0">
                <a:solidFill>
                  <a:srgbClr val="FF0000"/>
                </a:solidFill>
                <a:latin typeface="Times New Roman" panose="02020603050405020304" pitchFamily="18" charset="0"/>
                <a:cs typeface="Times New Roman" panose="02020603050405020304" pitchFamily="18" charset="0"/>
              </a:rPr>
              <a:t>Положение</a:t>
            </a:r>
            <a:r>
              <a:rPr lang="ru-RU" dirty="0">
                <a:solidFill>
                  <a:srgbClr val="FF0000"/>
                </a:solidFill>
                <a:latin typeface="Times New Roman" panose="02020603050405020304" pitchFamily="18" charset="0"/>
                <a:cs typeface="Times New Roman" panose="02020603050405020304" pitchFamily="18" charset="0"/>
              </a:rPr>
              <a:t/>
            </a:r>
            <a:br>
              <a:rPr lang="ru-RU" dirty="0">
                <a:solidFill>
                  <a:srgbClr val="FF0000"/>
                </a:solidFill>
                <a:latin typeface="Times New Roman" panose="02020603050405020304" pitchFamily="18" charset="0"/>
                <a:cs typeface="Times New Roman" panose="02020603050405020304" pitchFamily="18" charset="0"/>
              </a:rPr>
            </a:br>
            <a:r>
              <a:rPr lang="ru-RU" dirty="0">
                <a:solidFill>
                  <a:srgbClr val="FF0000"/>
                </a:solidFill>
                <a:latin typeface="Times New Roman" panose="02020603050405020304" pitchFamily="18" charset="0"/>
                <a:cs typeface="Times New Roman" panose="02020603050405020304" pitchFamily="18" charset="0"/>
              </a:rPr>
              <a:t>о массовых спортивных соревнованиях школьников «команда-класс» по играм ГТО для учащихся начальных классов</a:t>
            </a:r>
            <a:endParaRPr lang="ru-RU" dirty="0"/>
          </a:p>
        </p:txBody>
      </p:sp>
      <p:sp>
        <p:nvSpPr>
          <p:cNvPr id="3" name="Объект 2"/>
          <p:cNvSpPr>
            <a:spLocks noGrp="1"/>
          </p:cNvSpPr>
          <p:nvPr>
            <p:ph idx="1"/>
          </p:nvPr>
        </p:nvSpPr>
        <p:spPr>
          <a:xfrm>
            <a:off x="677333" y="1891863"/>
            <a:ext cx="10531949" cy="4792716"/>
          </a:xfrm>
        </p:spPr>
        <p:txBody>
          <a:bodyPr>
            <a:normAutofit lnSpcReduction="10000"/>
          </a:bodyPr>
          <a:lstStyle/>
          <a:p>
            <a:pPr marL="0" lvl="0" indent="0" algn="ctr" fontAlgn="base">
              <a:buNone/>
            </a:pPr>
            <a:r>
              <a:rPr lang="ru-RU" sz="2400" b="1" dirty="0">
                <a:latin typeface="Times New Roman" panose="02020603050405020304" pitchFamily="18" charset="0"/>
                <a:cs typeface="Times New Roman" panose="02020603050405020304" pitchFamily="18" charset="0"/>
              </a:rPr>
              <a:t>Организаторы и судьи.</a:t>
            </a:r>
          </a:p>
          <a:p>
            <a:pPr algn="just"/>
            <a:r>
              <a:rPr lang="ru-RU" sz="2400" dirty="0">
                <a:latin typeface="Times New Roman" panose="02020603050405020304" pitchFamily="18" charset="0"/>
                <a:cs typeface="Times New Roman" panose="02020603050405020304" pitchFamily="18" charset="0"/>
              </a:rPr>
              <a:t>Организаторами и судьями массовых спортивных соревнований школьников «</a:t>
            </a:r>
            <a:r>
              <a:rPr lang="ru-RU" sz="2400" dirty="0" smtClean="0">
                <a:latin typeface="Times New Roman" panose="02020603050405020304" pitchFamily="18" charset="0"/>
                <a:cs typeface="Times New Roman" panose="02020603050405020304" pitchFamily="18" charset="0"/>
              </a:rPr>
              <a:t>команда-класс</a:t>
            </a:r>
            <a:r>
              <a:rPr lang="ru-RU" sz="2400" dirty="0">
                <a:latin typeface="Times New Roman" panose="02020603050405020304" pitchFamily="18" charset="0"/>
                <a:cs typeface="Times New Roman" panose="02020603050405020304" pitchFamily="18" charset="0"/>
              </a:rPr>
              <a:t>» по игровым видам спорта являются учителя физической культуры, заместители директоров школ по воспитательной работе и учащиеся старших классов.</a:t>
            </a:r>
          </a:p>
          <a:p>
            <a:pPr marL="0" lvl="0" indent="0" algn="ctr" fontAlgn="base">
              <a:buNone/>
            </a:pPr>
            <a:r>
              <a:rPr lang="ru-RU" sz="2400" b="1" dirty="0">
                <a:latin typeface="Times New Roman" panose="02020603050405020304" pitchFamily="18" charset="0"/>
                <a:cs typeface="Times New Roman" panose="02020603050405020304" pitchFamily="18" charset="0"/>
              </a:rPr>
              <a:t>Обеспечение безопасности.</a:t>
            </a:r>
          </a:p>
          <a:p>
            <a:pPr algn="just"/>
            <a:r>
              <a:rPr lang="ru-RU" sz="2400" dirty="0">
                <a:latin typeface="Times New Roman" panose="02020603050405020304" pitchFamily="18" charset="0"/>
                <a:cs typeface="Times New Roman" panose="02020603050405020304" pitchFamily="18" charset="0"/>
              </a:rPr>
              <a:t>   В целях безопасности проведения массовых спортивных соревнований школьников в первом разделе программы - в играх ГТО, должны участвовать только школьники, допущенные  к занятиям физкультурой в общей группе. Необходимо определить и организовать места для  выступлений болельщиков. На соревнованиях должен присутствовать медицинский работник.</a:t>
            </a:r>
          </a:p>
          <a:p>
            <a:pPr algn="just"/>
            <a:endParaRPr lang="ru-RU" dirty="0"/>
          </a:p>
          <a:p>
            <a:pPr algn="just"/>
            <a:endParaRPr lang="ru-RU" dirty="0"/>
          </a:p>
        </p:txBody>
      </p:sp>
    </p:spTree>
    <p:extLst>
      <p:ext uri="{BB962C8B-B14F-4D97-AF65-F5344CB8AC3E}">
        <p14:creationId xmlns:p14="http://schemas.microsoft.com/office/powerpoint/2010/main" val="14407570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33624" y="173421"/>
            <a:ext cx="8596668" cy="1198179"/>
          </a:xfrm>
        </p:spPr>
        <p:txBody>
          <a:bodyPr>
            <a:normAutofit fontScale="90000"/>
          </a:bodyPr>
          <a:lstStyle/>
          <a:p>
            <a:pPr algn="ctr"/>
            <a:r>
              <a:rPr lang="ru-RU" b="1" dirty="0">
                <a:solidFill>
                  <a:srgbClr val="FF0000"/>
                </a:solidFill>
              </a:rPr>
              <a:t>Предполагаемые результаты реализации программы </a:t>
            </a:r>
            <a:r>
              <a:rPr lang="ru-RU" dirty="0"/>
              <a:t/>
            </a:r>
            <a:br>
              <a:rPr lang="ru-RU" dirty="0"/>
            </a:br>
            <a:endParaRPr lang="ru-RU" dirty="0"/>
          </a:p>
        </p:txBody>
      </p:sp>
      <p:sp>
        <p:nvSpPr>
          <p:cNvPr id="3" name="Объект 2"/>
          <p:cNvSpPr>
            <a:spLocks noGrp="1"/>
          </p:cNvSpPr>
          <p:nvPr>
            <p:ph idx="1"/>
          </p:nvPr>
        </p:nvSpPr>
        <p:spPr>
          <a:xfrm>
            <a:off x="677334" y="1371600"/>
            <a:ext cx="10043218" cy="4669763"/>
          </a:xfrm>
        </p:spPr>
        <p:txBody>
          <a:bodyPr>
            <a:normAutofit/>
          </a:bodyPr>
          <a:lstStyle/>
          <a:p>
            <a:pPr marL="0" indent="0" algn="ctr">
              <a:buNone/>
            </a:pPr>
            <a:r>
              <a:rPr lang="ru-RU" sz="2400" b="1" i="1" dirty="0">
                <a:latin typeface="Times New Roman" panose="02020603050405020304" pitchFamily="18" charset="0"/>
                <a:cs typeface="Times New Roman" panose="02020603050405020304" pitchFamily="18" charset="0"/>
              </a:rPr>
              <a:t>Результаты первого уровня (приобретение школьником социальных знаний, понимания социальной реальности и повседневной жизни</a:t>
            </a:r>
            <a:r>
              <a:rPr lang="ru-RU" sz="2400" b="1" i="1" dirty="0" smtClean="0">
                <a:latin typeface="Times New Roman" panose="02020603050405020304" pitchFamily="18" charset="0"/>
                <a:cs typeface="Times New Roman" panose="02020603050405020304" pitchFamily="18" charset="0"/>
              </a:rPr>
              <a:t>):</a:t>
            </a:r>
          </a:p>
          <a:p>
            <a:pPr algn="just"/>
            <a:r>
              <a:rPr lang="ru-RU" sz="2400" b="1" i="1"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приобретение школьниками знаний о телесной (соматической), физкультурно-двигательной и спортивной культуре; об основных параметрах физического состояния и развития человека, о механизмах и средствах воздействия по его формированию, коррекции и совершенствования; о видах, формах и разновидностях физкультурно-двигательной деятельности; о спортивной тренировке и спортивных соревнованиях: о значении комплекса ГТО и разнообразных играх, которые могут помочь подготовиться к выполнению нормативов комплекса; о необходимости стремления к гармоничному развитию личности </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2775" y="5572125"/>
            <a:ext cx="5229225" cy="1285875"/>
          </a:xfrm>
          <a:prstGeom prst="rect">
            <a:avLst/>
          </a:prstGeom>
        </p:spPr>
      </p:pic>
    </p:spTree>
    <p:extLst>
      <p:ext uri="{BB962C8B-B14F-4D97-AF65-F5344CB8AC3E}">
        <p14:creationId xmlns:p14="http://schemas.microsoft.com/office/powerpoint/2010/main" val="322271268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65610" y="173421"/>
            <a:ext cx="8596668" cy="1324303"/>
          </a:xfrm>
        </p:spPr>
        <p:txBody>
          <a:bodyPr/>
          <a:lstStyle/>
          <a:p>
            <a:pPr algn="ctr"/>
            <a:r>
              <a:rPr lang="ru-RU" b="1" dirty="0">
                <a:solidFill>
                  <a:srgbClr val="FF0000"/>
                </a:solidFill>
              </a:rPr>
              <a:t>Предполагаемые результаты реализации программы</a:t>
            </a:r>
            <a:endParaRPr lang="ru-RU" dirty="0">
              <a:solidFill>
                <a:srgbClr val="FF0000"/>
              </a:solidFill>
            </a:endParaRPr>
          </a:p>
        </p:txBody>
      </p:sp>
      <p:sp>
        <p:nvSpPr>
          <p:cNvPr id="3" name="Объект 2"/>
          <p:cNvSpPr>
            <a:spLocks noGrp="1"/>
          </p:cNvSpPr>
          <p:nvPr>
            <p:ph idx="1"/>
          </p:nvPr>
        </p:nvSpPr>
        <p:spPr>
          <a:xfrm>
            <a:off x="677334" y="1497725"/>
            <a:ext cx="10153576" cy="4543638"/>
          </a:xfrm>
        </p:spPr>
        <p:txBody>
          <a:bodyPr>
            <a:normAutofit/>
          </a:bodyPr>
          <a:lstStyle/>
          <a:p>
            <a:pPr marL="0" lvl="0" indent="0" algn="ctr" fontAlgn="base">
              <a:buNone/>
            </a:pPr>
            <a:r>
              <a:rPr lang="ru-RU" sz="2400" b="1" i="1" dirty="0">
                <a:latin typeface="Times New Roman" panose="02020603050405020304" pitchFamily="18" charset="0"/>
                <a:cs typeface="Times New Roman" panose="02020603050405020304" pitchFamily="18" charset="0"/>
              </a:rPr>
              <a:t>Результаты второго уровня (формирование позитивного отношения школьника к базовым ценностям нашего общества и к социальной реальности в целом): </a:t>
            </a:r>
            <a:endParaRPr lang="ru-RU" sz="2400" b="1" i="1" dirty="0" smtClean="0">
              <a:latin typeface="Times New Roman" panose="02020603050405020304" pitchFamily="18" charset="0"/>
              <a:cs typeface="Times New Roman" panose="02020603050405020304" pitchFamily="18" charset="0"/>
            </a:endParaRPr>
          </a:p>
          <a:p>
            <a:pPr lvl="0" algn="just" fontAlgn="base"/>
            <a:r>
              <a:rPr lang="ru-RU" sz="2400" dirty="0" smtClean="0">
                <a:latin typeface="Times New Roman" panose="02020603050405020304" pitchFamily="18" charset="0"/>
                <a:cs typeface="Times New Roman" panose="02020603050405020304" pitchFamily="18" charset="0"/>
              </a:rPr>
              <a:t>формирование </a:t>
            </a:r>
            <a:r>
              <a:rPr lang="ru-RU" sz="2400" dirty="0">
                <a:latin typeface="Times New Roman" panose="02020603050405020304" pitchFamily="18" charset="0"/>
                <a:cs typeface="Times New Roman" panose="02020603050405020304" pitchFamily="18" charset="0"/>
              </a:rPr>
              <a:t>ценностного  отношения к своему здоровью и внутреннему миру, к формированию телесной, двигательной и спортивной культуры; формирование положительного отношения к физкультурно-спортивной деятельности, к комплексу ГТО, к использованию разнообразных подвижных и спортивных игр для</a:t>
            </a:r>
            <a:r>
              <a:rPr lang="ru-RU" sz="2400" b="1" i="1" dirty="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всестороннего развития личности. </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2775" y="5572125"/>
            <a:ext cx="5229225" cy="1285875"/>
          </a:xfrm>
          <a:prstGeom prst="rect">
            <a:avLst/>
          </a:prstGeom>
        </p:spPr>
      </p:pic>
    </p:spTree>
    <p:extLst>
      <p:ext uri="{BB962C8B-B14F-4D97-AF65-F5344CB8AC3E}">
        <p14:creationId xmlns:p14="http://schemas.microsoft.com/office/powerpoint/2010/main" val="2685061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81502" y="189186"/>
            <a:ext cx="8544911" cy="1308538"/>
          </a:xfrm>
        </p:spPr>
        <p:txBody>
          <a:bodyPr/>
          <a:lstStyle/>
          <a:p>
            <a:pPr algn="ctr"/>
            <a:r>
              <a:rPr lang="ru-RU" b="1" dirty="0">
                <a:solidFill>
                  <a:srgbClr val="FF0000"/>
                </a:solidFill>
              </a:rPr>
              <a:t>Предполагаемые результаты реализации программы</a:t>
            </a:r>
            <a:endParaRPr lang="ru-RU" dirty="0">
              <a:solidFill>
                <a:srgbClr val="FF0000"/>
              </a:solidFill>
            </a:endParaRPr>
          </a:p>
        </p:txBody>
      </p:sp>
      <p:sp>
        <p:nvSpPr>
          <p:cNvPr id="3" name="Объект 2"/>
          <p:cNvSpPr>
            <a:spLocks noGrp="1"/>
          </p:cNvSpPr>
          <p:nvPr>
            <p:ph idx="1"/>
          </p:nvPr>
        </p:nvSpPr>
        <p:spPr>
          <a:xfrm>
            <a:off x="677333" y="1497725"/>
            <a:ext cx="10342763" cy="4543638"/>
          </a:xfrm>
        </p:spPr>
        <p:txBody>
          <a:bodyPr/>
          <a:lstStyle/>
          <a:p>
            <a:pPr marL="0" lvl="0" indent="0" algn="ctr">
              <a:buNone/>
            </a:pPr>
            <a:r>
              <a:rPr lang="ru-RU" sz="2400" b="1" i="1" dirty="0">
                <a:latin typeface="Times New Roman" panose="02020603050405020304" pitchFamily="18" charset="0"/>
                <a:cs typeface="Times New Roman" panose="02020603050405020304" pitchFamily="18" charset="0"/>
              </a:rPr>
              <a:t>Результаты третьего уровня (приобретение школьником опыта самостоятельного социального действия): </a:t>
            </a:r>
            <a:endParaRPr lang="ru-RU" sz="2400" b="1" i="1" dirty="0" smtClean="0">
              <a:latin typeface="Times New Roman" panose="02020603050405020304" pitchFamily="18" charset="0"/>
              <a:cs typeface="Times New Roman" panose="02020603050405020304" pitchFamily="18" charset="0"/>
            </a:endParaRPr>
          </a:p>
          <a:p>
            <a:pPr lvl="0" algn="just"/>
            <a:r>
              <a:rPr lang="ru-RU" sz="2400" dirty="0" smtClean="0">
                <a:latin typeface="Times New Roman" panose="02020603050405020304" pitchFamily="18" charset="0"/>
                <a:cs typeface="Times New Roman" panose="02020603050405020304" pitchFamily="18" charset="0"/>
              </a:rPr>
              <a:t>школьник </a:t>
            </a:r>
            <a:r>
              <a:rPr lang="ru-RU" sz="2400" dirty="0">
                <a:latin typeface="Times New Roman" panose="02020603050405020304" pitchFamily="18" charset="0"/>
                <a:cs typeface="Times New Roman" panose="02020603050405020304" pitchFamily="18" charset="0"/>
              </a:rPr>
              <a:t>может приобрести опыт использования разнообразных игр для подготовки к выполнению нормативов ГТО, для своего физического развития, для начала регулярных занятий по избранному виду спорта; может приобрести опыт социального взаимодействия  по приему норм комплекса ГТО,  по организации и проведению комплексных массовых спортивных соревнований «</a:t>
            </a:r>
            <a:r>
              <a:rPr lang="ru-RU" sz="2400" dirty="0" err="1">
                <a:latin typeface="Times New Roman" panose="02020603050405020304" pitchFamily="18" charset="0"/>
                <a:cs typeface="Times New Roman" panose="02020603050405020304" pitchFamily="18" charset="0"/>
              </a:rPr>
              <a:t>командакласс</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СпартИгр</a:t>
            </a:r>
            <a:r>
              <a:rPr lang="ru-RU" sz="2400" dirty="0">
                <a:latin typeface="Times New Roman" panose="02020603050405020304" pitchFamily="18" charset="0"/>
                <a:cs typeface="Times New Roman" panose="02020603050405020304" pitchFamily="18" charset="0"/>
              </a:rPr>
              <a:t>. </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2775" y="5572125"/>
            <a:ext cx="5229225" cy="1285875"/>
          </a:xfrm>
          <a:prstGeom prst="rect">
            <a:avLst/>
          </a:prstGeom>
        </p:spPr>
      </p:pic>
    </p:spTree>
    <p:extLst>
      <p:ext uri="{BB962C8B-B14F-4D97-AF65-F5344CB8AC3E}">
        <p14:creationId xmlns:p14="http://schemas.microsoft.com/office/powerpoint/2010/main" val="242757770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0"/>
            <a:ext cx="10153576" cy="1198179"/>
          </a:xfrm>
        </p:spPr>
        <p:txBody>
          <a:bodyPr/>
          <a:lstStyle/>
          <a:p>
            <a:pPr algn="ctr"/>
            <a:r>
              <a:rPr lang="ru-RU" b="1" dirty="0" smtClean="0">
                <a:solidFill>
                  <a:srgbClr val="FF0000"/>
                </a:solidFill>
              </a:rPr>
              <a:t>Критерии </a:t>
            </a:r>
            <a:r>
              <a:rPr lang="ru-RU" b="1" dirty="0">
                <a:solidFill>
                  <a:srgbClr val="FF0000"/>
                </a:solidFill>
              </a:rPr>
              <a:t>эффективности </a:t>
            </a:r>
            <a:r>
              <a:rPr lang="ru-RU" b="1" dirty="0" smtClean="0">
                <a:solidFill>
                  <a:srgbClr val="FF0000"/>
                </a:solidFill>
              </a:rPr>
              <a:t>программы «Игровое ГТО»</a:t>
            </a:r>
            <a:endParaRPr lang="ru-RU" dirty="0">
              <a:solidFill>
                <a:srgbClr val="FF0000"/>
              </a:solidFill>
            </a:endParaRPr>
          </a:p>
        </p:txBody>
      </p:sp>
      <p:sp>
        <p:nvSpPr>
          <p:cNvPr id="3" name="Объект 2"/>
          <p:cNvSpPr>
            <a:spLocks noGrp="1"/>
          </p:cNvSpPr>
          <p:nvPr>
            <p:ph idx="1"/>
          </p:nvPr>
        </p:nvSpPr>
        <p:spPr>
          <a:xfrm>
            <a:off x="677334" y="1198179"/>
            <a:ext cx="10153576" cy="5502165"/>
          </a:xfrm>
        </p:spPr>
        <p:txBody>
          <a:bodyPr>
            <a:normAutofit fontScale="92500" lnSpcReduction="20000"/>
          </a:bodyPr>
          <a:lstStyle/>
          <a:p>
            <a:pPr marL="0" indent="0" algn="just">
              <a:buNone/>
            </a:pPr>
            <a:r>
              <a:rPr lang="ru-RU" sz="2500" dirty="0">
                <a:latin typeface="Times New Roman" panose="02020603050405020304" pitchFamily="18" charset="0"/>
                <a:cs typeface="Times New Roman" panose="02020603050405020304" pitchFamily="18" charset="0"/>
              </a:rPr>
              <a:t>П</a:t>
            </a:r>
            <a:r>
              <a:rPr lang="ru-RU" sz="2500" dirty="0" smtClean="0">
                <a:latin typeface="Times New Roman" panose="02020603050405020304" pitchFamily="18" charset="0"/>
                <a:cs typeface="Times New Roman" panose="02020603050405020304" pitchFamily="18" charset="0"/>
              </a:rPr>
              <a:t>омимо </a:t>
            </a:r>
            <a:r>
              <a:rPr lang="ru-RU" sz="2500" dirty="0">
                <a:latin typeface="Times New Roman" panose="02020603050405020304" pitchFamily="18" charset="0"/>
                <a:cs typeface="Times New Roman" panose="02020603050405020304" pitchFamily="18" charset="0"/>
              </a:rPr>
              <a:t>результатов выполнения нормативов комплекса ГТО, должны быть связанные с этим комплексом показатели </a:t>
            </a:r>
            <a:r>
              <a:rPr lang="ru-RU" sz="2500" dirty="0" err="1">
                <a:latin typeface="Times New Roman" panose="02020603050405020304" pitchFamily="18" charset="0"/>
                <a:cs typeface="Times New Roman" panose="02020603050405020304" pitchFamily="18" charset="0"/>
              </a:rPr>
              <a:t>сформированности</a:t>
            </a:r>
            <a:r>
              <a:rPr lang="ru-RU" sz="2500" dirty="0">
                <a:latin typeface="Times New Roman" panose="02020603050405020304" pitchFamily="18" charset="0"/>
                <a:cs typeface="Times New Roman" panose="02020603050405020304" pitchFamily="18" charset="0"/>
              </a:rPr>
              <a:t> культуры личности школьников:  </a:t>
            </a:r>
          </a:p>
          <a:p>
            <a:pPr algn="just"/>
            <a:r>
              <a:rPr lang="ru-RU" sz="2500" dirty="0">
                <a:latin typeface="Times New Roman" panose="02020603050405020304" pitchFamily="18" charset="0"/>
                <a:cs typeface="Times New Roman" panose="02020603050405020304" pitchFamily="18" charset="0"/>
              </a:rPr>
              <a:t>- знание роли физкультурно-спортивной деятельности для целостного развития личности, для обеспечения здорового образа жизни,  </a:t>
            </a:r>
          </a:p>
          <a:p>
            <a:pPr algn="just"/>
            <a:r>
              <a:rPr lang="ru-RU" sz="2500" dirty="0">
                <a:latin typeface="Times New Roman" panose="02020603050405020304" pitchFamily="18" charset="0"/>
                <a:cs typeface="Times New Roman" panose="02020603050405020304" pitchFamily="18" charset="0"/>
              </a:rPr>
              <a:t>– роли и значения комплекса ГТО, его места в системе физического воспитания,  в учебной и профессиональной деятельности; </a:t>
            </a:r>
          </a:p>
          <a:p>
            <a:pPr algn="just"/>
            <a:r>
              <a:rPr lang="ru-RU" sz="2500" dirty="0">
                <a:latin typeface="Times New Roman" panose="02020603050405020304" pitchFamily="18" charset="0"/>
                <a:cs typeface="Times New Roman" panose="02020603050405020304" pitchFamily="18" charset="0"/>
              </a:rPr>
              <a:t>- 	отношение школьников 	к 	комплексу 	ГТО 	и 	физкультурно-спортивной </a:t>
            </a:r>
          </a:p>
          <a:p>
            <a:pPr algn="just"/>
            <a:r>
              <a:rPr lang="ru-RU" sz="2500" dirty="0">
                <a:latin typeface="Times New Roman" panose="02020603050405020304" pitchFamily="18" charset="0"/>
                <a:cs typeface="Times New Roman" panose="02020603050405020304" pitchFamily="18" charset="0"/>
              </a:rPr>
              <a:t>деятельности в целом;  </a:t>
            </a:r>
          </a:p>
          <a:p>
            <a:pPr algn="just"/>
            <a:r>
              <a:rPr lang="ru-RU" sz="2500" dirty="0">
                <a:latin typeface="Times New Roman" panose="02020603050405020304" pitchFamily="18" charset="0"/>
                <a:cs typeface="Times New Roman" panose="02020603050405020304" pitchFamily="18" charset="0"/>
              </a:rPr>
              <a:t>– ориентация на гуманистические идеалы, нормы, образцы поведения в соперничестве; </a:t>
            </a:r>
          </a:p>
          <a:p>
            <a:pPr algn="just"/>
            <a:r>
              <a:rPr lang="ru-RU" sz="2500" b="1" dirty="0">
                <a:latin typeface="Times New Roman" panose="02020603050405020304" pitchFamily="18" charset="0"/>
                <a:cs typeface="Times New Roman" panose="02020603050405020304" pitchFamily="18" charset="0"/>
              </a:rPr>
              <a:t>- </a:t>
            </a:r>
            <a:r>
              <a:rPr lang="ru-RU" sz="2500" dirty="0">
                <a:latin typeface="Times New Roman" panose="02020603050405020304" pitchFamily="18" charset="0"/>
                <a:cs typeface="Times New Roman" panose="02020603050405020304" pitchFamily="18" charset="0"/>
              </a:rPr>
              <a:t>личное участие в физкультурно-спортивной деятельности, в подготовке к выполнению норм комплекса ГТО, соблюдение здорового образа жизни, умение и готовность самостоятельно заниматься физкультурно-спортивной деятельностью и подготовкой к выполнению норм комплекса ГТО. </a:t>
            </a:r>
          </a:p>
          <a:p>
            <a:endParaRPr lang="ru-RU" dirty="0"/>
          </a:p>
        </p:txBody>
      </p:sp>
    </p:spTree>
    <p:extLst>
      <p:ext uri="{BB962C8B-B14F-4D97-AF65-F5344CB8AC3E}">
        <p14:creationId xmlns:p14="http://schemas.microsoft.com/office/powerpoint/2010/main" val="236258521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77333" y="1355835"/>
            <a:ext cx="10799963" cy="4685528"/>
          </a:xfrm>
        </p:spPr>
        <p:txBody>
          <a:bodyPr>
            <a:noAutofit/>
          </a:bodyPr>
          <a:lstStyle/>
          <a:p>
            <a:pPr marL="0" indent="0" algn="just">
              <a:buNone/>
            </a:pPr>
            <a:r>
              <a:rPr lang="ru-RU" sz="2800" dirty="0" smtClean="0">
                <a:latin typeface="Times New Roman" panose="02020603050405020304" pitchFamily="18" charset="0"/>
                <a:cs typeface="Times New Roman" panose="02020603050405020304" pitchFamily="18" charset="0"/>
              </a:rPr>
              <a:t>Соревновательный </a:t>
            </a:r>
            <a:r>
              <a:rPr lang="ru-RU" sz="2800" dirty="0">
                <a:latin typeface="Times New Roman" panose="02020603050405020304" pitchFamily="18" charset="0"/>
                <a:cs typeface="Times New Roman" panose="02020603050405020304" pitchFamily="18" charset="0"/>
              </a:rPr>
              <a:t>характер части игр и близость их к тем или иным видам спорта формирует интерес к ним и  желание ими заниматься, а свободная и непринужденная форма игры в целом формирует положительное отношение и к комплексу ГТО, и к физкультурно-спортивной деятельности в целом. Огромный потенциал игры позволяет использовать ГТО не только для решения задач физического, спортивного и физкультурно-двигательного воспитания, но также задач </a:t>
            </a:r>
            <a:r>
              <a:rPr lang="ru-RU" sz="2800" dirty="0" err="1">
                <a:latin typeface="Times New Roman" panose="02020603050405020304" pitchFamily="18" charset="0"/>
                <a:cs typeface="Times New Roman" panose="02020603050405020304" pitchFamily="18" charset="0"/>
              </a:rPr>
              <a:t>общегуманистического</a:t>
            </a:r>
            <a:r>
              <a:rPr lang="ru-RU" sz="2800" dirty="0">
                <a:latin typeface="Times New Roman" panose="02020603050405020304" pitchFamily="18" charset="0"/>
                <a:cs typeface="Times New Roman" panose="02020603050405020304" pitchFamily="18" charset="0"/>
              </a:rPr>
              <a:t> воспитания. </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2775" y="5572125"/>
            <a:ext cx="5229225" cy="1285875"/>
          </a:xfrm>
          <a:prstGeom prst="rect">
            <a:avLst/>
          </a:prstGeom>
        </p:spPr>
      </p:pic>
    </p:spTree>
    <p:extLst>
      <p:ext uri="{BB962C8B-B14F-4D97-AF65-F5344CB8AC3E}">
        <p14:creationId xmlns:p14="http://schemas.microsoft.com/office/powerpoint/2010/main" val="181068314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655" y="0"/>
            <a:ext cx="12349655" cy="6834187"/>
          </a:xfrm>
          <a:prstGeom prst="rect">
            <a:avLst/>
          </a:prstGeom>
        </p:spPr>
      </p:pic>
      <p:sp>
        <p:nvSpPr>
          <p:cNvPr id="3" name="Объект 2"/>
          <p:cNvSpPr>
            <a:spLocks noGrp="1"/>
          </p:cNvSpPr>
          <p:nvPr>
            <p:ph idx="1"/>
          </p:nvPr>
        </p:nvSpPr>
        <p:spPr>
          <a:xfrm>
            <a:off x="677333" y="725215"/>
            <a:ext cx="10989149" cy="5316148"/>
          </a:xfrm>
          <a:effectLst>
            <a:glow rad="63500">
              <a:schemeClr val="accent2">
                <a:satMod val="175000"/>
                <a:alpha val="40000"/>
              </a:schemeClr>
            </a:glow>
          </a:effectLst>
          <a:scene3d>
            <a:camera prst="isometricOffAxis1Right"/>
            <a:lightRig rig="threePt" dir="t"/>
          </a:scene3d>
        </p:spPr>
        <p:txBody>
          <a:bodyPr>
            <a:normAutofit/>
          </a:bodyPr>
          <a:lstStyle/>
          <a:p>
            <a:pPr marL="0" indent="0" algn="ctr">
              <a:buNone/>
            </a:pPr>
            <a:r>
              <a:rPr lang="ru-RU" sz="9600" dirty="0" smtClean="0">
                <a:solidFill>
                  <a:srgbClr val="0070C0"/>
                </a:solidFill>
                <a:latin typeface="Times New Roman" panose="02020603050405020304" pitchFamily="18" charset="0"/>
                <a:cs typeface="Times New Roman" panose="02020603050405020304" pitchFamily="18" charset="0"/>
              </a:rPr>
              <a:t>Спасибо за внимание</a:t>
            </a:r>
            <a:endParaRPr lang="ru-RU" sz="9600" dirty="0">
              <a:solidFill>
                <a:srgbClr val="0070C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688661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75513" y="189186"/>
            <a:ext cx="8596668" cy="945931"/>
          </a:xfrm>
        </p:spPr>
        <p:txBody>
          <a:bodyPr/>
          <a:lstStyle/>
          <a:p>
            <a:r>
              <a:rPr lang="ru-RU" dirty="0" smtClean="0"/>
              <a:t>          «</a:t>
            </a:r>
            <a:r>
              <a:rPr lang="ru-RU" dirty="0"/>
              <a:t>Игровое ГТО» </a:t>
            </a:r>
          </a:p>
        </p:txBody>
      </p:sp>
      <p:sp>
        <p:nvSpPr>
          <p:cNvPr id="3" name="Объект 2"/>
          <p:cNvSpPr>
            <a:spLocks noGrp="1"/>
          </p:cNvSpPr>
          <p:nvPr>
            <p:ph idx="1"/>
          </p:nvPr>
        </p:nvSpPr>
        <p:spPr>
          <a:xfrm>
            <a:off x="394138" y="1135116"/>
            <a:ext cx="10925503" cy="5391807"/>
          </a:xfrm>
        </p:spPr>
        <p:txBody>
          <a:bodyPr>
            <a:normAutofit/>
          </a:bodyPr>
          <a:lstStyle/>
          <a:p>
            <a:pPr marL="0" indent="0" algn="just">
              <a:buNone/>
            </a:pPr>
            <a:r>
              <a:rPr lang="ru-RU" sz="2400" dirty="0">
                <a:latin typeface="Times New Roman" panose="02020603050405020304" pitchFamily="18" charset="0"/>
                <a:cs typeface="Times New Roman" panose="02020603050405020304" pitchFamily="18" charset="0"/>
              </a:rPr>
              <a:t>Для предотвращения указанного отношения к новому комплексу ГТО, а также повышения интереса школьников к этому комплексу, удовлетворения их разнообразных потребностей разработана инновационная концепция, которая предусматривает следующее:  </a:t>
            </a:r>
          </a:p>
          <a:p>
            <a:pPr lvl="0" algn="just" fontAlgn="base"/>
            <a:r>
              <a:rPr lang="ru-RU" sz="2400" dirty="0">
                <a:latin typeface="Times New Roman" panose="02020603050405020304" pitchFamily="18" charset="0"/>
                <a:cs typeface="Times New Roman" panose="02020603050405020304" pitchFamily="18" charset="0"/>
              </a:rPr>
              <a:t>совершенствование процесса подготовки и сдачи норм ГТО на основе его «игровой рационализации»;  </a:t>
            </a:r>
          </a:p>
          <a:p>
            <a:pPr lvl="0" algn="just" fontAlgn="base"/>
            <a:r>
              <a:rPr lang="ru-RU" sz="2400" dirty="0">
                <a:latin typeface="Times New Roman" panose="02020603050405020304" pitchFamily="18" charset="0"/>
                <a:cs typeface="Times New Roman" panose="02020603050405020304" pitchFamily="18" charset="0"/>
              </a:rPr>
              <a:t>оценку ГТО как такого важного элемента системы физического воспитания школьников, который вовсе не заменяет эту систему в целом;  </a:t>
            </a:r>
          </a:p>
          <a:p>
            <a:pPr algn="just"/>
            <a:r>
              <a:rPr lang="ru-RU" sz="2400" dirty="0">
                <a:latin typeface="Times New Roman" panose="02020603050405020304" pitchFamily="18" charset="0"/>
                <a:cs typeface="Times New Roman" panose="02020603050405020304" pitchFamily="18" charset="0"/>
              </a:rPr>
              <a:t>понимание системы физического воспитания как комплексной как по задачам, так и по формам и методам их решения </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2775" y="0"/>
            <a:ext cx="5229225" cy="1285875"/>
          </a:xfrm>
          <a:prstGeom prst="rect">
            <a:avLst/>
          </a:prstGeom>
        </p:spPr>
      </p:pic>
    </p:spTree>
    <p:extLst>
      <p:ext uri="{BB962C8B-B14F-4D97-AF65-F5344CB8AC3E}">
        <p14:creationId xmlns:p14="http://schemas.microsoft.com/office/powerpoint/2010/main" val="20630359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1"/>
            <a:ext cx="9980156" cy="709448"/>
          </a:xfrm>
        </p:spPr>
        <p:txBody>
          <a:bodyPr>
            <a:normAutofit/>
          </a:bodyPr>
          <a:lstStyle/>
          <a:p>
            <a:r>
              <a:rPr lang="ru-RU" dirty="0" smtClean="0"/>
              <a:t>                «</a:t>
            </a:r>
            <a:r>
              <a:rPr lang="ru-RU" dirty="0"/>
              <a:t>Игровое ГТО» </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2775" y="6897"/>
            <a:ext cx="5229225" cy="1285875"/>
          </a:xfrm>
          <a:prstGeom prst="rect">
            <a:avLst/>
          </a:prstGeom>
        </p:spPr>
      </p:pic>
      <p:sp>
        <p:nvSpPr>
          <p:cNvPr id="3" name="Объект 2"/>
          <p:cNvSpPr>
            <a:spLocks noGrp="1"/>
          </p:cNvSpPr>
          <p:nvPr>
            <p:ph idx="1"/>
          </p:nvPr>
        </p:nvSpPr>
        <p:spPr>
          <a:xfrm>
            <a:off x="283779" y="583324"/>
            <a:ext cx="11177752" cy="6069724"/>
          </a:xfrm>
        </p:spPr>
        <p:txBody>
          <a:bodyPr>
            <a:normAutofit lnSpcReduction="10000"/>
          </a:bodyPr>
          <a:lstStyle/>
          <a:p>
            <a:pPr marL="0" indent="0" algn="just">
              <a:buNone/>
            </a:pPr>
            <a:r>
              <a:rPr lang="ru-RU" sz="2400" dirty="0">
                <a:latin typeface="Times New Roman" panose="02020603050405020304" pitchFamily="18" charset="0"/>
                <a:cs typeface="Times New Roman" panose="02020603050405020304" pitchFamily="18" charset="0"/>
              </a:rPr>
              <a:t>В основе «игровой рационализации» ГТО – игровой метод, как наиболее привлекательный и естественный для детей и подростков, который в непринужденной форме повышает физическую подготовленность школьников и который оказывает значительное влияние на их личностное развитие и социализацию. Это соответствует требованиям федеральных государственных образовательных стандартов, в которых личностные результаты образования, обучения и воспитания ставятся на первое место, только потом – </a:t>
            </a:r>
            <a:r>
              <a:rPr lang="ru-RU" sz="2400" dirty="0" err="1">
                <a:latin typeface="Times New Roman" panose="02020603050405020304" pitchFamily="18" charset="0"/>
                <a:cs typeface="Times New Roman" panose="02020603050405020304" pitchFamily="18" charset="0"/>
              </a:rPr>
              <a:t>метапредметные</a:t>
            </a:r>
            <a:r>
              <a:rPr lang="ru-RU" sz="2400" dirty="0">
                <a:latin typeface="Times New Roman" panose="02020603050405020304" pitchFamily="18" charset="0"/>
                <a:cs typeface="Times New Roman" panose="02020603050405020304" pitchFamily="18" charset="0"/>
              </a:rPr>
              <a:t> и предметные.  </a:t>
            </a:r>
          </a:p>
          <a:p>
            <a:pPr marL="0" indent="0" algn="just">
              <a:buNone/>
            </a:pPr>
            <a:r>
              <a:rPr lang="ru-RU" sz="2600" dirty="0">
                <a:latin typeface="Times New Roman" panose="02020603050405020304" pitchFamily="18" charset="0"/>
                <a:cs typeface="Times New Roman" panose="02020603050405020304" pitchFamily="18" charset="0"/>
              </a:rPr>
              <a:t>Через игру и посредством игры делается попытка: </a:t>
            </a:r>
          </a:p>
          <a:p>
            <a:pPr lvl="0" algn="just" fontAlgn="base"/>
            <a:r>
              <a:rPr lang="ru-RU" sz="2600" dirty="0">
                <a:latin typeface="Times New Roman" panose="02020603050405020304" pitchFamily="18" charset="0"/>
                <a:cs typeface="Times New Roman" panose="02020603050405020304" pitchFamily="18" charset="0"/>
              </a:rPr>
              <a:t>использовать ГТО как элемент физического (телесного) воспитания, которое ориентировано на формирование культуры здоровья, двигательной культуры и культуры телосложения, т.е. физической (телесной) культуры в целом;  </a:t>
            </a:r>
          </a:p>
          <a:p>
            <a:pPr lvl="0" algn="just" fontAlgn="base"/>
            <a:r>
              <a:rPr lang="ru-RU" sz="2600" dirty="0">
                <a:latin typeface="Times New Roman" panose="02020603050405020304" pitchFamily="18" charset="0"/>
                <a:cs typeface="Times New Roman" panose="02020603050405020304" pitchFamily="18" charset="0"/>
              </a:rPr>
              <a:t>учесть разнообразные интересы и потребности, национальные и региональные особенности, социальные запросы и требования школьников разного возраста к физическому воспитанию и т.д.  </a:t>
            </a:r>
          </a:p>
          <a:p>
            <a:endParaRPr lang="ru-RU" dirty="0"/>
          </a:p>
        </p:txBody>
      </p:sp>
    </p:spTree>
    <p:extLst>
      <p:ext uri="{BB962C8B-B14F-4D97-AF65-F5344CB8AC3E}">
        <p14:creationId xmlns:p14="http://schemas.microsoft.com/office/powerpoint/2010/main" val="28747237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3" y="609600"/>
            <a:ext cx="9932859" cy="1320800"/>
          </a:xfrm>
        </p:spPr>
        <p:txBody>
          <a:bodyPr/>
          <a:lstStyle/>
          <a:p>
            <a:r>
              <a:rPr lang="ru-RU" dirty="0" smtClean="0"/>
              <a:t>                  «</a:t>
            </a:r>
            <a:r>
              <a:rPr lang="ru-RU" dirty="0"/>
              <a:t>Игровое ГТО» </a:t>
            </a:r>
          </a:p>
        </p:txBody>
      </p:sp>
      <p:sp>
        <p:nvSpPr>
          <p:cNvPr id="3" name="Объект 2"/>
          <p:cNvSpPr>
            <a:spLocks noGrp="1"/>
          </p:cNvSpPr>
          <p:nvPr>
            <p:ph idx="1"/>
          </p:nvPr>
        </p:nvSpPr>
        <p:spPr>
          <a:xfrm>
            <a:off x="677334" y="2160589"/>
            <a:ext cx="10043218" cy="3880773"/>
          </a:xfrm>
        </p:spPr>
        <p:txBody>
          <a:bodyPr/>
          <a:lstStyle/>
          <a:p>
            <a:pPr marL="0" indent="0" algn="just">
              <a:buNone/>
            </a:pPr>
            <a:r>
              <a:rPr lang="ru-RU" sz="2400" dirty="0">
                <a:latin typeface="Times New Roman" panose="02020603050405020304" pitchFamily="18" charset="0"/>
                <a:cs typeface="Times New Roman" panose="02020603050405020304" pitchFamily="18" charset="0"/>
              </a:rPr>
              <a:t>При этом учитываются обоснованные в работах проф. В.И. </a:t>
            </a:r>
            <a:r>
              <a:rPr lang="ru-RU" sz="2400" dirty="0" err="1">
                <a:latin typeface="Times New Roman" panose="02020603050405020304" pitchFamily="18" charset="0"/>
                <a:cs typeface="Times New Roman" panose="02020603050405020304" pitchFamily="18" charset="0"/>
              </a:rPr>
              <a:t>Столярова</a:t>
            </a:r>
            <a:r>
              <a:rPr lang="ru-RU" sz="2400" dirty="0">
                <a:latin typeface="Times New Roman" panose="02020603050405020304" pitchFamily="18" charset="0"/>
                <a:cs typeface="Times New Roman" panose="02020603050405020304" pitchFamily="18" charset="0"/>
              </a:rPr>
              <a:t> положения: </a:t>
            </a:r>
          </a:p>
          <a:p>
            <a:pPr lvl="0" algn="just" fontAlgn="base"/>
            <a:r>
              <a:rPr lang="ru-RU" sz="2400" dirty="0">
                <a:latin typeface="Times New Roman" panose="02020603050405020304" pitchFamily="18" charset="0"/>
                <a:cs typeface="Times New Roman" panose="02020603050405020304" pitchFamily="18" charset="0"/>
              </a:rPr>
              <a:t>о тесной связи физического (телесного) воспитания со спортивным и физкультурно-двигательным воспитанием; </a:t>
            </a:r>
          </a:p>
          <a:p>
            <a:pPr lvl="0" algn="just" fontAlgn="base"/>
            <a:r>
              <a:rPr lang="ru-RU" sz="2400" dirty="0">
                <a:latin typeface="Times New Roman" panose="02020603050405020304" pitchFamily="18" charset="0"/>
                <a:cs typeface="Times New Roman" panose="02020603050405020304" pitchFamily="18" charset="0"/>
              </a:rPr>
              <a:t>о возможности и необходимости не только приобщения школьников к активным и регулярным занятиям физкультурой и спортом, но также (и даже в первую очередь) использования этих занятий для воспитания целостно развитой личности. </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2775" y="0"/>
            <a:ext cx="5229225" cy="1285875"/>
          </a:xfrm>
          <a:prstGeom prst="rect">
            <a:avLst/>
          </a:prstGeom>
        </p:spPr>
      </p:pic>
    </p:spTree>
    <p:extLst>
      <p:ext uri="{BB962C8B-B14F-4D97-AF65-F5344CB8AC3E}">
        <p14:creationId xmlns:p14="http://schemas.microsoft.com/office/powerpoint/2010/main" val="36837831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216" y="609600"/>
            <a:ext cx="8596668" cy="1320800"/>
          </a:xfrm>
        </p:spPr>
        <p:txBody>
          <a:bodyPr/>
          <a:lstStyle/>
          <a:p>
            <a:r>
              <a:rPr lang="ru-RU" dirty="0" smtClean="0"/>
              <a:t>           «</a:t>
            </a:r>
            <a:r>
              <a:rPr lang="ru-RU" dirty="0"/>
              <a:t>Игровое ГТО» </a:t>
            </a:r>
          </a:p>
        </p:txBody>
      </p:sp>
      <p:sp>
        <p:nvSpPr>
          <p:cNvPr id="3" name="Объект 2"/>
          <p:cNvSpPr>
            <a:spLocks noGrp="1"/>
          </p:cNvSpPr>
          <p:nvPr>
            <p:ph idx="1"/>
          </p:nvPr>
        </p:nvSpPr>
        <p:spPr>
          <a:xfrm>
            <a:off x="677333" y="2160589"/>
            <a:ext cx="9995921" cy="4382101"/>
          </a:xfrm>
        </p:spPr>
        <p:txBody>
          <a:bodyPr>
            <a:noAutofit/>
          </a:bodyPr>
          <a:lstStyle/>
          <a:p>
            <a:pPr algn="just"/>
            <a:r>
              <a:rPr lang="ru-RU" sz="2400" dirty="0">
                <a:latin typeface="Times New Roman" panose="02020603050405020304" pitchFamily="18" charset="0"/>
                <a:cs typeface="Times New Roman" panose="02020603050405020304" pitchFamily="18" charset="0"/>
              </a:rPr>
              <a:t>Д</a:t>
            </a:r>
            <a:r>
              <a:rPr lang="ru-RU" sz="2400" dirty="0" smtClean="0">
                <a:latin typeface="Times New Roman" panose="02020603050405020304" pitchFamily="18" charset="0"/>
                <a:cs typeface="Times New Roman" panose="02020603050405020304" pitchFamily="18" charset="0"/>
              </a:rPr>
              <a:t>ля </a:t>
            </a:r>
            <a:r>
              <a:rPr lang="ru-RU" sz="2400" dirty="0">
                <a:latin typeface="Times New Roman" panose="02020603050405020304" pitchFamily="18" charset="0"/>
                <a:cs typeface="Times New Roman" panose="02020603050405020304" pitchFamily="18" charset="0"/>
              </a:rPr>
              <a:t>более полного и целенаправленного удовлетворения разнообразных интересов и потребностей школьников при подготовке к выполнению норм ГТО и в процессе их физического воспитания в основе игровой рационализации комплекса ГТО должна быть система комплексного физического </a:t>
            </a:r>
            <a:r>
              <a:rPr lang="ru-RU" sz="2400" dirty="0" smtClean="0">
                <a:latin typeface="Times New Roman" panose="02020603050405020304" pitchFamily="18" charset="0"/>
                <a:cs typeface="Times New Roman" panose="02020603050405020304" pitchFamily="18" charset="0"/>
              </a:rPr>
              <a:t>воспитания.  </a:t>
            </a:r>
          </a:p>
          <a:p>
            <a:pPr algn="just"/>
            <a:r>
              <a:rPr lang="ru-RU" sz="2400" dirty="0" smtClean="0">
                <a:latin typeface="Times New Roman" panose="02020603050405020304" pitchFamily="18" charset="0"/>
                <a:cs typeface="Times New Roman" panose="02020603050405020304" pitchFamily="18" charset="0"/>
              </a:rPr>
              <a:t>Такая </a:t>
            </a:r>
            <a:r>
              <a:rPr lang="ru-RU" sz="2400" dirty="0">
                <a:latin typeface="Times New Roman" panose="02020603050405020304" pitchFamily="18" charset="0"/>
                <a:cs typeface="Times New Roman" panose="02020603050405020304" pitchFamily="18" charset="0"/>
              </a:rPr>
              <a:t>система позволяет осуществить личностно-ориентированный подход к физическому воспитанию школьников и к их подготовке выполнения норм комплекса ГТО, к формированию у них  телесной (соматической), физкультурно-двигательной и спортивной культуры. </a:t>
            </a: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91690" y="0"/>
            <a:ext cx="5229225" cy="1285875"/>
          </a:xfrm>
          <a:prstGeom prst="rect">
            <a:avLst/>
          </a:prstGeom>
        </p:spPr>
      </p:pic>
    </p:spTree>
    <p:extLst>
      <p:ext uri="{BB962C8B-B14F-4D97-AF65-F5344CB8AC3E}">
        <p14:creationId xmlns:p14="http://schemas.microsoft.com/office/powerpoint/2010/main" val="182536694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0"/>
            <a:ext cx="10279700" cy="1182414"/>
          </a:xfrm>
        </p:spPr>
        <p:txBody>
          <a:bodyPr>
            <a:normAutofit fontScale="90000"/>
          </a:bodyPr>
          <a:lstStyle/>
          <a:p>
            <a:r>
              <a:rPr lang="ru-RU" dirty="0" smtClean="0"/>
              <a:t>                   «</a:t>
            </a:r>
            <a:r>
              <a:rPr lang="ru-RU" dirty="0"/>
              <a:t>Игровое ГТО</a:t>
            </a:r>
            <a:r>
              <a:rPr lang="ru-RU" dirty="0" smtClean="0"/>
              <a:t>»: </a:t>
            </a:r>
            <a:br>
              <a:rPr lang="ru-RU" dirty="0" smtClean="0"/>
            </a:br>
            <a:r>
              <a:rPr lang="ru-RU" dirty="0" smtClean="0"/>
              <a:t>                  подвижные игры</a:t>
            </a:r>
            <a:endParaRPr lang="ru-RU" dirty="0"/>
          </a:p>
        </p:txBody>
      </p:sp>
      <p:sp>
        <p:nvSpPr>
          <p:cNvPr id="3" name="Объект 2"/>
          <p:cNvSpPr>
            <a:spLocks noGrp="1"/>
          </p:cNvSpPr>
          <p:nvPr>
            <p:ph idx="1"/>
          </p:nvPr>
        </p:nvSpPr>
        <p:spPr>
          <a:xfrm>
            <a:off x="394138" y="1182414"/>
            <a:ext cx="11477296" cy="5423337"/>
          </a:xfrm>
        </p:spPr>
        <p:txBody>
          <a:bodyPr>
            <a:normAutofit fontScale="40000" lnSpcReduction="20000"/>
          </a:bodyPr>
          <a:lstStyle/>
          <a:p>
            <a:pPr marL="0" indent="0" algn="ctr">
              <a:buNone/>
            </a:pPr>
            <a:r>
              <a:rPr lang="ru-RU" sz="6000" i="1" dirty="0">
                <a:solidFill>
                  <a:srgbClr val="7030A0"/>
                </a:solidFill>
                <a:latin typeface="Times New Roman" panose="02020603050405020304" pitchFamily="18" charset="0"/>
                <a:cs typeface="Times New Roman" panose="02020603050405020304" pitchFamily="18" charset="0"/>
              </a:rPr>
              <a:t>Подвижные игры для развития мышц рук, брюшного пресса, спины и подготовки к  выполнению норматива  «Подтягивание из виса на высокой </a:t>
            </a:r>
            <a:r>
              <a:rPr lang="ru-RU" sz="6000" i="1" dirty="0" smtClean="0">
                <a:solidFill>
                  <a:srgbClr val="7030A0"/>
                </a:solidFill>
                <a:latin typeface="Times New Roman" panose="02020603050405020304" pitchFamily="18" charset="0"/>
                <a:cs typeface="Times New Roman" panose="02020603050405020304" pitchFamily="18" charset="0"/>
              </a:rPr>
              <a:t>перекладине (</a:t>
            </a:r>
            <a:r>
              <a:rPr lang="ru-RU" sz="6000" i="1" dirty="0">
                <a:solidFill>
                  <a:srgbClr val="7030A0"/>
                </a:solidFill>
                <a:latin typeface="Times New Roman" panose="02020603050405020304" pitchFamily="18" charset="0"/>
                <a:cs typeface="Times New Roman" panose="02020603050405020304" pitchFamily="18" charset="0"/>
              </a:rPr>
              <a:t>или рывок гири 16 </a:t>
            </a:r>
            <a:r>
              <a:rPr lang="ru-RU" sz="6000" i="1" dirty="0" smtClean="0">
                <a:solidFill>
                  <a:srgbClr val="7030A0"/>
                </a:solidFill>
                <a:latin typeface="Times New Roman" panose="02020603050405020304" pitchFamily="18" charset="0"/>
                <a:cs typeface="Times New Roman" panose="02020603050405020304" pitchFamily="18" charset="0"/>
              </a:rPr>
              <a:t>кг(10-11 класс)) </a:t>
            </a:r>
            <a:r>
              <a:rPr lang="ru-RU" sz="6000" i="1" dirty="0">
                <a:solidFill>
                  <a:srgbClr val="7030A0"/>
                </a:solidFill>
                <a:latin typeface="Times New Roman" panose="02020603050405020304" pitchFamily="18" charset="0"/>
                <a:cs typeface="Times New Roman" panose="02020603050405020304" pitchFamily="18" charset="0"/>
              </a:rPr>
              <a:t>или подтягивание из виса лежа на низкой перекладине или сгибание и разгибание рук в упоре лежа на полу». </a:t>
            </a:r>
            <a:endParaRPr lang="ru-RU" sz="6000" i="1" dirty="0" smtClean="0">
              <a:solidFill>
                <a:srgbClr val="7030A0"/>
              </a:solidFill>
              <a:latin typeface="Times New Roman" panose="02020603050405020304" pitchFamily="18" charset="0"/>
              <a:cs typeface="Times New Roman" panose="02020603050405020304" pitchFamily="18" charset="0"/>
            </a:endParaRPr>
          </a:p>
          <a:p>
            <a:pPr algn="just"/>
            <a:r>
              <a:rPr lang="ru-RU" sz="4000" b="1" u="sng" dirty="0" smtClean="0">
                <a:solidFill>
                  <a:schemeClr val="tx1"/>
                </a:solidFill>
                <a:latin typeface="Times New Roman" panose="02020603050405020304" pitchFamily="18" charset="0"/>
                <a:cs typeface="Times New Roman" panose="02020603050405020304" pitchFamily="18" charset="0"/>
              </a:rPr>
              <a:t>1-4 класс</a:t>
            </a:r>
          </a:p>
          <a:p>
            <a:pPr marL="0" indent="0" algn="just">
              <a:buNone/>
            </a:pPr>
            <a:r>
              <a:rPr lang="ru-RU" sz="4400" dirty="0">
                <a:latin typeface="Times New Roman" panose="02020603050405020304" pitchFamily="18" charset="0"/>
                <a:cs typeface="Times New Roman" panose="02020603050405020304" pitchFamily="18" charset="0"/>
              </a:rPr>
              <a:t>«Скамейка над головой», «Перетягивание»,  « Кто сильнее », «Бег на руках», «Мостик и кошка», «Перетягивание в парах», «Втяни в круг», «Перетяни за линию», «Борьба за территорию» и др. по выбору</a:t>
            </a:r>
            <a:r>
              <a:rPr lang="ru-RU" sz="4400" dirty="0" smtClean="0">
                <a:latin typeface="Times New Roman" panose="02020603050405020304" pitchFamily="18" charset="0"/>
                <a:cs typeface="Times New Roman" panose="02020603050405020304" pitchFamily="18" charset="0"/>
              </a:rPr>
              <a:t>.</a:t>
            </a:r>
            <a:r>
              <a:rPr lang="ru-RU" sz="4400" dirty="0">
                <a:latin typeface="Times New Roman" panose="02020603050405020304" pitchFamily="18" charset="0"/>
                <a:cs typeface="Times New Roman" panose="02020603050405020304" pitchFamily="18" charset="0"/>
              </a:rPr>
              <a:t> «</a:t>
            </a:r>
            <a:r>
              <a:rPr lang="ru-RU" sz="4400" dirty="0" err="1">
                <a:latin typeface="Times New Roman" panose="02020603050405020304" pitchFamily="18" charset="0"/>
                <a:cs typeface="Times New Roman" panose="02020603050405020304" pitchFamily="18" charset="0"/>
              </a:rPr>
              <a:t>Ловишки</a:t>
            </a:r>
            <a:r>
              <a:rPr lang="ru-RU" sz="4400" dirty="0">
                <a:latin typeface="Times New Roman" panose="02020603050405020304" pitchFamily="18" charset="0"/>
                <a:cs typeface="Times New Roman" panose="02020603050405020304" pitchFamily="18" charset="0"/>
              </a:rPr>
              <a:t> на одной ноге» «Пройди по краю оврага». «Паучки» спешат в гости</a:t>
            </a:r>
            <a:r>
              <a:rPr lang="ru-RU" sz="4400" dirty="0" smtClean="0">
                <a:latin typeface="Times New Roman" panose="02020603050405020304" pitchFamily="18" charset="0"/>
                <a:cs typeface="Times New Roman" panose="02020603050405020304" pitchFamily="18" charset="0"/>
              </a:rPr>
              <a:t>».</a:t>
            </a:r>
            <a:endParaRPr lang="ru-RU" sz="4400" dirty="0" smtClean="0">
              <a:solidFill>
                <a:schemeClr val="tx1"/>
              </a:solidFill>
              <a:latin typeface="Times New Roman" panose="02020603050405020304" pitchFamily="18" charset="0"/>
              <a:cs typeface="Times New Roman" panose="02020603050405020304" pitchFamily="18" charset="0"/>
            </a:endParaRPr>
          </a:p>
          <a:p>
            <a:pPr algn="just"/>
            <a:r>
              <a:rPr lang="ru-RU" sz="4200" b="1" u="sng" dirty="0">
                <a:latin typeface="Times New Roman" panose="02020603050405020304" pitchFamily="18" charset="0"/>
                <a:cs typeface="Times New Roman" panose="02020603050405020304" pitchFamily="18" charset="0"/>
              </a:rPr>
              <a:t>5-9 </a:t>
            </a:r>
            <a:r>
              <a:rPr lang="ru-RU" sz="4200" b="1" u="sng" dirty="0" smtClean="0">
                <a:latin typeface="Times New Roman" panose="02020603050405020304" pitchFamily="18" charset="0"/>
                <a:cs typeface="Times New Roman" panose="02020603050405020304" pitchFamily="18" charset="0"/>
              </a:rPr>
              <a:t>класс</a:t>
            </a:r>
          </a:p>
          <a:p>
            <a:pPr marL="0" lvl="0" indent="0" algn="just">
              <a:buNone/>
            </a:pPr>
            <a:r>
              <a:rPr lang="ru-RU" sz="5000" dirty="0">
                <a:latin typeface="Times New Roman" panose="02020603050405020304" pitchFamily="18" charset="0"/>
                <a:cs typeface="Times New Roman" panose="02020603050405020304" pitchFamily="18" charset="0"/>
              </a:rPr>
              <a:t>«Тяни в круг», «Удержись в круге», «Бой петухов», «Бег на руках», «Выталкивание из круга», «Перетягивание в парах», «Перетягивание каната», «Кто сильнее», «Эстафета с набивными мячами»  и др. по выбору. </a:t>
            </a:r>
            <a:endParaRPr lang="ru-RU" sz="5000" b="1" u="sng" dirty="0" smtClean="0">
              <a:latin typeface="Times New Roman" panose="02020603050405020304" pitchFamily="18" charset="0"/>
              <a:cs typeface="Times New Roman" panose="02020603050405020304" pitchFamily="18" charset="0"/>
            </a:endParaRPr>
          </a:p>
          <a:p>
            <a:pPr algn="just"/>
            <a:r>
              <a:rPr lang="ru-RU" sz="4200" b="1" u="sng" dirty="0" smtClean="0">
                <a:latin typeface="Times New Roman" panose="02020603050405020304" pitchFamily="18" charset="0"/>
                <a:cs typeface="Times New Roman" panose="02020603050405020304" pitchFamily="18" charset="0"/>
              </a:rPr>
              <a:t>10-11 класс</a:t>
            </a:r>
          </a:p>
          <a:p>
            <a:pPr marL="0" lvl="0" indent="0" algn="just">
              <a:buNone/>
            </a:pPr>
            <a:r>
              <a:rPr lang="ru-RU" sz="5000" dirty="0">
                <a:latin typeface="Times New Roman" panose="02020603050405020304" pitchFamily="18" charset="0"/>
                <a:cs typeface="Times New Roman" panose="02020603050405020304" pitchFamily="18" charset="0"/>
              </a:rPr>
              <a:t>«Тяни в круг», «Выталкивание из круга», «Перетягивание в парах», «Перетягивание каната», «Кто сильнее», «Кто дальше», «Толкание ядра», «Эстафета с набивными мячами»  и др. по выбору. </a:t>
            </a:r>
          </a:p>
          <a:p>
            <a:pPr algn="just"/>
            <a:endParaRPr lang="ru-RU" sz="2400" b="1" u="sng" dirty="0">
              <a:latin typeface="Times New Roman" panose="02020603050405020304" pitchFamily="18" charset="0"/>
              <a:cs typeface="Times New Roman" panose="02020603050405020304" pitchFamily="18" charset="0"/>
            </a:endParaRPr>
          </a:p>
          <a:p>
            <a:pPr marL="0" indent="0" algn="just">
              <a:buNone/>
            </a:pPr>
            <a:endParaRPr lang="ru-RU" sz="2400" b="1" u="sng" dirty="0" smtClean="0">
              <a:latin typeface="Times New Roman" panose="02020603050405020304" pitchFamily="18" charset="0"/>
              <a:cs typeface="Times New Roman" panose="02020603050405020304" pitchFamily="18" charset="0"/>
            </a:endParaRPr>
          </a:p>
          <a:p>
            <a:pPr marL="0" lvl="0" indent="0" algn="just">
              <a:buNone/>
            </a:pPr>
            <a:r>
              <a:rPr lang="ru-RU" sz="2400" dirty="0" smtClean="0">
                <a:latin typeface="Times New Roman" panose="02020603050405020304" pitchFamily="18" charset="0"/>
                <a:cs typeface="Times New Roman" panose="02020603050405020304" pitchFamily="18" charset="0"/>
              </a:rPr>
              <a:t> </a:t>
            </a:r>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5405" y="0"/>
            <a:ext cx="5229225" cy="1285875"/>
          </a:xfrm>
          <a:prstGeom prst="rect">
            <a:avLst/>
          </a:prstGeom>
        </p:spPr>
      </p:pic>
    </p:spTree>
    <p:extLst>
      <p:ext uri="{BB962C8B-B14F-4D97-AF65-F5344CB8AC3E}">
        <p14:creationId xmlns:p14="http://schemas.microsoft.com/office/powerpoint/2010/main" val="3615620450"/>
      </p:ext>
    </p:extLst>
  </p:cSld>
  <p:clrMapOvr>
    <a:masterClrMapping/>
  </p:clrMapOvr>
  <p:timing>
    <p:tnLst>
      <p:par>
        <p:cTn id="1" dur="indefinite" restart="never" nodeType="tmRoot"/>
      </p:par>
    </p:tnLst>
  </p:timing>
</p:sld>
</file>

<file path=ppt/theme/theme1.xml><?xml version="1.0" encoding="utf-8"?>
<a:theme xmlns:a="http://schemas.openxmlformats.org/drawingml/2006/main" name="Грань">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204</TotalTime>
  <Words>5018</Words>
  <Application>Microsoft Office PowerPoint</Application>
  <PresentationFormat>Произвольный</PresentationFormat>
  <Paragraphs>207</Paragraphs>
  <Slides>47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47</vt:i4>
      </vt:variant>
    </vt:vector>
  </HeadingPairs>
  <TitlesOfParts>
    <vt:vector size="48" baseType="lpstr">
      <vt:lpstr>Грань</vt:lpstr>
      <vt:lpstr>Презентация PowerPoint</vt:lpstr>
      <vt:lpstr>              «Игровое ГТО»   </vt:lpstr>
      <vt:lpstr>                  «Игровое ГТО» </vt:lpstr>
      <vt:lpstr>                «Игровое ГТО» </vt:lpstr>
      <vt:lpstr>          «Игровое ГТО» </vt:lpstr>
      <vt:lpstr>                «Игровое ГТО» </vt:lpstr>
      <vt:lpstr>                  «Игровое ГТО» </vt:lpstr>
      <vt:lpstr>           «Игровое ГТО» </vt:lpstr>
      <vt:lpstr>                   «Игровое ГТО»:                    подвижные игры</vt:lpstr>
      <vt:lpstr>                 «Игровое ГТО»:                   подвижные игры</vt:lpstr>
      <vt:lpstr>               «Игровое ГТО»:                 подвижные игры</vt:lpstr>
      <vt:lpstr>                 «Игровое ГТО»:                   подвижные игры</vt:lpstr>
      <vt:lpstr>          «Игровое ГТО»:           подвижные игры</vt:lpstr>
      <vt:lpstr>            «Игровое ГТО»:              подвижные игры</vt:lpstr>
      <vt:lpstr>       «Игровое ГТО»:         подвижные игры</vt:lpstr>
      <vt:lpstr>               «Игровое ГТО»:                 подвижные игры</vt:lpstr>
      <vt:lpstr>«Игровое ГТО»:  подвижные игры</vt:lpstr>
      <vt:lpstr>«Игровое ГТО»</vt:lpstr>
      <vt:lpstr>«Игровое ГТО»</vt:lpstr>
      <vt:lpstr>«Игровое ГТО» </vt:lpstr>
      <vt:lpstr>«Игровое ГТО»  </vt:lpstr>
      <vt:lpstr>«Игровое ГТО» </vt:lpstr>
      <vt:lpstr>Положение о массовых спортивных соревнованиях школьников «команда-класс» по играм ГТО для учащихся начальных классов </vt:lpstr>
      <vt:lpstr>Положение о массовых спортивных соревнованиях школьников «команда-класс» по играм ГТО для учащихся начальных классов </vt:lpstr>
      <vt:lpstr>Положение о массовых спортивных соревнованиях школьников «команда-класс» по играм ГТО для учащихся начальных классов</vt:lpstr>
      <vt:lpstr>Положение о массовых спортивных соревнованиях школьников «команда-класс» по играм ГТО для учащихся начальных классов</vt:lpstr>
      <vt:lpstr>Положение о массовых спортивных соревнованиях школьников «команда-класс» по играм ГТО для учащихся начальных классов</vt:lpstr>
      <vt:lpstr>Положение о массовых спортивных соревнованиях школьников «команда-класс» по играм ГТО для учащихся начальных классов</vt:lpstr>
      <vt:lpstr>Положение о массовых спортивных соревнованиях школьников «команда-класс» по играм ГТО для учащихся начальных классов</vt:lpstr>
      <vt:lpstr>Положение о массовых спортивных соревнованиях школьников «команда-класс» по играм ГТО для учащихся начальных классов</vt:lpstr>
      <vt:lpstr>Положение о массовых спортивных соревнованиях школьников «команда-класс» по играм ГТО для учащихся начальных классов</vt:lpstr>
      <vt:lpstr>Положение о массовых спортивных соревнованиях школьников «команда-класс» по играм ГТО для учащихся начальных классов</vt:lpstr>
      <vt:lpstr>Положение о массовых спортивных соревнованиях школьников «команда-класс» по играм ГТО для учащихся начальных классов</vt:lpstr>
      <vt:lpstr>Положение о массовых спортивных соревнованиях школьников «команда-класс» по играм ГТО для учащихся начальных классов</vt:lpstr>
      <vt:lpstr>Положение о массовых спортивных соревнованиях школьников «команда-класс» по играм ГТО для учащихся начальных классов</vt:lpstr>
      <vt:lpstr>Положение о массовых спортивных соревнованиях школьников «команда-класс» по играм ГТО для учащихся начальных классов</vt:lpstr>
      <vt:lpstr>Положение о массовых спортивных соревнованиях школьников «команда-класс» по играм ГТО для учащихся начальных классов</vt:lpstr>
      <vt:lpstr>Положение о массовых спортивных соревнованиях школьников «команда-класс» по играм ГТО для учащихся начальных классов</vt:lpstr>
      <vt:lpstr>Положение о массовых спортивных соревнованиях школьников «команда-класс» по играм ГТО для учащихся начальных классов</vt:lpstr>
      <vt:lpstr>Положение о массовых спортивных соревнованиях школьников «команда-класс» по играм ГТО для учащихся начальных классов</vt:lpstr>
      <vt:lpstr>Положение о массовых спортивных соревнованиях школьников «команда-класс» по играм ГТО для учащихся начальных классов</vt:lpstr>
      <vt:lpstr>Предполагаемые результаты реализации программы  </vt:lpstr>
      <vt:lpstr>Предполагаемые результаты реализации программы</vt:lpstr>
      <vt:lpstr>Предполагаемые результаты реализации программы</vt:lpstr>
      <vt:lpstr>Критерии эффективности программы «Игровое ГТО»</vt:lpstr>
      <vt:lpstr>Презентация PowerPoint</vt:lpstr>
      <vt:lpstr>Презентация PowerPoint</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ИГРОВОЕ ГТО</dc:title>
  <dc:creator>Samsung</dc:creator>
  <cp:lastModifiedBy>Admin</cp:lastModifiedBy>
  <cp:revision>23</cp:revision>
  <dcterms:created xsi:type="dcterms:W3CDTF">2018-02-25T18:15:55Z</dcterms:created>
  <dcterms:modified xsi:type="dcterms:W3CDTF">2018-02-26T18:14:04Z</dcterms:modified>
</cp:coreProperties>
</file>