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notesMasterIdLst>
    <p:notesMasterId r:id="rId13"/>
  </p:notesMasterIdLst>
  <p:sldIdLst>
    <p:sldId id="269" r:id="rId2"/>
    <p:sldId id="256" r:id="rId3"/>
    <p:sldId id="257" r:id="rId4"/>
    <p:sldId id="258" r:id="rId5"/>
    <p:sldId id="259" r:id="rId6"/>
    <p:sldId id="267" r:id="rId7"/>
    <p:sldId id="260" r:id="rId8"/>
    <p:sldId id="261" r:id="rId9"/>
    <p:sldId id="263" r:id="rId10"/>
    <p:sldId id="264" r:id="rId11"/>
    <p:sldId id="268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06" autoAdjust="0"/>
    <p:restoredTop sz="89655" autoAdjust="0"/>
  </p:normalViewPr>
  <p:slideViewPr>
    <p:cSldViewPr>
      <p:cViewPr varScale="1">
        <p:scale>
          <a:sx n="94" d="100"/>
          <a:sy n="94" d="100"/>
        </p:scale>
        <p:origin x="-6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0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FEF711B-C312-459F-87C1-016F19A1A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DB72394-8923-481F-8192-70856DB91FB3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Вставить рисунок «Папа Урбан </a:t>
            </a:r>
            <a:r>
              <a:rPr lang="en-US" smtClean="0"/>
              <a:t>II</a:t>
            </a:r>
            <a:r>
              <a:rPr lang="ru-RU" smtClean="0"/>
              <a:t> призывает к походу»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EECCACE-7D4C-4CBD-8C87-6C8CCD1E7BF2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Вставить карту 1-го крестового похода.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737FB54-9D94-4311-AD9F-82E3B54ABB74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smtClean="0"/>
              <a:t>Вставить карту </a:t>
            </a:r>
            <a:r>
              <a:rPr lang="en-US" smtClean="0"/>
              <a:t>IV</a:t>
            </a:r>
            <a:r>
              <a:rPr lang="ru-RU" smtClean="0"/>
              <a:t> крестового похода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1B921-733E-4051-8ECA-A9F4C4BA5C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55E0A-7C03-4623-B869-C6E705D46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965DF-CD49-4B31-9B91-70D46DC3C5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48F81-40FF-4CD8-A0E5-98D5226D11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pic>
        <p:nvPicPr>
          <p:cNvPr id="5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/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A0C78-7AB0-4F2E-80DC-4BC156B7B4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BFE51-30E2-4BFA-979C-3DF2D1CA2C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rcRect/>
          <a:stretch>
            <a:fillRect/>
          </a:stretch>
        </p:blipFill>
        <p:spPr bwMode="auto">
          <a:xfrm>
            <a:off x="0" y="1619250"/>
            <a:ext cx="9144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E98B5-6839-446B-96F2-EA04B9C52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27CAA-AEF5-4625-B993-74BD79CDA7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0C911-4A47-4EA0-8FA1-282990214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6E0E8-8E3B-45CB-B518-920FBA9F61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9"/>
          <p:cNvSpPr/>
          <p:nvPr/>
        </p:nvSpPr>
        <p:spPr>
          <a:xfrm>
            <a:off x="1463675" y="1847850"/>
            <a:ext cx="3089275" cy="3089275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 rtlCol="0"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A4A08-B0AB-4BC4-A271-AAE776FDB1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indow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057400"/>
            <a:ext cx="6400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438" y="63642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 smtClean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43E289C9-01B2-4639-B6B1-8270725D9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38" r:id="rId7"/>
    <p:sldLayoutId id="2147483737" r:id="rId8"/>
    <p:sldLayoutId id="2147483745" r:id="rId9"/>
    <p:sldLayoutId id="2147483736" r:id="rId10"/>
    <p:sldLayoutId id="214748373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kern="1200" cap="all" spc="3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indent="-273050" algn="l" rtl="0" fontAlgn="base">
        <a:lnSpc>
          <a:spcPct val="150000"/>
        </a:lnSpc>
        <a:spcBef>
          <a:spcPct val="20000"/>
        </a:spcBef>
        <a:spcAft>
          <a:spcPct val="0"/>
        </a:spcAft>
        <a:buFont typeface="Wingdings" pitchFamily="2" charset="2"/>
        <a:buChar char="v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ppt4web.ru/istorija/krestovye-pokhody.html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1"/>
          <p:cNvSpPr>
            <a:spLocks noChangeArrowheads="1"/>
          </p:cNvSpPr>
          <p:nvPr/>
        </p:nvSpPr>
        <p:spPr bwMode="auto">
          <a:xfrm>
            <a:off x="1116013" y="1720850"/>
            <a:ext cx="684053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 b="1">
              <a:latin typeface="Monotype Corsiva" pitchFamily="66" charset="0"/>
            </a:endParaRPr>
          </a:p>
          <a:p>
            <a:endParaRPr lang="ru-RU" sz="3200" b="1">
              <a:latin typeface="Monotype Corsiva" pitchFamily="66" charset="0"/>
            </a:endParaRPr>
          </a:p>
          <a:p>
            <a:endParaRPr lang="ru-RU" sz="3200" b="1">
              <a:latin typeface="Monotype Corsiva" pitchFamily="66" charset="0"/>
            </a:endParaRPr>
          </a:p>
          <a:p>
            <a:pPr algn="ctr"/>
            <a:r>
              <a:rPr lang="ru-RU" sz="4800" b="1">
                <a:latin typeface="Monotype Corsiva" pitchFamily="66" charset="0"/>
              </a:rPr>
              <a:t>Крестовые походы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4"/>
          <p:cNvSpPr txBox="1">
            <a:spLocks noChangeArrowheads="1"/>
          </p:cNvSpPr>
          <p:nvPr/>
        </p:nvSpPr>
        <p:spPr bwMode="auto">
          <a:xfrm>
            <a:off x="2124075" y="404813"/>
            <a:ext cx="56165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20869" name="Text Box 5"/>
          <p:cNvSpPr txBox="1">
            <a:spLocks noChangeArrowheads="1"/>
          </p:cNvSpPr>
          <p:nvPr/>
        </p:nvSpPr>
        <p:spPr bwMode="auto">
          <a:xfrm>
            <a:off x="1042988" y="1125538"/>
            <a:ext cx="72739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chemeClr val="hlink"/>
                </a:solidFill>
              </a:rPr>
              <a:t>Последствия крестовых походов</a:t>
            </a:r>
          </a:p>
        </p:txBody>
      </p:sp>
      <p:sp>
        <p:nvSpPr>
          <p:cNvPr id="420870" name="Text Box 6"/>
          <p:cNvSpPr txBox="1">
            <a:spLocks noChangeArrowheads="1"/>
          </p:cNvSpPr>
          <p:nvPr/>
        </p:nvSpPr>
        <p:spPr bwMode="auto">
          <a:xfrm>
            <a:off x="1122363" y="1989138"/>
            <a:ext cx="6911975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ru-RU">
                <a:solidFill>
                  <a:schemeClr val="hlink"/>
                </a:solidFill>
              </a:rPr>
              <a:t>   </a:t>
            </a:r>
            <a:r>
              <a:rPr lang="ru-RU" sz="2000" b="1">
                <a:solidFill>
                  <a:schemeClr val="hlink"/>
                </a:solidFill>
              </a:rPr>
              <a:t>Распад Византийской империи.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000" b="1">
                <a:solidFill>
                  <a:schemeClr val="hlink"/>
                </a:solidFill>
              </a:rPr>
              <a:t>   Приобщение к восточной культуре – технические изобретения </a:t>
            </a:r>
            <a:r>
              <a:rPr lang="ru-RU" sz="2000" b="1">
                <a:solidFill>
                  <a:srgbClr val="C00000"/>
                </a:solidFill>
              </a:rPr>
              <a:t>(ветряные мельницы), </a:t>
            </a:r>
            <a:r>
              <a:rPr lang="ru-RU" sz="2000" b="1">
                <a:solidFill>
                  <a:schemeClr val="hlink"/>
                </a:solidFill>
              </a:rPr>
              <a:t>особенности быта </a:t>
            </a:r>
            <a:r>
              <a:rPr lang="ru-RU" sz="2000" b="1">
                <a:solidFill>
                  <a:srgbClr val="C00000"/>
                </a:solidFill>
              </a:rPr>
              <a:t>(горячие бани), </a:t>
            </a:r>
            <a:r>
              <a:rPr lang="ru-RU" sz="2000" b="1">
                <a:solidFill>
                  <a:schemeClr val="hlink"/>
                </a:solidFill>
              </a:rPr>
              <a:t>выращивание сельскохозяйственных культур </a:t>
            </a:r>
            <a:r>
              <a:rPr lang="ru-RU" sz="2000" b="1">
                <a:solidFill>
                  <a:srgbClr val="C00000"/>
                </a:solidFill>
              </a:rPr>
              <a:t>(рис, гречиха, лимоны, абрикосы, арбузы).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</a:pPr>
            <a:r>
              <a:rPr lang="ru-RU" sz="2000" b="1">
                <a:solidFill>
                  <a:schemeClr val="hlink"/>
                </a:solidFill>
              </a:rPr>
              <a:t>   Развитие торговли: укрепление позиций европейских купцов в Средиземноморье.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ru-RU" sz="2000" b="1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0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0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08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0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150"/>
                            </p:stCondLst>
                            <p:childTnLst>
                              <p:par>
                                <p:cTn id="1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08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0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0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869" grpId="0"/>
      <p:bldP spid="42087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47800" y="1503363"/>
            <a:ext cx="6248400" cy="3354387"/>
          </a:xfrm>
        </p:spPr>
        <p:txBody>
          <a:bodyPr>
            <a:normAutofit/>
          </a:bodyPr>
          <a:lstStyle/>
          <a:p>
            <a:r>
              <a:rPr lang="en-US" sz="1600" smtClean="0">
                <a:solidFill>
                  <a:srgbClr val="595959"/>
                </a:solidFill>
                <a:hlinkClick r:id="rId2"/>
              </a:rPr>
              <a:t>http://ppt4web.ru/istorija/krestovye-pokhody.html#</a:t>
            </a:r>
            <a:endParaRPr lang="ru-RU" sz="1600" smtClean="0">
              <a:solidFill>
                <a:srgbClr val="595959"/>
              </a:solidFill>
            </a:endParaRPr>
          </a:p>
          <a:p>
            <a:r>
              <a:rPr lang="en-US" sz="1600" smtClean="0">
                <a:solidFill>
                  <a:srgbClr val="595959"/>
                </a:solidFill>
              </a:rPr>
              <a:t>http://images.yandex.ru/yandsearch?source=wiz&amp;text=%D0%BA%D0%B0%D1%80%D1%82%D0%B8%D0%BD%D0%BA%D0%B8%20%D0%BA%D1%80%D0%B5%D1%81%D1%82%D0%BE%D0%B2%D1%8B%D1%85%20%D0%BF%D0%BE%D1%85%D0%BE%D0%B4%D0%BE%D0%B2&amp;noreask=1&amp;pos=1&amp;rpt=simage&amp;lr=35&amp;uinfo=sw-1349-sh-661-fw-1124-fh-455-pd-1&amp;img_url=http%3A%2F%2Fwww.vokrugsveta.ru%2Fimg%2Fann%2Fvs%2Fart%2F2001%2F9%2F66.jpg</a:t>
            </a:r>
            <a:endParaRPr lang="ru-RU" sz="1600" smtClean="0">
              <a:solidFill>
                <a:srgbClr val="595959"/>
              </a:solidFill>
            </a:endParaRPr>
          </a:p>
          <a:p>
            <a:endParaRPr lang="ru-RU" sz="1600" smtClean="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82" name="Text Box 6"/>
          <p:cNvSpPr txBox="1">
            <a:spLocks noChangeArrowheads="1"/>
          </p:cNvSpPr>
          <p:nvPr/>
        </p:nvSpPr>
        <p:spPr bwMode="auto">
          <a:xfrm>
            <a:off x="1079500" y="3284538"/>
            <a:ext cx="6985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</a:rPr>
              <a:t>(военно-колониальное движение западноевропейских феодалов в страны Восточного средиземноморья 1097-1270 гг.)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32244" y="2204864"/>
            <a:ext cx="687951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kern="1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Крестовые походы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08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858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4" name="Text Box 4"/>
          <p:cNvSpPr txBox="1">
            <a:spLocks noChangeArrowheads="1"/>
          </p:cNvSpPr>
          <p:nvPr/>
        </p:nvSpPr>
        <p:spPr bwMode="auto">
          <a:xfrm>
            <a:off x="2700338" y="1087438"/>
            <a:ext cx="3851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C00000"/>
                </a:solidFill>
              </a:rPr>
              <a:t>Призывы папы</a:t>
            </a:r>
          </a:p>
        </p:txBody>
      </p:sp>
      <p:sp>
        <p:nvSpPr>
          <p:cNvPr id="409605" name="Text Box 5"/>
          <p:cNvSpPr txBox="1">
            <a:spLocks noChangeArrowheads="1"/>
          </p:cNvSpPr>
          <p:nvPr/>
        </p:nvSpPr>
        <p:spPr bwMode="auto">
          <a:xfrm>
            <a:off x="3563938" y="1590675"/>
            <a:ext cx="4679950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solidFill>
                  <a:schemeClr val="hlink"/>
                </a:solidFill>
              </a:rPr>
              <a:t>27 ноября 1095 года на открытой площади французского города Клермона собрались тысячи взволнованных рыцарей, крестьян, богомольцев. Многие пришли издалека специально, чтобы услышать проповедь папы Урбана </a:t>
            </a:r>
            <a:r>
              <a:rPr lang="en-US" sz="1600" b="1">
                <a:solidFill>
                  <a:schemeClr val="hlink"/>
                </a:solidFill>
              </a:rPr>
              <a:t>II</a:t>
            </a:r>
            <a:r>
              <a:rPr lang="ru-RU" sz="1600" b="1">
                <a:solidFill>
                  <a:schemeClr val="hlink"/>
                </a:solidFill>
              </a:rPr>
              <a:t>. Его трон, установленный на возвышенности посредине площади, приковывал взоры толпы.</a:t>
            </a:r>
            <a:r>
              <a:rPr lang="en-US" sz="1600" b="1">
                <a:solidFill>
                  <a:schemeClr val="hlink"/>
                </a:solidFill>
              </a:rPr>
              <a:t> </a:t>
            </a:r>
            <a:r>
              <a:rPr lang="ru-RU" sz="1600" b="1">
                <a:solidFill>
                  <a:schemeClr val="hlink"/>
                </a:solidFill>
              </a:rPr>
              <a:t>«Пусть тот, кто желает спасти свою душу, не колеблется вступить смиренно на стезю Господню; а если недостаёт ему денег, то даст ему довольно Божественное милосердие. Кто здесь горестен и беден, там будет богат, кто здесь недруг Богу, там станет другом Ему.»</a:t>
            </a:r>
          </a:p>
          <a:p>
            <a:pPr>
              <a:spcBef>
                <a:spcPct val="50000"/>
              </a:spcBef>
            </a:pPr>
            <a:r>
              <a:rPr lang="ru-RU" sz="1600" b="1">
                <a:solidFill>
                  <a:schemeClr val="hlink"/>
                </a:solidFill>
              </a:rPr>
              <a:t>(из речи папы Урбана </a:t>
            </a:r>
            <a:r>
              <a:rPr lang="en-US" sz="1600" b="1">
                <a:solidFill>
                  <a:schemeClr val="hlink"/>
                </a:solidFill>
              </a:rPr>
              <a:t>II</a:t>
            </a:r>
            <a:r>
              <a:rPr lang="ru-RU" sz="1600" b="1">
                <a:solidFill>
                  <a:schemeClr val="hlink"/>
                </a:solidFill>
              </a:rPr>
              <a:t>)</a:t>
            </a:r>
          </a:p>
        </p:txBody>
      </p:sp>
      <p:sp>
        <p:nvSpPr>
          <p:cNvPr id="409606" name="Text Box 6"/>
          <p:cNvSpPr txBox="1">
            <a:spLocks noChangeArrowheads="1"/>
          </p:cNvSpPr>
          <p:nvPr/>
        </p:nvSpPr>
        <p:spPr bwMode="auto">
          <a:xfrm>
            <a:off x="900113" y="4652963"/>
            <a:ext cx="3024187" cy="84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>
                <a:solidFill>
                  <a:srgbClr val="C00000"/>
                </a:solidFill>
              </a:rPr>
              <a:t>Папа Урбан </a:t>
            </a:r>
            <a:r>
              <a:rPr lang="en-US" sz="1400" b="1">
                <a:solidFill>
                  <a:srgbClr val="C00000"/>
                </a:solidFill>
              </a:rPr>
              <a:t>II</a:t>
            </a:r>
            <a:r>
              <a:rPr lang="ru-RU" sz="1400" b="1">
                <a:solidFill>
                  <a:srgbClr val="C00000"/>
                </a:solidFill>
              </a:rPr>
              <a:t> призывает к походу.</a:t>
            </a:r>
          </a:p>
          <a:p>
            <a:pPr>
              <a:spcBef>
                <a:spcPct val="50000"/>
              </a:spcBef>
            </a:pPr>
            <a:r>
              <a:rPr lang="ru-RU" sz="1400" b="1">
                <a:solidFill>
                  <a:srgbClr val="C00000"/>
                </a:solidFill>
              </a:rPr>
              <a:t>Миниатюра</a:t>
            </a:r>
            <a:r>
              <a:rPr lang="en-US" sz="1400" b="1">
                <a:solidFill>
                  <a:srgbClr val="C00000"/>
                </a:solidFill>
              </a:rPr>
              <a:t> XV</a:t>
            </a:r>
            <a:r>
              <a:rPr lang="ru-RU" sz="1400" b="1">
                <a:solidFill>
                  <a:srgbClr val="C00000"/>
                </a:solidFill>
              </a:rPr>
              <a:t> века.</a:t>
            </a:r>
          </a:p>
        </p:txBody>
      </p:sp>
      <p:pic>
        <p:nvPicPr>
          <p:cNvPr id="409610" name="Picture 10" descr="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971600" y="1707863"/>
            <a:ext cx="2454168" cy="29452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09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09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09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09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09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09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09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05" grpId="0"/>
      <p:bldP spid="40960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6" name="Text Box 4"/>
          <p:cNvSpPr txBox="1">
            <a:spLocks noChangeArrowheads="1"/>
          </p:cNvSpPr>
          <p:nvPr/>
        </p:nvSpPr>
        <p:spPr bwMode="auto">
          <a:xfrm>
            <a:off x="2339975" y="1131888"/>
            <a:ext cx="41767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C00000"/>
                </a:solidFill>
              </a:rPr>
              <a:t>I</a:t>
            </a:r>
            <a:r>
              <a:rPr lang="ru-RU" sz="2000" b="1">
                <a:solidFill>
                  <a:srgbClr val="C00000"/>
                </a:solidFill>
              </a:rPr>
              <a:t> крестовый поход</a:t>
            </a:r>
          </a:p>
        </p:txBody>
      </p:sp>
      <p:pic>
        <p:nvPicPr>
          <p:cNvPr id="412678" name="Picture 6" descr="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331640" y="1579850"/>
            <a:ext cx="6336704" cy="39373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2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12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12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12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6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4" name="Text Box 4"/>
          <p:cNvSpPr txBox="1">
            <a:spLocks noChangeArrowheads="1"/>
          </p:cNvSpPr>
          <p:nvPr/>
        </p:nvSpPr>
        <p:spPr bwMode="auto">
          <a:xfrm>
            <a:off x="1368425" y="1052513"/>
            <a:ext cx="6372225" cy="98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hlink"/>
                </a:solidFill>
              </a:rPr>
              <a:t>I</a:t>
            </a:r>
            <a:r>
              <a:rPr lang="ru-RU" sz="2800" b="1">
                <a:solidFill>
                  <a:schemeClr val="hlink"/>
                </a:solidFill>
              </a:rPr>
              <a:t> Крестовый поход</a:t>
            </a:r>
            <a:r>
              <a:rPr lang="ru-RU" sz="2400" b="1">
                <a:solidFill>
                  <a:schemeClr val="hlink"/>
                </a:solidFill>
              </a:rPr>
              <a:t> </a:t>
            </a:r>
            <a:r>
              <a:rPr lang="ru-RU" sz="2400" b="1">
                <a:solidFill>
                  <a:srgbClr val="C00000"/>
                </a:solidFill>
              </a:rPr>
              <a:t>(1096-1099 годы)</a:t>
            </a:r>
          </a:p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chemeClr val="hlink"/>
                </a:solidFill>
              </a:rPr>
              <a:t>(рыцари из Франции, Германии, Италии)</a:t>
            </a:r>
          </a:p>
        </p:txBody>
      </p:sp>
      <p:sp>
        <p:nvSpPr>
          <p:cNvPr id="414725" name="Text Box 5"/>
          <p:cNvSpPr txBox="1">
            <a:spLocks noChangeArrowheads="1"/>
          </p:cNvSpPr>
          <p:nvPr/>
        </p:nvSpPr>
        <p:spPr bwMode="auto">
          <a:xfrm>
            <a:off x="1349375" y="2276475"/>
            <a:ext cx="662463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1600" b="1">
                <a:solidFill>
                  <a:srgbClr val="C00000"/>
                </a:solidFill>
              </a:rPr>
              <a:t>1097 год</a:t>
            </a:r>
            <a:r>
              <a:rPr lang="ru-RU" sz="1600">
                <a:solidFill>
                  <a:srgbClr val="C00000"/>
                </a:solidFill>
              </a:rPr>
              <a:t> </a:t>
            </a:r>
            <a:r>
              <a:rPr lang="ru-RU" sz="1600" b="1">
                <a:solidFill>
                  <a:schemeClr val="hlink"/>
                </a:solidFill>
              </a:rPr>
              <a:t>– освободили г.Никею;</a:t>
            </a:r>
          </a:p>
          <a:p>
            <a:pPr marL="342900" indent="-342900">
              <a:spcBef>
                <a:spcPct val="50000"/>
              </a:spcBef>
            </a:pPr>
            <a:r>
              <a:rPr lang="ru-RU" sz="1600" b="1">
                <a:solidFill>
                  <a:srgbClr val="C00000"/>
                </a:solidFill>
              </a:rPr>
              <a:t>1098 год</a:t>
            </a:r>
            <a:r>
              <a:rPr lang="ru-RU" sz="1600">
                <a:solidFill>
                  <a:srgbClr val="C00000"/>
                </a:solidFill>
              </a:rPr>
              <a:t> </a:t>
            </a:r>
            <a:r>
              <a:rPr lang="ru-RU" sz="1600" b="1">
                <a:solidFill>
                  <a:schemeClr val="hlink"/>
                </a:solidFill>
              </a:rPr>
              <a:t>– захватили г.Эдессу;</a:t>
            </a:r>
          </a:p>
          <a:p>
            <a:pPr marL="342900" indent="-342900">
              <a:spcBef>
                <a:spcPct val="50000"/>
              </a:spcBef>
            </a:pPr>
            <a:r>
              <a:rPr lang="ru-RU" sz="1600" b="1">
                <a:solidFill>
                  <a:srgbClr val="C00000"/>
                </a:solidFill>
              </a:rPr>
              <a:t>1099 год</a:t>
            </a:r>
            <a:r>
              <a:rPr lang="ru-RU" sz="1600">
                <a:solidFill>
                  <a:srgbClr val="C00000"/>
                </a:solidFill>
              </a:rPr>
              <a:t> </a:t>
            </a:r>
            <a:r>
              <a:rPr lang="ru-RU" sz="1600" b="1">
                <a:solidFill>
                  <a:schemeClr val="hlink"/>
                </a:solidFill>
              </a:rPr>
              <a:t>– штурмом овладели Иерусалимом.</a:t>
            </a:r>
          </a:p>
          <a:p>
            <a:pPr marL="342900" indent="-342900">
              <a:spcBef>
                <a:spcPct val="50000"/>
              </a:spcBef>
            </a:pPr>
            <a:r>
              <a:rPr lang="ru-RU" sz="1600" b="1">
                <a:solidFill>
                  <a:schemeClr val="hlink"/>
                </a:solidFill>
              </a:rPr>
              <a:t>Было создано государство Триполи, княжество Антиохское, графство Эдесское, Иерусалимское королевство.</a:t>
            </a:r>
          </a:p>
          <a:p>
            <a:pPr marL="342900" indent="-342900">
              <a:spcBef>
                <a:spcPct val="50000"/>
              </a:spcBef>
            </a:pPr>
            <a:r>
              <a:rPr lang="ru-RU" sz="1600" b="1">
                <a:solidFill>
                  <a:schemeClr val="hlink"/>
                </a:solidFill>
              </a:rPr>
              <a:t>Постоянной военной силой, защищающей Святую Землю, стали духовно-рыцарские ордена: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600" b="1">
                <a:solidFill>
                  <a:schemeClr val="hlink"/>
                </a:solidFill>
              </a:rPr>
              <a:t>Орден Госпитальеров (рыцари Мальтийского креста)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600" b="1">
                <a:solidFill>
                  <a:schemeClr val="hlink"/>
                </a:solidFill>
              </a:rPr>
              <a:t>Орден Тамплиеров (храмовники)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600" b="1">
                <a:solidFill>
                  <a:schemeClr val="hlink"/>
                </a:solidFill>
              </a:rPr>
              <a:t>Орден Тевтонский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4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4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4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724" grpId="0"/>
      <p:bldP spid="4147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8" name="Text Box 4"/>
          <p:cNvSpPr txBox="1">
            <a:spLocks noChangeArrowheads="1"/>
          </p:cNvSpPr>
          <p:nvPr/>
        </p:nvSpPr>
        <p:spPr bwMode="auto">
          <a:xfrm>
            <a:off x="1116013" y="1731963"/>
            <a:ext cx="6696075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hlink"/>
                </a:solidFill>
              </a:rPr>
              <a:t>II</a:t>
            </a:r>
            <a:r>
              <a:rPr lang="ru-RU" sz="2800" b="1">
                <a:solidFill>
                  <a:schemeClr val="hlink"/>
                </a:solidFill>
              </a:rPr>
              <a:t> Крестовый поход</a:t>
            </a:r>
            <a:r>
              <a:rPr lang="ru-RU"/>
              <a:t> </a:t>
            </a:r>
            <a:r>
              <a:rPr lang="ru-RU" sz="2400" b="1">
                <a:solidFill>
                  <a:srgbClr val="C00000"/>
                </a:solidFill>
              </a:rPr>
              <a:t>( 1147-1149 годы )</a:t>
            </a:r>
          </a:p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В 1144 году эмир Мосула отнял у крестоносцев Эдессу.</a:t>
            </a:r>
          </a:p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Поход возглавил Людовик </a:t>
            </a:r>
            <a:r>
              <a:rPr lang="en-US" sz="2000">
                <a:solidFill>
                  <a:schemeClr val="hlink"/>
                </a:solidFill>
              </a:rPr>
              <a:t>VII</a:t>
            </a:r>
            <a:r>
              <a:rPr lang="ru-RU" sz="2000">
                <a:solidFill>
                  <a:schemeClr val="hlink"/>
                </a:solidFill>
              </a:rPr>
              <a:t> Французский и германский император Конрад </a:t>
            </a:r>
            <a:r>
              <a:rPr lang="en-US" sz="2000">
                <a:solidFill>
                  <a:schemeClr val="hlink"/>
                </a:solidFill>
              </a:rPr>
              <a:t>III</a:t>
            </a:r>
            <a:r>
              <a:rPr lang="ru-RU" sz="2000">
                <a:solidFill>
                  <a:schemeClr val="hlink"/>
                </a:solidFill>
              </a:rPr>
              <a:t>. </a:t>
            </a:r>
          </a:p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C00000"/>
                </a:solidFill>
              </a:rPr>
              <a:t>Полная неудача крестоносцев.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5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7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9" name="Text Box 5"/>
          <p:cNvSpPr txBox="1">
            <a:spLocks noChangeArrowheads="1"/>
          </p:cNvSpPr>
          <p:nvPr/>
        </p:nvSpPr>
        <p:spPr bwMode="auto">
          <a:xfrm>
            <a:off x="1041400" y="1412875"/>
            <a:ext cx="7127875" cy="377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hlink"/>
                </a:solidFill>
              </a:rPr>
              <a:t>III</a:t>
            </a:r>
            <a:r>
              <a:rPr lang="ru-RU" sz="2800" b="1">
                <a:solidFill>
                  <a:schemeClr val="hlink"/>
                </a:solidFill>
              </a:rPr>
              <a:t> Крестовый поход</a:t>
            </a:r>
            <a:r>
              <a:rPr lang="ru-RU" sz="2800"/>
              <a:t> </a:t>
            </a:r>
            <a:r>
              <a:rPr lang="ru-RU" sz="2800" b="1">
                <a:solidFill>
                  <a:srgbClr val="C00000"/>
                </a:solidFill>
              </a:rPr>
              <a:t>( 1189-1192 годы)</a:t>
            </a:r>
          </a:p>
          <a:p>
            <a:pPr>
              <a:spcBef>
                <a:spcPct val="50000"/>
              </a:spcBef>
            </a:pPr>
            <a:endParaRPr lang="ru-RU" sz="900" b="1">
              <a:solidFill>
                <a:schemeClr val="hlink"/>
              </a:solidFill>
            </a:endParaRPr>
          </a:p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Создание мусульманами сильного государства во главе с египетским султаном Саладином. Он нанес поражение крестоносцам около Тивериадского озера, затем в </a:t>
            </a:r>
            <a:r>
              <a:rPr lang="ru-RU" b="1">
                <a:solidFill>
                  <a:srgbClr val="C00000"/>
                </a:solidFill>
              </a:rPr>
              <a:t>1187</a:t>
            </a:r>
            <a:r>
              <a:rPr lang="ru-RU" b="1">
                <a:solidFill>
                  <a:srgbClr val="FFCC00"/>
                </a:solidFill>
              </a:rPr>
              <a:t> </a:t>
            </a:r>
            <a:r>
              <a:rPr lang="ru-RU" b="1">
                <a:solidFill>
                  <a:schemeClr val="hlink"/>
                </a:solidFill>
              </a:rPr>
              <a:t>году изгнал их из Иерусалима.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C00000"/>
                </a:solidFill>
              </a:rPr>
              <a:t>Цель похода: </a:t>
            </a:r>
            <a:r>
              <a:rPr lang="ru-RU" b="1">
                <a:solidFill>
                  <a:schemeClr val="hlink"/>
                </a:solidFill>
              </a:rPr>
              <a:t>вернуть Иерусалим.</a:t>
            </a:r>
          </a:p>
          <a:p>
            <a:pPr>
              <a:spcBef>
                <a:spcPct val="50000"/>
              </a:spcBef>
            </a:pPr>
            <a:r>
              <a:rPr lang="ru-RU" b="1">
                <a:solidFill>
                  <a:schemeClr val="hlink"/>
                </a:solidFill>
              </a:rPr>
              <a:t>Возглавляли три государя: германский император Фридрих </a:t>
            </a:r>
            <a:r>
              <a:rPr lang="en-US" b="1">
                <a:solidFill>
                  <a:schemeClr val="hlink"/>
                </a:solidFill>
              </a:rPr>
              <a:t>I</a:t>
            </a:r>
            <a:r>
              <a:rPr lang="ru-RU" b="1">
                <a:solidFill>
                  <a:schemeClr val="hlink"/>
                </a:solidFill>
              </a:rPr>
              <a:t> Барбаросса, французский король Филипп </a:t>
            </a:r>
            <a:r>
              <a:rPr lang="en-US" b="1">
                <a:solidFill>
                  <a:schemeClr val="hlink"/>
                </a:solidFill>
              </a:rPr>
              <a:t>II</a:t>
            </a:r>
            <a:r>
              <a:rPr lang="ru-RU" b="1">
                <a:solidFill>
                  <a:schemeClr val="hlink"/>
                </a:solidFill>
              </a:rPr>
              <a:t> Август и английский король Ричард Львиное Сердце.</a:t>
            </a:r>
          </a:p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C00000"/>
                </a:solidFill>
              </a:rPr>
              <a:t>Поход успеха не имел.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5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7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2" name="Text Box 4"/>
          <p:cNvSpPr txBox="1">
            <a:spLocks noChangeArrowheads="1"/>
          </p:cNvSpPr>
          <p:nvPr/>
        </p:nvSpPr>
        <p:spPr bwMode="auto">
          <a:xfrm>
            <a:off x="4643438" y="1773238"/>
            <a:ext cx="3457575" cy="375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b="1">
                <a:solidFill>
                  <a:schemeClr val="hlink"/>
                </a:solidFill>
              </a:rPr>
              <a:t>Организатор – папа Иннокентий </a:t>
            </a:r>
            <a:r>
              <a:rPr lang="en-US" sz="1700" b="1">
                <a:solidFill>
                  <a:schemeClr val="hlink"/>
                </a:solidFill>
              </a:rPr>
              <a:t>III</a:t>
            </a:r>
            <a:r>
              <a:rPr lang="ru-RU" sz="1700" b="1">
                <a:solidFill>
                  <a:schemeClr val="hlink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ru-RU" sz="1700" b="1">
                <a:solidFill>
                  <a:schemeClr val="hlink"/>
                </a:solidFill>
              </a:rPr>
              <a:t>Жестокое разграбление христианского Константинополя.</a:t>
            </a:r>
          </a:p>
          <a:p>
            <a:pPr>
              <a:spcBef>
                <a:spcPct val="50000"/>
              </a:spcBef>
            </a:pPr>
            <a:r>
              <a:rPr lang="ru-RU" sz="1700" b="1">
                <a:solidFill>
                  <a:schemeClr val="hlink"/>
                </a:solidFill>
              </a:rPr>
              <a:t>Распад Византийской империи: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sz="1700" b="1">
                <a:solidFill>
                  <a:schemeClr val="hlink"/>
                </a:solidFill>
              </a:rPr>
              <a:t> Греческие государства  –  Эпирское царство, Никейская и Трапезундская империи.</a:t>
            </a:r>
          </a:p>
          <a:p>
            <a:pPr>
              <a:spcBef>
                <a:spcPct val="50000"/>
              </a:spcBef>
            </a:pPr>
            <a:r>
              <a:rPr lang="ru-RU" sz="1700" b="1">
                <a:solidFill>
                  <a:schemeClr val="hlink"/>
                </a:solidFill>
              </a:rPr>
              <a:t>Крестоносцы создали Латинскую империю.</a:t>
            </a:r>
          </a:p>
        </p:txBody>
      </p:sp>
      <p:pic>
        <p:nvPicPr>
          <p:cNvPr id="416773" name="Picture 5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166732" y="1852116"/>
            <a:ext cx="3333260" cy="36651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/>
          </a:extLst>
        </p:spPr>
      </p:pic>
      <p:sp>
        <p:nvSpPr>
          <p:cNvPr id="23555" name="Прямоугольник 1"/>
          <p:cNvSpPr>
            <a:spLocks noChangeArrowheads="1"/>
          </p:cNvSpPr>
          <p:nvPr/>
        </p:nvSpPr>
        <p:spPr bwMode="auto">
          <a:xfrm>
            <a:off x="755650" y="1052513"/>
            <a:ext cx="7777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hlink"/>
                </a:solidFill>
              </a:rPr>
              <a:t>IV</a:t>
            </a:r>
            <a:r>
              <a:rPr lang="ru-RU" sz="2800" b="1">
                <a:solidFill>
                  <a:schemeClr val="hlink"/>
                </a:solidFill>
              </a:rPr>
              <a:t> Крестовый поход</a:t>
            </a:r>
            <a:r>
              <a:rPr lang="ru-RU" sz="2800"/>
              <a:t>  </a:t>
            </a:r>
            <a:r>
              <a:rPr lang="ru-RU" sz="2800" b="1">
                <a:solidFill>
                  <a:srgbClr val="C00000"/>
                </a:solidFill>
              </a:rPr>
              <a:t>(1202-1204 годы)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6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6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677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4" name="Text Box 4"/>
          <p:cNvSpPr txBox="1">
            <a:spLocks noChangeArrowheads="1"/>
          </p:cNvSpPr>
          <p:nvPr/>
        </p:nvSpPr>
        <p:spPr bwMode="auto">
          <a:xfrm>
            <a:off x="900113" y="981075"/>
            <a:ext cx="73453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hlink"/>
                </a:solidFill>
              </a:rPr>
              <a:t>VIII</a:t>
            </a:r>
            <a:r>
              <a:rPr lang="ru-RU" sz="2800" b="1">
                <a:solidFill>
                  <a:schemeClr val="hlink"/>
                </a:solidFill>
              </a:rPr>
              <a:t> Крестовый поход</a:t>
            </a:r>
            <a:r>
              <a:rPr lang="ru-RU"/>
              <a:t> </a:t>
            </a:r>
            <a:r>
              <a:rPr lang="ru-RU" sz="2400" b="1">
                <a:solidFill>
                  <a:srgbClr val="C00000"/>
                </a:solidFill>
              </a:rPr>
              <a:t>(1270 год)</a:t>
            </a:r>
          </a:p>
        </p:txBody>
      </p:sp>
      <p:sp>
        <p:nvSpPr>
          <p:cNvPr id="419845" name="Text Box 5"/>
          <p:cNvSpPr txBox="1">
            <a:spLocks noChangeArrowheads="1"/>
          </p:cNvSpPr>
          <p:nvPr/>
        </p:nvSpPr>
        <p:spPr bwMode="auto">
          <a:xfrm>
            <a:off x="1116013" y="1557338"/>
            <a:ext cx="69850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hlink"/>
                </a:solidFill>
              </a:rPr>
              <a:t>Число походов росло, но все меньше участников они собирали. И самое главное, душевный глубокий подъем, который владел первыми крестоносцами, исчез почти без следа. Нет, были, конечно, и те, кто принимал крест жертвовал жизнью за дело веры. Таков, например, вождь двух последних походов, французский король Людовик </a:t>
            </a:r>
            <a:r>
              <a:rPr lang="en-US" sz="2000" b="1">
                <a:solidFill>
                  <a:schemeClr val="hlink"/>
                </a:solidFill>
              </a:rPr>
              <a:t>IX</a:t>
            </a:r>
            <a:r>
              <a:rPr lang="ru-RU" sz="2000" b="1">
                <a:solidFill>
                  <a:schemeClr val="hlink"/>
                </a:solidFill>
              </a:rPr>
              <a:t> Святой. Но даже рыцари с прохладцей откликались на призывы папы. Наступил день, когда было с разочарованием и горечью произнесено: </a:t>
            </a:r>
            <a:r>
              <a:rPr lang="ru-RU" sz="2000" b="1">
                <a:solidFill>
                  <a:srgbClr val="C00000"/>
                </a:solidFill>
              </a:rPr>
              <a:t>«Нам час пришёл – за ратью рать – Святую землю покидать!» </a:t>
            </a:r>
            <a:r>
              <a:rPr lang="ru-RU" sz="2000" b="1">
                <a:solidFill>
                  <a:schemeClr val="hlink"/>
                </a:solidFill>
              </a:rPr>
              <a:t>В </a:t>
            </a:r>
            <a:r>
              <a:rPr lang="ru-RU" sz="2000" b="1">
                <a:solidFill>
                  <a:srgbClr val="C00000"/>
                </a:solidFill>
              </a:rPr>
              <a:t>1291 </a:t>
            </a:r>
            <a:r>
              <a:rPr lang="ru-RU" sz="2000" b="1">
                <a:solidFill>
                  <a:schemeClr val="hlink"/>
                </a:solidFill>
              </a:rPr>
              <a:t>году последняя крепость крестоносцев на Востоке пала. </a:t>
            </a:r>
          </a:p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C00000"/>
                </a:solidFill>
              </a:rPr>
              <a:t>Это был конец эпохи крестовых походов.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9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9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9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9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9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44" grpId="0"/>
      <p:bldP spid="41984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199</TotalTime>
  <Words>426</Words>
  <Application>Microsoft Office PowerPoint</Application>
  <PresentationFormat>On-screen Show (4:3)</PresentationFormat>
  <Paragraphs>52</Paragraphs>
  <Slides>11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11</vt:i4>
      </vt:variant>
    </vt:vector>
  </HeadingPairs>
  <TitlesOfParts>
    <vt:vector size="24" baseType="lpstr">
      <vt:lpstr>Arial</vt:lpstr>
      <vt:lpstr>Garamond</vt:lpstr>
      <vt:lpstr>Wingdings</vt:lpstr>
      <vt:lpstr>Monotype Corsiva</vt:lpstr>
      <vt:lpstr>Constantia</vt:lpstr>
      <vt:lpstr>Кутюр</vt:lpstr>
      <vt:lpstr>Кутюр</vt:lpstr>
      <vt:lpstr>Кутюр</vt:lpstr>
      <vt:lpstr>Кутюр</vt:lpstr>
      <vt:lpstr>Кутюр</vt:lpstr>
      <vt:lpstr>Кутюр</vt:lpstr>
      <vt:lpstr>Кутюр</vt:lpstr>
      <vt:lpstr>Кутюр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1</cp:lastModifiedBy>
  <cp:revision>20</cp:revision>
  <cp:lastPrinted>1601-01-01T00:00:00Z</cp:lastPrinted>
  <dcterms:created xsi:type="dcterms:W3CDTF">2005-11-12T11:02:42Z</dcterms:created>
  <dcterms:modified xsi:type="dcterms:W3CDTF">2019-04-27T14:19:02Z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1333625</vt:lpwstr>
  </property>
  <property fmtid="{D5CDD505-2E9C-101B-9397-08002B2CF9AE}" pid="3" name="NXPowerLiteVersion">
    <vt:lpwstr>D4.1.4</vt:lpwstr>
  </property>
  <property fmtid="{D5CDD505-2E9C-101B-9397-08002B2CF9AE}" pid="4" name="Version">
    <vt:i4>8</vt:i4>
  </property>
</Properties>
</file>