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0" r:id="rId3"/>
    <p:sldId id="28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2EC6"/>
    <a:srgbClr val="0099FF"/>
    <a:srgbClr val="FF2D2D"/>
    <a:srgbClr val="00FFFF"/>
    <a:srgbClr val="E62C00"/>
    <a:srgbClr val="3E43FC"/>
    <a:srgbClr val="8C4EFC"/>
    <a:srgbClr val="EEB500"/>
    <a:srgbClr val="EBF842"/>
    <a:srgbClr val="4E2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8D35EA3-A598-48A5-80B1-1D0974BD74F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264B2FC-1622-48A1-A50E-9E50E13BCF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00430" y="4786322"/>
            <a:ext cx="357822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EEB5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EEB5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1071546"/>
            <a:ext cx="5910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EEB5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EEB5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EEB5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Рисунок 7" descr="b1accebf05a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857364"/>
            <a:ext cx="2466980" cy="3071834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857364"/>
            <a:ext cx="6172200" cy="4517558"/>
          </a:xfrm>
        </p:spPr>
        <p:txBody>
          <a:bodyPr>
            <a:normAutofit/>
          </a:bodyPr>
          <a:lstStyle/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3.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Число, которое делится на единицу и на само себя без остатка, называется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3214686"/>
          <a:ext cx="6096000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А.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простым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десятичным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натуральным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составным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 descr="C:\Users\иван\Desktop\математика\933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4500570"/>
            <a:ext cx="2500330" cy="2225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857364"/>
            <a:ext cx="6172200" cy="4517558"/>
          </a:xfrm>
        </p:spPr>
        <p:txBody>
          <a:bodyPr>
            <a:normAutofit/>
          </a:bodyPr>
          <a:lstStyle/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4.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Сумма острых углов в прямоугольном треугольнике равна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3214686"/>
          <a:ext cx="6096000" cy="140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А.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180°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    36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0°</a:t>
                      </a:r>
                      <a:endParaRPr lang="ru-RU" sz="2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 9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0°</a:t>
                      </a:r>
                      <a:endParaRPr lang="ru-RU" sz="2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      45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°</a:t>
                      </a:r>
                      <a:endParaRPr lang="ru-RU" sz="2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 descr="C:\Users\иван\Desktop\математика\protra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4429132"/>
            <a:ext cx="2928958" cy="2239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857364"/>
            <a:ext cx="6172200" cy="4517558"/>
          </a:xfrm>
        </p:spPr>
        <p:txBody>
          <a:bodyPr>
            <a:normAutofit/>
          </a:bodyPr>
          <a:lstStyle/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5.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Формула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(а + в)²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носит название 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3214686"/>
          <a:ext cx="6096000" cy="201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А.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сумма квадратов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неполный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квадрат суммы</a:t>
                      </a:r>
                      <a:endParaRPr lang="ru-RU" sz="2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полный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квадрат суммы</a:t>
                      </a:r>
                      <a:endParaRPr lang="ru-RU" sz="2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квадрат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суммы</a:t>
                      </a:r>
                      <a:endParaRPr lang="ru-RU" sz="2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 descr="C:\Users\иван\Desktop\математика\schoolboys_05-bi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4857760"/>
            <a:ext cx="2214578" cy="1893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857364"/>
            <a:ext cx="6172200" cy="4517558"/>
          </a:xfrm>
        </p:spPr>
        <p:txBody>
          <a:bodyPr>
            <a:normAutofit/>
          </a:bodyPr>
          <a:lstStyle/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6. 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Слово, которым обозначается эта часть треугольника, в переводе с греческого означает «натянутая тетива». Что это? 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3214686"/>
          <a:ext cx="6096000" cy="140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А.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высота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В.   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вершина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угол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гипотенуза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1" name="Picture 3" descr="C:\Users\иван\Desktop\математика\snap0533рпнае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4429132"/>
            <a:ext cx="1571636" cy="22518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857364"/>
            <a:ext cx="6172200" cy="4517558"/>
          </a:xfrm>
        </p:spPr>
        <p:txBody>
          <a:bodyPr>
            <a:normAutofit/>
          </a:bodyPr>
          <a:lstStyle/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5. 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Как иначе можно представить выражение   </a:t>
            </a:r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</a:rPr>
              <a:t>(а - в) (а + в)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3214686"/>
          <a:ext cx="6096000" cy="140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А.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(а + в)² 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а² + в² </a:t>
                      </a:r>
                      <a:endParaRPr lang="ru-RU" sz="2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2000" b="1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а² - в²</a:t>
                      </a:r>
                      <a:endParaRPr lang="ru-RU" sz="2000" b="1" i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(а - в)² </a:t>
                      </a:r>
                      <a:endParaRPr lang="ru-RU" sz="2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4" name="Picture 2" descr="C:\Users\иван\Desktop\математика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429132"/>
            <a:ext cx="2000264" cy="2196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857364"/>
            <a:ext cx="6172200" cy="4517558"/>
          </a:xfrm>
        </p:spPr>
        <p:txBody>
          <a:bodyPr>
            <a:normAutofit/>
          </a:bodyPr>
          <a:lstStyle/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8. 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Какое название носят углы, у которых одна сторона общая, а другие стороны этих углов являются дополнительными полупрямыми.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00232" y="3357562"/>
          <a:ext cx="6643734" cy="140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21867"/>
                <a:gridCol w="3321867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А.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смежные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В.   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накрестлежащие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    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вертикальные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соответственные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C:\Users\иван\Desktop\математика\1904b7c58f2a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471268"/>
            <a:ext cx="3165014" cy="2386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857364"/>
            <a:ext cx="6172200" cy="4517558"/>
          </a:xfrm>
        </p:spPr>
        <p:txBody>
          <a:bodyPr>
            <a:normAutofit/>
          </a:bodyPr>
          <a:lstStyle/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9.                     </a:t>
            </a:r>
          </a:p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Эта заштрихованная часть координатной прямой называется</a:t>
            </a:r>
            <a:endParaRPr lang="ru-RU" sz="2000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3214686"/>
          <a:ext cx="6096000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А.   </a:t>
                      </a:r>
                      <a:r>
                        <a:rPr lang="ru-RU" sz="2000" b="1" i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2000" b="1" i="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интервал</a:t>
                      </a:r>
                      <a:endParaRPr lang="ru-RU" sz="2000" b="1" i="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открытый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луч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луч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полуинтервал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3857620" y="1928802"/>
            <a:ext cx="2286016" cy="214314"/>
            <a:chOff x="3071802" y="2071678"/>
            <a:chExt cx="2286016" cy="214314"/>
          </a:xfrm>
        </p:grpSpPr>
        <p:cxnSp>
          <p:nvCxnSpPr>
            <p:cNvPr id="12" name="Прямая со стрелкой 11"/>
            <p:cNvCxnSpPr/>
            <p:nvPr/>
          </p:nvCxnSpPr>
          <p:spPr>
            <a:xfrm>
              <a:off x="3071802" y="2214554"/>
              <a:ext cx="228601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Овал 13"/>
            <p:cNvSpPr/>
            <p:nvPr/>
          </p:nvSpPr>
          <p:spPr>
            <a:xfrm>
              <a:off x="3500430" y="2143116"/>
              <a:ext cx="142876" cy="14287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3714744" y="2071678"/>
              <a:ext cx="142876" cy="142876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4000496" y="2071678"/>
              <a:ext cx="142876" cy="142876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4286248" y="2071678"/>
              <a:ext cx="142876" cy="142876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4572000" y="2071678"/>
              <a:ext cx="142876" cy="142876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rot="5400000">
              <a:off x="4929190" y="2071678"/>
              <a:ext cx="142876" cy="142876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3075" name="Picture 3" descr="C:\Users\иван\Desktop\математика\Безымянный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500570"/>
            <a:ext cx="2428892" cy="2181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1643050"/>
            <a:ext cx="6172200" cy="4517558"/>
          </a:xfrm>
        </p:spPr>
        <p:txBody>
          <a:bodyPr>
            <a:normAutofit/>
          </a:bodyPr>
          <a:lstStyle/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10.   </a:t>
            </a:r>
          </a:p>
          <a:p>
            <a:pPr marL="342900" indent="-342900"/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/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/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/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    По имени этого древнегреческого учёного называют геометрию, которая изучается в школе</a:t>
            </a:r>
          </a:p>
          <a:p>
            <a:pPr marL="342900" indent="-342900"/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85984" y="4786322"/>
          <a:ext cx="6096000" cy="140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А.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 Пифагор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    Фалес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 Евклид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   Архимед</a:t>
                      </a:r>
                    </a:p>
                    <a:p>
                      <a:pPr algn="ctr"/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9" name="Picture 3" descr="C:\Users\иван\Desktop\математика\Безымянный 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285860"/>
            <a:ext cx="2428892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857364"/>
            <a:ext cx="6172200" cy="4517558"/>
          </a:xfrm>
        </p:spPr>
        <p:txBody>
          <a:bodyPr>
            <a:normAutofit/>
          </a:bodyPr>
          <a:lstStyle/>
          <a:p>
            <a:pPr marL="342900" indent="-342900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11.  Полиномом  в алгебре называют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71670" y="2928934"/>
          <a:ext cx="6096000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А.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одночлен  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В.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постоянную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переменную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многочлен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C:\Users\иван\Desktop\математика\j019859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4500570"/>
            <a:ext cx="242889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1857364"/>
            <a:ext cx="5386398" cy="4071966"/>
          </a:xfrm>
        </p:spPr>
        <p:txBody>
          <a:bodyPr>
            <a:normAutofit/>
          </a:bodyPr>
          <a:lstStyle/>
          <a:p>
            <a:pPr marL="342900" indent="-342900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2" name="Picture 2" descr="C:\Users\иван\Desktop\математика\15281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571612"/>
            <a:ext cx="1798228" cy="1928826"/>
          </a:xfrm>
          <a:prstGeom prst="rect">
            <a:avLst/>
          </a:prstGeom>
          <a:noFill/>
        </p:spPr>
      </p:pic>
      <p:pic>
        <p:nvPicPr>
          <p:cNvPr id="10243" name="Picture 3" descr="C:\Users\иван\Desktop\математика\object_22_1218455940_155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643049"/>
            <a:ext cx="1571636" cy="2000265"/>
          </a:xfrm>
          <a:prstGeom prst="rect">
            <a:avLst/>
          </a:prstGeom>
          <a:noFill/>
        </p:spPr>
      </p:pic>
      <p:pic>
        <p:nvPicPr>
          <p:cNvPr id="10244" name="Picture 4" descr="C:\Users\иван\Desktop\математика\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786190"/>
            <a:ext cx="1869890" cy="226653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488" y="3571876"/>
            <a:ext cx="489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А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00892" y="3714752"/>
            <a:ext cx="495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</a:rPr>
              <a:t>Б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57752" y="6072206"/>
            <a:ext cx="495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</a:rPr>
              <a:t>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714356"/>
            <a:ext cx="5600696" cy="857256"/>
          </a:xfrm>
          <a:effectLst/>
        </p:spPr>
        <p:txBody>
          <a:bodyPr>
            <a:prstTxWarp prst="textArchDown">
              <a:avLst/>
            </a:prstTxWarp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анаграмма</a:t>
            </a:r>
            <a:endParaRPr lang="ru-RU" sz="54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2357430"/>
            <a:ext cx="31432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УМНИС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иван\Desktop\математика\064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357694"/>
            <a:ext cx="2257137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214290"/>
            <a:ext cx="5600696" cy="857256"/>
          </a:xfrm>
          <a:effectLst/>
        </p:spPr>
        <p:txBody>
          <a:bodyPr>
            <a:prstTxWarp prst="textArchDown">
              <a:avLst/>
            </a:prstTxWarp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ребусы</a:t>
            </a:r>
            <a:endParaRPr lang="ru-RU" sz="66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1266" name="Picture 2" descr="C:\Users\иван\Desktop\математика\snap05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928802"/>
            <a:ext cx="3548082" cy="21543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488" y="4500570"/>
            <a:ext cx="46394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В – Е – К    ТОРТ</a:t>
            </a:r>
            <a:endParaRPr lang="ru-RU" sz="4000" b="1" dirty="0">
              <a:solidFill>
                <a:srgbClr val="C0000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6822297" y="4536289"/>
            <a:ext cx="642942" cy="57150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714744" y="5572140"/>
            <a:ext cx="25763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</a:rPr>
              <a:t>ВЕКТОР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иван\Desktop\математика\snap05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412776"/>
            <a:ext cx="5143536" cy="3662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иван\Desktop\математика\snap05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071678"/>
            <a:ext cx="5752454" cy="2614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иван\Desktop\математика\snap05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071678"/>
            <a:ext cx="5059942" cy="26098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иван\Desktop\математика\snap0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357430"/>
            <a:ext cx="5163725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иван\Desktop\математика\snap05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7109" y="1714488"/>
            <a:ext cx="4466027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иван\Desktop\математика\snap0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143116"/>
            <a:ext cx="5214974" cy="2875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иван\Desktop\математика\Безымянный336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1571612"/>
            <a:ext cx="5701258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иван\Desktop\математика\snap0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643050"/>
            <a:ext cx="5643602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иван\Desktop\математика\snap05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02286" y="1928802"/>
            <a:ext cx="534161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714356"/>
            <a:ext cx="5600696" cy="857256"/>
          </a:xfrm>
          <a:effectLst/>
        </p:spPr>
        <p:txBody>
          <a:bodyPr>
            <a:prstTxWarp prst="textArchDown">
              <a:avLst/>
            </a:prstTxWarp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анаграмма</a:t>
            </a:r>
            <a:endParaRPr lang="ru-RU" sz="54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357430"/>
            <a:ext cx="55274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УМНИС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МИНУС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иван\Desktop\математика\064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357694"/>
            <a:ext cx="2257137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:\Users\иван\Desktop\математика\Безымянный СРБА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000240"/>
            <a:ext cx="6310076" cy="2648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иван\Desktop\математика\snap053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1571612"/>
            <a:ext cx="5072098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214290"/>
            <a:ext cx="5600696" cy="857256"/>
          </a:xfrm>
          <a:effectLst/>
        </p:spPr>
        <p:txBody>
          <a:bodyPr>
            <a:prstTxWarp prst="textArchDown">
              <a:avLst/>
            </a:prstTxWarp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фИНАЛ</a:t>
            </a:r>
            <a:endParaRPr lang="ru-RU" sz="66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Куб 7"/>
          <p:cNvSpPr/>
          <p:nvPr/>
        </p:nvSpPr>
        <p:spPr>
          <a:xfrm>
            <a:off x="6929454" y="5072074"/>
            <a:ext cx="1071570" cy="1000132"/>
          </a:xfrm>
          <a:prstGeom prst="cub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accent1">
                    <a:lumMod val="50000"/>
                  </a:schemeClr>
                </a:solidFill>
              </a:rPr>
              <a:t>*</a:t>
            </a:r>
            <a:endParaRPr lang="ru-RU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Куб 8"/>
          <p:cNvSpPr/>
          <p:nvPr/>
        </p:nvSpPr>
        <p:spPr>
          <a:xfrm>
            <a:off x="1428728" y="2428868"/>
            <a:ext cx="857256" cy="785818"/>
          </a:xfrm>
          <a:prstGeom prst="cube">
            <a:avLst/>
          </a:prstGeom>
          <a:solidFill>
            <a:srgbClr val="8C4EFC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19" name="Куб 18"/>
          <p:cNvSpPr/>
          <p:nvPr/>
        </p:nvSpPr>
        <p:spPr>
          <a:xfrm>
            <a:off x="2357422" y="2214554"/>
            <a:ext cx="857256" cy="785818"/>
          </a:xfrm>
          <a:prstGeom prst="cube">
            <a:avLst/>
          </a:prstGeom>
          <a:solidFill>
            <a:srgbClr val="FF2D2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О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0" name="Куб 19"/>
          <p:cNvSpPr/>
          <p:nvPr/>
        </p:nvSpPr>
        <p:spPr>
          <a:xfrm>
            <a:off x="3000364" y="2928934"/>
            <a:ext cx="857256" cy="785818"/>
          </a:xfrm>
          <a:prstGeom prst="cub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О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1" name="Куб 20"/>
          <p:cNvSpPr/>
          <p:nvPr/>
        </p:nvSpPr>
        <p:spPr>
          <a:xfrm>
            <a:off x="3786182" y="2285992"/>
            <a:ext cx="857256" cy="785818"/>
          </a:xfrm>
          <a:prstGeom prst="cube">
            <a:avLst/>
          </a:prstGeom>
          <a:solidFill>
            <a:srgbClr val="92D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Р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2" name="Куб 21"/>
          <p:cNvSpPr/>
          <p:nvPr/>
        </p:nvSpPr>
        <p:spPr>
          <a:xfrm>
            <a:off x="4357686" y="2714620"/>
            <a:ext cx="928694" cy="785818"/>
          </a:xfrm>
          <a:prstGeom prst="cube">
            <a:avLst/>
          </a:prstGeom>
          <a:solidFill>
            <a:srgbClr val="EA2EC6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Д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3" name="Куб 22"/>
          <p:cNvSpPr/>
          <p:nvPr/>
        </p:nvSpPr>
        <p:spPr>
          <a:xfrm>
            <a:off x="5286380" y="2428868"/>
            <a:ext cx="928694" cy="785818"/>
          </a:xfrm>
          <a:prstGeom prst="cube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И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4" name="Куб 23"/>
          <p:cNvSpPr/>
          <p:nvPr/>
        </p:nvSpPr>
        <p:spPr>
          <a:xfrm>
            <a:off x="6000760" y="2928934"/>
            <a:ext cx="785818" cy="785818"/>
          </a:xfrm>
          <a:prstGeom prst="cub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6" name="Куб 25"/>
          <p:cNvSpPr/>
          <p:nvPr/>
        </p:nvSpPr>
        <p:spPr>
          <a:xfrm>
            <a:off x="6715140" y="2357430"/>
            <a:ext cx="857256" cy="785818"/>
          </a:xfrm>
          <a:prstGeom prst="cube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7" name="Куб 26"/>
          <p:cNvSpPr/>
          <p:nvPr/>
        </p:nvSpPr>
        <p:spPr>
          <a:xfrm>
            <a:off x="7643834" y="2000240"/>
            <a:ext cx="857256" cy="785818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8" name="Куб 27"/>
          <p:cNvSpPr/>
          <p:nvPr/>
        </p:nvSpPr>
        <p:spPr>
          <a:xfrm>
            <a:off x="8072462" y="2714620"/>
            <a:ext cx="857256" cy="785818"/>
          </a:xfrm>
          <a:prstGeom prst="cube">
            <a:avLst/>
          </a:prstGeom>
          <a:solidFill>
            <a:srgbClr val="E62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уб 8"/>
          <p:cNvSpPr/>
          <p:nvPr/>
        </p:nvSpPr>
        <p:spPr>
          <a:xfrm>
            <a:off x="1142976" y="5929330"/>
            <a:ext cx="857256" cy="785818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П</a:t>
            </a:r>
          </a:p>
        </p:txBody>
      </p:sp>
      <p:sp>
        <p:nvSpPr>
          <p:cNvPr id="19" name="Куб 18"/>
          <p:cNvSpPr/>
          <p:nvPr/>
        </p:nvSpPr>
        <p:spPr>
          <a:xfrm>
            <a:off x="714348" y="5072074"/>
            <a:ext cx="857256" cy="785818"/>
          </a:xfrm>
          <a:prstGeom prst="cube">
            <a:avLst/>
          </a:prstGeom>
          <a:solidFill>
            <a:srgbClr val="FF2D2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0" name="Куб 19"/>
          <p:cNvSpPr/>
          <p:nvPr/>
        </p:nvSpPr>
        <p:spPr>
          <a:xfrm>
            <a:off x="428596" y="3143248"/>
            <a:ext cx="857256" cy="785818"/>
          </a:xfrm>
          <a:prstGeom prst="cub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П</a:t>
            </a:r>
          </a:p>
        </p:txBody>
      </p:sp>
      <p:sp>
        <p:nvSpPr>
          <p:cNvPr id="21" name="Куб 20"/>
          <p:cNvSpPr/>
          <p:nvPr/>
        </p:nvSpPr>
        <p:spPr>
          <a:xfrm>
            <a:off x="500034" y="4143380"/>
            <a:ext cx="857256" cy="785818"/>
          </a:xfrm>
          <a:prstGeom prst="cube">
            <a:avLst/>
          </a:prstGeom>
          <a:solidFill>
            <a:srgbClr val="92D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Р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2" name="Куб 21"/>
          <p:cNvSpPr/>
          <p:nvPr/>
        </p:nvSpPr>
        <p:spPr>
          <a:xfrm>
            <a:off x="714348" y="2214554"/>
            <a:ext cx="928694" cy="785818"/>
          </a:xfrm>
          <a:prstGeom prst="cube">
            <a:avLst/>
          </a:prstGeom>
          <a:solidFill>
            <a:srgbClr val="EA2EC6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3" name="Куб 22"/>
          <p:cNvSpPr/>
          <p:nvPr/>
        </p:nvSpPr>
        <p:spPr>
          <a:xfrm>
            <a:off x="1214414" y="1285860"/>
            <a:ext cx="928694" cy="785818"/>
          </a:xfrm>
          <a:prstGeom prst="cube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24" name="Куб 23"/>
          <p:cNvSpPr/>
          <p:nvPr/>
        </p:nvSpPr>
        <p:spPr>
          <a:xfrm>
            <a:off x="1857356" y="428604"/>
            <a:ext cx="785818" cy="785818"/>
          </a:xfrm>
          <a:prstGeom prst="cub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Д</a:t>
            </a:r>
          </a:p>
        </p:txBody>
      </p:sp>
      <p:sp>
        <p:nvSpPr>
          <p:cNvPr id="26" name="Куб 25"/>
          <p:cNvSpPr/>
          <p:nvPr/>
        </p:nvSpPr>
        <p:spPr>
          <a:xfrm>
            <a:off x="2928926" y="142852"/>
            <a:ext cx="857256" cy="785818"/>
          </a:xfrm>
          <a:prstGeom prst="cube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27" name="Куб 26"/>
          <p:cNvSpPr/>
          <p:nvPr/>
        </p:nvSpPr>
        <p:spPr>
          <a:xfrm>
            <a:off x="4000496" y="142852"/>
            <a:ext cx="857256" cy="785818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28" name="Куб 27"/>
          <p:cNvSpPr/>
          <p:nvPr/>
        </p:nvSpPr>
        <p:spPr>
          <a:xfrm>
            <a:off x="5072066" y="142852"/>
            <a:ext cx="857256" cy="785818"/>
          </a:xfrm>
          <a:prstGeom prst="cube">
            <a:avLst/>
          </a:prstGeom>
          <a:solidFill>
            <a:srgbClr val="E62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У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4" name="Куб 13"/>
          <p:cNvSpPr/>
          <p:nvPr/>
        </p:nvSpPr>
        <p:spPr>
          <a:xfrm>
            <a:off x="7143768" y="642918"/>
            <a:ext cx="857256" cy="785818"/>
          </a:xfrm>
          <a:prstGeom prst="cub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Я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5" name="Куб 14"/>
          <p:cNvSpPr/>
          <p:nvPr/>
        </p:nvSpPr>
        <p:spPr>
          <a:xfrm>
            <a:off x="7929586" y="4357694"/>
            <a:ext cx="857256" cy="785818"/>
          </a:xfrm>
          <a:prstGeom prst="cube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С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6" name="Куб 15"/>
          <p:cNvSpPr/>
          <p:nvPr/>
        </p:nvSpPr>
        <p:spPr>
          <a:xfrm>
            <a:off x="6429388" y="5929330"/>
            <a:ext cx="857256" cy="785818"/>
          </a:xfrm>
          <a:prstGeom prst="cube">
            <a:avLst/>
          </a:prstGeom>
          <a:solidFill>
            <a:srgbClr val="EA2EC6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Ь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7" name="Куб 16"/>
          <p:cNvSpPr/>
          <p:nvPr/>
        </p:nvSpPr>
        <p:spPr>
          <a:xfrm>
            <a:off x="7572396" y="2500306"/>
            <a:ext cx="857256" cy="785818"/>
          </a:xfrm>
          <a:prstGeom prst="cube">
            <a:avLst/>
          </a:prstGeom>
          <a:solidFill>
            <a:srgbClr val="00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8" name="Куб 17"/>
          <p:cNvSpPr/>
          <p:nvPr/>
        </p:nvSpPr>
        <p:spPr>
          <a:xfrm>
            <a:off x="7358082" y="5286388"/>
            <a:ext cx="857256" cy="785818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5" name="Куб 24"/>
          <p:cNvSpPr/>
          <p:nvPr/>
        </p:nvSpPr>
        <p:spPr>
          <a:xfrm>
            <a:off x="7715272" y="3429000"/>
            <a:ext cx="857256" cy="785818"/>
          </a:xfrm>
          <a:prstGeom prst="cube">
            <a:avLst/>
          </a:prstGeom>
          <a:solidFill>
            <a:srgbClr val="FF2D2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О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29" name="Куб 28"/>
          <p:cNvSpPr/>
          <p:nvPr/>
        </p:nvSpPr>
        <p:spPr>
          <a:xfrm>
            <a:off x="7643834" y="1500174"/>
            <a:ext cx="857256" cy="785818"/>
          </a:xfrm>
          <a:prstGeom prst="cub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Р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0" name="Куб 29"/>
          <p:cNvSpPr/>
          <p:nvPr/>
        </p:nvSpPr>
        <p:spPr>
          <a:xfrm>
            <a:off x="6286512" y="142852"/>
            <a:ext cx="857256" cy="785818"/>
          </a:xfrm>
          <a:prstGeom prst="cube">
            <a:avLst/>
          </a:prstGeom>
          <a:solidFill>
            <a:schemeClr val="bg1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Л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3" name="Куб 32"/>
          <p:cNvSpPr/>
          <p:nvPr/>
        </p:nvSpPr>
        <p:spPr>
          <a:xfrm>
            <a:off x="4071934" y="3286124"/>
            <a:ext cx="857256" cy="785818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34" name="Куб 33"/>
          <p:cNvSpPr/>
          <p:nvPr/>
        </p:nvSpPr>
        <p:spPr>
          <a:xfrm>
            <a:off x="5500694" y="2428868"/>
            <a:ext cx="857256" cy="785818"/>
          </a:xfrm>
          <a:prstGeom prst="cub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</a:rPr>
              <a:t>*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714356"/>
            <a:ext cx="5600696" cy="857256"/>
          </a:xfrm>
          <a:effectLst/>
        </p:spPr>
        <p:txBody>
          <a:bodyPr>
            <a:prstTxWarp prst="textArchDown">
              <a:avLst/>
            </a:prstTxWarp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анаграмма</a:t>
            </a:r>
            <a:endParaRPr lang="ru-RU" sz="54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357430"/>
            <a:ext cx="55274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УМНИС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МИНУС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иван\Desktop\математика\064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357694"/>
            <a:ext cx="2257137" cy="23574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51640" y="3357562"/>
            <a:ext cx="39821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РОТ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+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ВЕК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714356"/>
            <a:ext cx="5600696" cy="857256"/>
          </a:xfrm>
          <a:effectLst/>
        </p:spPr>
        <p:txBody>
          <a:bodyPr>
            <a:prstTxWarp prst="textArchDown">
              <a:avLst/>
            </a:prstTxWarp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анаграмма</a:t>
            </a:r>
            <a:endParaRPr lang="ru-RU" sz="54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357430"/>
            <a:ext cx="55274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УМНИС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МИНУС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иван\Desktop\математика\0649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357694"/>
            <a:ext cx="2257137" cy="23574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56229" y="3357562"/>
            <a:ext cx="677300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РОТ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+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ВЕК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=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ВЕК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1285860"/>
            <a:ext cx="6143652" cy="4518520"/>
          </a:xfrm>
        </p:spPr>
        <p:txBody>
          <a:bodyPr>
            <a:normAutofit/>
          </a:bodyPr>
          <a:lstStyle/>
          <a:p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МИНА</a:t>
            </a:r>
            <a:r>
              <a:rPr lang="ru-RU" sz="3600" dirty="0" smtClean="0"/>
              <a:t> 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+ ЕДА =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ЦЕНА + ИДИ =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ВЫ + АТОС =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СУД + ИРА =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ТЕНЬ + ПЁС =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ТЕРЕМ + ПИР =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ЕЛЬ + ТАПОК + ЗА =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785794"/>
            <a:ext cx="6715172" cy="52864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МИНА</a:t>
            </a:r>
            <a:r>
              <a:rPr lang="ru-RU" sz="3600" dirty="0" smtClean="0"/>
              <a:t> 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+ ЕДА = МЕДИАНА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ЦЕНА + ИДИ = ЕДИНИЦА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ВЫ + АТОС = ВЫСОТА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СУД + ИРА = РАДИУС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ТЕНЬ + ПЁС = СТЕПЕНЬ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ТЕРЕМ + ПИР = ПЕРИМЕТР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ЕЛЬ + ТАПОК + ЗА = ПОКАЗАТЕЛЬ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ван\Desktop\математика\1221463800_0lik_ru_otr_0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4589288"/>
            <a:ext cx="2214578" cy="226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1285860"/>
            <a:ext cx="7215238" cy="2000264"/>
          </a:xfrm>
        </p:spPr>
        <p:txBody>
          <a:bodyPr>
            <a:normAutofit lnSpcReduction="10000"/>
          </a:bodyPr>
          <a:lstStyle/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1. 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>Значение переменной, при котором уравнение обращается  верное числовое равенство, называют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3143248"/>
          <a:ext cx="6096000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А.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корень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ствол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ветвь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плод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500042"/>
            <a:ext cx="7072362" cy="714380"/>
          </a:xfrm>
        </p:spPr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 наш вопрос, ваш ответ»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857364"/>
            <a:ext cx="6172200" cy="2500330"/>
          </a:xfrm>
        </p:spPr>
        <p:txBody>
          <a:bodyPr>
            <a:normAutofit/>
          </a:bodyPr>
          <a:lstStyle/>
          <a:p>
            <a:pPr marL="342900" indent="-34290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2.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Греческое слово, которое в переводе на русский язык означает «землемерие»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08" y="3214686"/>
          <a:ext cx="6096000" cy="13573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А.</a:t>
                      </a:r>
                      <a:r>
                        <a:rPr lang="ru-RU" sz="20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география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геометрия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Б.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геодезия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Г.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    геология</a:t>
                      </a:r>
                      <a:endParaRPr lang="ru-RU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иван\Desktop\математика\8845911d4eb1.gif"/>
          <p:cNvPicPr>
            <a:picLocks noChangeAspect="1" noChangeArrowheads="1" noCrop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929058" y="4358641"/>
            <a:ext cx="2286016" cy="2131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677</TotalTime>
  <Words>497</Words>
  <Application>Microsoft Office PowerPoint</Application>
  <PresentationFormat>Экран (4:3)</PresentationFormat>
  <Paragraphs>168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Эркер</vt:lpstr>
      <vt:lpstr>Презентация PowerPoint</vt:lpstr>
      <vt:lpstr>анаграмма</vt:lpstr>
      <vt:lpstr>анаграмма</vt:lpstr>
      <vt:lpstr>анаграмма</vt:lpstr>
      <vt:lpstr>анаграмма</vt:lpstr>
      <vt:lpstr>МИНА + ЕДА = ЦЕНА + ИДИ = ВЫ + АТОС = СУД + ИРА = ТЕНЬ + ПЁС = ТЕРЕМ + ПИР = ЕЛЬ + ТАПОК + ЗА = </vt:lpstr>
      <vt:lpstr>МИНА + ЕДА = МЕДИАНА ЦЕНА + ИДИ = ЕДИНИЦА ВЫ + АТОС = ВЫСОТА СУД + ИРА = РАДИУС ТЕНЬ + ПЁС = СТЕПЕНЬ ТЕРЕМ + ПИР = ПЕРИМЕТР ЕЛЬ + ТАПОК + ЗА = ПОКАЗАТЕЛЬ </vt:lpstr>
      <vt:lpstr>« наш вопрос, ваш ответ»</vt:lpstr>
      <vt:lpstr>« наш вопрос, ваш ответ»</vt:lpstr>
      <vt:lpstr>« наш вопрос, ваш ответ»</vt:lpstr>
      <vt:lpstr>« наш вопрос, ваш ответ»</vt:lpstr>
      <vt:lpstr>« наш вопрос, ваш ответ»</vt:lpstr>
      <vt:lpstr>« наш вопрос, ваш ответ»</vt:lpstr>
      <vt:lpstr>« наш вопрос, ваш ответ»</vt:lpstr>
      <vt:lpstr>« наш вопрос, ваш ответ»</vt:lpstr>
      <vt:lpstr>« наш вопрос, ваш ответ»</vt:lpstr>
      <vt:lpstr>« наш вопрос, ваш ответ»</vt:lpstr>
      <vt:lpstr>« наш вопрос, ваш ответ»</vt:lpstr>
      <vt:lpstr>« наш вопрос, ваш ответ»</vt:lpstr>
      <vt:lpstr>ребусы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фИНАЛ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</dc:creator>
  <cp:lastModifiedBy>Pochikaev</cp:lastModifiedBy>
  <cp:revision>82</cp:revision>
  <dcterms:created xsi:type="dcterms:W3CDTF">2010-04-13T05:14:38Z</dcterms:created>
  <dcterms:modified xsi:type="dcterms:W3CDTF">2011-03-17T12:57:02Z</dcterms:modified>
</cp:coreProperties>
</file>