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86092" autoAdjust="0"/>
  </p:normalViewPr>
  <p:slideViewPr>
    <p:cSldViewPr>
      <p:cViewPr varScale="1">
        <p:scale>
          <a:sx n="83" d="100"/>
          <a:sy n="83" d="100"/>
        </p:scale>
        <p:origin x="-8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1714488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accent5">
                    <a:lumMod val="75000"/>
                  </a:schemeClr>
                </a:solidFill>
                <a:latin typeface="Segoe Ligh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8727" y="2906713"/>
            <a:ext cx="7065985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419204" y="4419600"/>
            <a:ext cx="7115196" cy="1143000"/>
          </a:xfrm>
        </p:spPr>
        <p:txBody>
          <a:bodyPr anchor="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71604" y="1600200"/>
            <a:ext cx="3528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7404" y="1600200"/>
            <a:ext cx="3528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79504" y="1535113"/>
            <a:ext cx="3528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79504" y="2174875"/>
            <a:ext cx="3528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87404" y="1535113"/>
            <a:ext cx="3528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7404" y="2174875"/>
            <a:ext cx="3528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3453-07CD-4C03-9425-31D384EE36B5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71604" y="1600200"/>
            <a:ext cx="711519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83453-07CD-4C03-9425-31D384EE36B5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8353E-EC92-4E3F-9952-C0D154F15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Segoe Print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2060"/>
          </a:solidFill>
          <a:latin typeface="Sego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2060"/>
          </a:solidFill>
          <a:latin typeface="Segoe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2060"/>
          </a:solidFill>
          <a:latin typeface="Segoe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060"/>
          </a:solidFill>
          <a:latin typeface="Segoe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060"/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980728"/>
            <a:ext cx="7772400" cy="2016224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>Муниципальное </a:t>
            </a:r>
            <a:r>
              <a:rPr lang="ru-RU" sz="2200" b="1" dirty="0"/>
              <a:t>бюджетное дошкольное образовательное учреждение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b="1" dirty="0"/>
              <a:t>«Детский сад № 9 "Светлячок"» 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200" i="1" u="sng" dirty="0"/>
              <a:t>Название проекта: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«Яркие краски лета!»</a:t>
            </a:r>
            <a:br>
              <a:rPr lang="ru-RU" sz="2200" dirty="0"/>
            </a:br>
            <a:r>
              <a:rPr lang="ru-RU" sz="2200" dirty="0"/>
              <a:t> </a:t>
            </a:r>
            <a:br>
              <a:rPr lang="ru-RU" sz="2200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5736" y="2492896"/>
            <a:ext cx="6400800" cy="4032448"/>
          </a:xfrm>
        </p:spPr>
        <p:txBody>
          <a:bodyPr>
            <a:normAutofit fontScale="25000" lnSpcReduction="20000"/>
          </a:bodyPr>
          <a:lstStyle/>
          <a:p>
            <a:r>
              <a:rPr lang="ru-RU" sz="7200" i="1" u="sng" dirty="0">
                <a:solidFill>
                  <a:schemeClr val="tx1"/>
                </a:solidFill>
              </a:rPr>
              <a:t>Номинация:</a:t>
            </a:r>
            <a:r>
              <a:rPr lang="ru-RU" sz="7200" dirty="0">
                <a:solidFill>
                  <a:schemeClr val="tx1"/>
                </a:solidFill>
              </a:rPr>
              <a:t>  </a:t>
            </a:r>
          </a:p>
          <a:p>
            <a:r>
              <a:rPr lang="ru-RU" sz="7200" dirty="0">
                <a:solidFill>
                  <a:schemeClr val="tx1"/>
                </a:solidFill>
              </a:rPr>
              <a:t>«Сад Чудес» - проект благоустройства и ландшафтного дизайна территории дошкольного образовательного учреждения</a:t>
            </a:r>
          </a:p>
          <a:p>
            <a:r>
              <a:rPr lang="ru-RU" sz="7200" dirty="0">
                <a:solidFill>
                  <a:schemeClr val="tx1"/>
                </a:solidFill>
              </a:rPr>
              <a:t> </a:t>
            </a:r>
          </a:p>
          <a:p>
            <a:r>
              <a:rPr lang="ru-RU" sz="7200" dirty="0">
                <a:solidFill>
                  <a:schemeClr val="tx1"/>
                </a:solidFill>
              </a:rPr>
              <a:t> </a:t>
            </a:r>
          </a:p>
          <a:p>
            <a:r>
              <a:rPr lang="ru-RU" sz="7200" i="1" u="sng" dirty="0">
                <a:solidFill>
                  <a:schemeClr val="tx1"/>
                </a:solidFill>
              </a:rPr>
              <a:t>Функциональная зона проекта</a:t>
            </a:r>
            <a:r>
              <a:rPr lang="ru-RU" sz="7200" dirty="0">
                <a:solidFill>
                  <a:schemeClr val="tx1"/>
                </a:solidFill>
              </a:rPr>
              <a:t>:</a:t>
            </a:r>
          </a:p>
          <a:p>
            <a:r>
              <a:rPr lang="ru-RU" sz="7200" dirty="0">
                <a:solidFill>
                  <a:schemeClr val="tx1"/>
                </a:solidFill>
              </a:rPr>
              <a:t>парадный вход МБДОУ № 9 «Светлячок</a:t>
            </a:r>
            <a:r>
              <a:rPr lang="ru-RU" sz="7200" dirty="0" smtClean="0">
                <a:solidFill>
                  <a:schemeClr val="tx1"/>
                </a:solidFill>
              </a:rPr>
              <a:t>»</a:t>
            </a:r>
          </a:p>
          <a:p>
            <a:endParaRPr lang="ru-RU" sz="7200" dirty="0">
              <a:solidFill>
                <a:schemeClr val="tx1"/>
              </a:solidFill>
            </a:endParaRPr>
          </a:p>
          <a:p>
            <a:r>
              <a:rPr lang="ru-RU" sz="7200" dirty="0">
                <a:solidFill>
                  <a:schemeClr val="tx1"/>
                </a:solidFill>
              </a:rPr>
              <a:t> </a:t>
            </a:r>
            <a:r>
              <a:rPr lang="ru-RU" sz="7200" i="1" u="sng" dirty="0">
                <a:solidFill>
                  <a:schemeClr val="tx1"/>
                </a:solidFill>
              </a:rPr>
              <a:t>Руководители проекта: </a:t>
            </a:r>
            <a:endParaRPr lang="ru-RU" sz="7200" dirty="0">
              <a:solidFill>
                <a:schemeClr val="tx1"/>
              </a:solidFill>
            </a:endParaRPr>
          </a:p>
          <a:p>
            <a:r>
              <a:rPr lang="ru-RU" sz="7200" b="1" dirty="0">
                <a:solidFill>
                  <a:schemeClr val="tx1"/>
                </a:solidFill>
              </a:rPr>
              <a:t>                                                     Полянина Ольга Викторовна</a:t>
            </a:r>
            <a:endParaRPr lang="ru-RU" sz="7200" dirty="0">
              <a:solidFill>
                <a:schemeClr val="tx1"/>
              </a:solidFill>
            </a:endParaRPr>
          </a:p>
          <a:p>
            <a:r>
              <a:rPr lang="ru-RU" sz="7200" b="1" dirty="0">
                <a:solidFill>
                  <a:schemeClr val="tx1"/>
                </a:solidFill>
              </a:rPr>
              <a:t>                                                     Казакова Оксана Владимировна</a:t>
            </a:r>
            <a:endParaRPr lang="ru-RU" sz="7200" dirty="0">
              <a:solidFill>
                <a:schemeClr val="tx1"/>
              </a:solidFill>
            </a:endParaRPr>
          </a:p>
          <a:p>
            <a:r>
              <a:rPr lang="ru-RU" sz="7200" dirty="0"/>
              <a:t> </a:t>
            </a:r>
          </a:p>
          <a:p>
            <a:r>
              <a:rPr lang="ru-RU" sz="7200" dirty="0"/>
              <a:t> </a:t>
            </a:r>
          </a:p>
          <a:p>
            <a:r>
              <a:rPr lang="ru-RU" sz="7200" dirty="0"/>
              <a:t> </a:t>
            </a:r>
          </a:p>
          <a:p>
            <a:r>
              <a:rPr lang="ru-RU" sz="7200" dirty="0"/>
              <a:t> </a:t>
            </a:r>
          </a:p>
          <a:p>
            <a:r>
              <a:rPr lang="ru-RU" sz="7200" dirty="0"/>
              <a:t> </a:t>
            </a:r>
          </a:p>
          <a:p>
            <a:r>
              <a:rPr lang="ru-RU" sz="7200" dirty="0"/>
              <a:t> </a:t>
            </a:r>
          </a:p>
          <a:p>
            <a:r>
              <a:rPr lang="ru-RU" sz="7200" dirty="0"/>
              <a:t> </a:t>
            </a:r>
          </a:p>
          <a:p>
            <a:r>
              <a:rPr lang="ru-RU" sz="7200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Железногорск 2018 г.</a:t>
            </a:r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/>
              <a:t>Цель проекта:</a:t>
            </a:r>
            <a:r>
              <a:rPr lang="ru-RU" dirty="0"/>
              <a:t>  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Украшение и озеленение «Парадной зоны», придать ей композиционную завершенность, создать уют, хорошее настроение воспитанникам, родителям и сотрудникам. Создание эмоционально - благоприятных условий пребывания детей в дошкольном учреждении.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/>
              <a:t>Задачи проекта: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sz="2900" dirty="0"/>
              <a:t>Осваивать навыки комплексного экологического подхода к созданию, использованию и сохранению ландшафта на территории МБДОУ № 9 «Светлячок».</a:t>
            </a:r>
          </a:p>
          <a:p>
            <a:pPr lvl="0"/>
            <a:r>
              <a:rPr lang="ru-RU" sz="2900" dirty="0"/>
              <a:t>Формировать условия для эффективного экологического образования дошкольников, способствующего воспитанию трудолюбия, уважения к труду взрослых, замечать красоту в природе, любить мир прекрасного.</a:t>
            </a:r>
          </a:p>
          <a:p>
            <a:pPr lvl="0"/>
            <a:r>
              <a:rPr lang="ru-RU" sz="2900" dirty="0"/>
              <a:t>Содействовать сотрудничеству детей и их родителей, привлекать внимание семей к совместным проектам в детском саду.</a:t>
            </a:r>
          </a:p>
          <a:p>
            <a:pPr lvl="0"/>
            <a:r>
              <a:rPr lang="ru-RU" sz="2900" dirty="0"/>
              <a:t>Развивать креативность у сотрудников ДОУ, родителей и воспитанников. </a:t>
            </a:r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8845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732517" y="0"/>
            <a:ext cx="411482" cy="274638"/>
          </a:xfrm>
        </p:spPr>
        <p:txBody>
          <a:bodyPr>
            <a:normAutofit fontScale="90000"/>
          </a:bodyPr>
          <a:lstStyle/>
          <a:p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u="sng" dirty="0"/>
              <a:t>Участники проекта: </a:t>
            </a:r>
            <a:endParaRPr lang="ru-RU" sz="2000" dirty="0"/>
          </a:p>
          <a:p>
            <a:pPr marL="0" indent="0">
              <a:buNone/>
            </a:pPr>
            <a:r>
              <a:rPr lang="ru-RU" sz="2000" b="1" dirty="0"/>
              <a:t> </a:t>
            </a: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 Дети </a:t>
            </a:r>
            <a:r>
              <a:rPr lang="ru-RU" sz="2000" dirty="0"/>
              <a:t>5-7 лет, педагоги, сотрудники и родители.</a:t>
            </a:r>
          </a:p>
          <a:p>
            <a:pPr marL="0" indent="0">
              <a:buNone/>
            </a:pPr>
            <a:r>
              <a:rPr lang="ru-RU" sz="2000" dirty="0"/>
              <a:t> </a:t>
            </a:r>
          </a:p>
          <a:p>
            <a:r>
              <a:rPr lang="ru-RU" sz="2000" b="1" u="sng" dirty="0"/>
              <a:t>Сроки реализации проекта</a:t>
            </a:r>
            <a:r>
              <a:rPr lang="ru-RU" sz="2000" u="sng" dirty="0"/>
              <a:t>: </a:t>
            </a:r>
            <a:endParaRPr lang="ru-RU" sz="2000" dirty="0"/>
          </a:p>
          <a:p>
            <a:pPr marL="0" indent="0">
              <a:buNone/>
            </a:pPr>
            <a:r>
              <a:rPr lang="ru-RU" sz="2000" dirty="0"/>
              <a:t> </a:t>
            </a:r>
          </a:p>
          <a:p>
            <a:pPr marL="0" indent="0">
              <a:buNone/>
            </a:pPr>
            <a:r>
              <a:rPr lang="ru-RU" sz="2000" dirty="0" smtClean="0"/>
              <a:t> март-октябрь </a:t>
            </a:r>
            <a:r>
              <a:rPr lang="ru-RU" sz="2000" dirty="0"/>
              <a:t>2018 года.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0652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u="sng" dirty="0"/>
              <a:t>Ожидаемые результаты: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ru-RU" dirty="0"/>
              <a:t>Использование проектной деятельности, как одной из эффективных форм воспитательно-образовательной работы с детьми в детском саду.</a:t>
            </a:r>
          </a:p>
          <a:p>
            <a:pPr lvl="0"/>
            <a:r>
              <a:rPr lang="ru-RU" dirty="0"/>
              <a:t>Формировать потребность дошкольников в познании, желание открывать мир и красок в природе, понимания того, что природа «это живой мир», которая способна меняться и радовать людей своей красотой.</a:t>
            </a:r>
          </a:p>
          <a:p>
            <a:pPr lvl="0"/>
            <a:r>
              <a:rPr lang="ru-RU" dirty="0"/>
              <a:t>Совершенствование уровня профессионального мастерства воспитателей по теме проекта «Яркие краски лета».</a:t>
            </a:r>
          </a:p>
          <a:p>
            <a:pPr lvl="0"/>
            <a:r>
              <a:rPr lang="ru-RU" dirty="0"/>
              <a:t>Привлечение сотрудников, воспитателей и родителей в работу по благоустройству территории, экологическому и нравственному воспитанию детей.</a:t>
            </a:r>
          </a:p>
          <a:p>
            <a:r>
              <a:rPr lang="ru-RU" dirty="0"/>
              <a:t>Создание условий для организации экскурсий и целевых прогулок с целью познания детьми окружающего мира, для наглядного представления того «Как Было» и «Как стало». Дать ответы воспитанникам на многие вопросы, разучить названия цветов, растущих на цветочной клумбе, формировать образ любимого детского сада.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83418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u="sng" dirty="0"/>
              <a:t>Реализация проекта: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Работа взрослых по созданию развивающей экологической среды многоэтапна и представляет собой непрерывный педагогический процесс, который включает в организацию «экологическое пространство» их совершенствование и коррекцию, ежедневное поддерживание условий, необходимых для жизни живых объектов. Эта деятельность, являющаяся методом экологического воспитания детей дошкольного возраста: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lvl="0"/>
            <a:r>
              <a:rPr lang="ru-RU" dirty="0"/>
              <a:t>Приучает участников проекта регулярно заботится о растениях, замечать их рост и развитие.</a:t>
            </a:r>
          </a:p>
          <a:p>
            <a:pPr lvl="0"/>
            <a:r>
              <a:rPr lang="ru-RU" dirty="0"/>
              <a:t>Учит детей своевременно реагировать на изменения состояния растений.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099619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u="sng" dirty="0"/>
              <a:t>Поставленные задачи решались в несколько этапах: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000" dirty="0"/>
              <a:t>Проектирование,</a:t>
            </a:r>
          </a:p>
          <a:p>
            <a:pPr lvl="0"/>
            <a:r>
              <a:rPr lang="ru-RU" sz="2000" dirty="0"/>
              <a:t>Подготовка оборудования и материалов (грунт, семена, удобрения, ящики и горшки)</a:t>
            </a:r>
          </a:p>
          <a:p>
            <a:pPr lvl="0"/>
            <a:r>
              <a:rPr lang="ru-RU" sz="2000" dirty="0"/>
              <a:t>Выращивание цветочной рассады.</a:t>
            </a:r>
          </a:p>
          <a:p>
            <a:pPr lvl="0"/>
            <a:r>
              <a:rPr lang="ru-RU" sz="2000" dirty="0"/>
              <a:t>Разметка и планирование на местности.</a:t>
            </a:r>
          </a:p>
          <a:p>
            <a:pPr lvl="0"/>
            <a:r>
              <a:rPr lang="ru-RU" sz="2000" dirty="0"/>
              <a:t>Высаживание растений в открытый грунт.</a:t>
            </a:r>
          </a:p>
          <a:p>
            <a:pPr lvl="0"/>
            <a:r>
              <a:rPr lang="ru-RU" sz="2000" dirty="0"/>
              <a:t>Поливка, прополка, рыхление почвы, подкормка удобрениями растений.</a:t>
            </a:r>
          </a:p>
          <a:p>
            <a:pPr lvl="0"/>
            <a:r>
              <a:rPr lang="ru-RU" sz="2000" dirty="0"/>
              <a:t>Поддерживание чистоты и порядка на клумбах до осенних заморозков.</a:t>
            </a:r>
          </a:p>
          <a:p>
            <a:pPr lvl="0"/>
            <a:r>
              <a:rPr lang="ru-RU" sz="2000" dirty="0"/>
              <a:t>Подготовка клумб к зимнему периоду.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756712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u="sng" dirty="0"/>
              <a:t>Индикаторы и показатели:</a:t>
            </a:r>
            <a:endParaRPr lang="ru-RU" sz="2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3199176"/>
              </p:ext>
            </p:extLst>
          </p:nvPr>
        </p:nvGraphicFramePr>
        <p:xfrm>
          <a:off x="1691680" y="2348880"/>
          <a:ext cx="6995120" cy="244827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594619">
                  <a:extLst>
                    <a:ext uri="{9D8B030D-6E8A-4147-A177-3AD203B41FA5}">
                      <a16:colId xmlns:a16="http://schemas.microsoft.com/office/drawing/2014/main" xmlns="" val="1367152993"/>
                    </a:ext>
                  </a:extLst>
                </a:gridCol>
                <a:gridCol w="3143849">
                  <a:extLst>
                    <a:ext uri="{9D8B030D-6E8A-4147-A177-3AD203B41FA5}">
                      <a16:colId xmlns:a16="http://schemas.microsoft.com/office/drawing/2014/main" xmlns="" val="42410057"/>
                    </a:ext>
                  </a:extLst>
                </a:gridCol>
                <a:gridCol w="1256652">
                  <a:extLst>
                    <a:ext uri="{9D8B030D-6E8A-4147-A177-3AD203B41FA5}">
                      <a16:colId xmlns:a16="http://schemas.microsoft.com/office/drawing/2014/main" xmlns="" val="3062158422"/>
                    </a:ext>
                  </a:extLst>
                </a:gridCol>
              </a:tblGrid>
              <a:tr h="65949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350" dirty="0">
                          <a:effectLst/>
                        </a:rPr>
                        <a:t>Критерии </a:t>
                      </a:r>
                      <a:endParaRPr lang="ru-RU" sz="800" dirty="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350">
                          <a:effectLst/>
                        </a:rPr>
                        <a:t>Индикаторы 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350">
                          <a:effectLst/>
                        </a:rPr>
                        <a:t>Показатели, %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083199319"/>
                  </a:ext>
                </a:extLst>
              </a:tr>
              <a:tr h="178877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350">
                          <a:effectLst/>
                        </a:rPr>
                        <a:t>Включенность участников в разработку проекта 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350">
                          <a:effectLst/>
                        </a:rPr>
                        <a:t>1. Доля воспитанников, включенных в реализацию проекта</a:t>
                      </a:r>
                      <a:endParaRPr lang="ru-RU" sz="8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US" sz="1350">
                          <a:effectLst/>
                        </a:rPr>
                        <a:t>2. Доля представителей </a:t>
                      </a:r>
                      <a:r>
                        <a:rPr lang="ru-RU" sz="1350">
                          <a:effectLst/>
                        </a:rPr>
                        <a:t>взрослого </a:t>
                      </a:r>
                      <a:r>
                        <a:rPr lang="en-US" sz="1350">
                          <a:effectLst/>
                        </a:rPr>
                        <a:t>социума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350" dirty="0">
                          <a:effectLst/>
                        </a:rPr>
                        <a:t>64</a:t>
                      </a:r>
                      <a:endParaRPr lang="ru-RU" sz="800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35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35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1350" dirty="0">
                          <a:effectLst/>
                        </a:rPr>
                        <a:t>36</a:t>
                      </a:r>
                      <a:endParaRPr lang="ru-RU" sz="800" dirty="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261069933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208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u="sng" dirty="0"/>
              <a:t>Агротехнический план выращивания зеленых насаждений: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(рабочая таблица по уходу за растениями)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979613" y="1894013"/>
          <a:ext cx="6299199" cy="413404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262254">
                  <a:extLst>
                    <a:ext uri="{9D8B030D-6E8A-4147-A177-3AD203B41FA5}">
                      <a16:colId xmlns:a16="http://schemas.microsoft.com/office/drawing/2014/main" xmlns="" val="1488023464"/>
                    </a:ext>
                  </a:extLst>
                </a:gridCol>
                <a:gridCol w="449126">
                  <a:extLst>
                    <a:ext uri="{9D8B030D-6E8A-4147-A177-3AD203B41FA5}">
                      <a16:colId xmlns:a16="http://schemas.microsoft.com/office/drawing/2014/main" xmlns="" val="3992378337"/>
                    </a:ext>
                  </a:extLst>
                </a:gridCol>
                <a:gridCol w="630809">
                  <a:extLst>
                    <a:ext uri="{9D8B030D-6E8A-4147-A177-3AD203B41FA5}">
                      <a16:colId xmlns:a16="http://schemas.microsoft.com/office/drawing/2014/main" xmlns="" val="2110941060"/>
                    </a:ext>
                  </a:extLst>
                </a:gridCol>
                <a:gridCol w="539968">
                  <a:extLst>
                    <a:ext uri="{9D8B030D-6E8A-4147-A177-3AD203B41FA5}">
                      <a16:colId xmlns:a16="http://schemas.microsoft.com/office/drawing/2014/main" xmlns="" val="1317653169"/>
                    </a:ext>
                  </a:extLst>
                </a:gridCol>
                <a:gridCol w="540603">
                  <a:extLst>
                    <a:ext uri="{9D8B030D-6E8A-4147-A177-3AD203B41FA5}">
                      <a16:colId xmlns:a16="http://schemas.microsoft.com/office/drawing/2014/main" xmlns="" val="1955666091"/>
                    </a:ext>
                  </a:extLst>
                </a:gridCol>
                <a:gridCol w="630174">
                  <a:extLst>
                    <a:ext uri="{9D8B030D-6E8A-4147-A177-3AD203B41FA5}">
                      <a16:colId xmlns:a16="http://schemas.microsoft.com/office/drawing/2014/main" xmlns="" val="3251010105"/>
                    </a:ext>
                  </a:extLst>
                </a:gridCol>
                <a:gridCol w="810587">
                  <a:extLst>
                    <a:ext uri="{9D8B030D-6E8A-4147-A177-3AD203B41FA5}">
                      <a16:colId xmlns:a16="http://schemas.microsoft.com/office/drawing/2014/main" xmlns="" val="616887821"/>
                    </a:ext>
                  </a:extLst>
                </a:gridCol>
                <a:gridCol w="717839">
                  <a:extLst>
                    <a:ext uri="{9D8B030D-6E8A-4147-A177-3AD203B41FA5}">
                      <a16:colId xmlns:a16="http://schemas.microsoft.com/office/drawing/2014/main" xmlns="" val="1961275257"/>
                    </a:ext>
                  </a:extLst>
                </a:gridCol>
                <a:gridCol w="717839">
                  <a:extLst>
                    <a:ext uri="{9D8B030D-6E8A-4147-A177-3AD203B41FA5}">
                      <a16:colId xmlns:a16="http://schemas.microsoft.com/office/drawing/2014/main" xmlns="" val="368641868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Виды работ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март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апрель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май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июнь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июль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август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сентябрь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октябрь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6407075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Подготовка и </a:t>
                      </a:r>
                      <a:endParaRPr lang="ru-RU" sz="8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содержание почвы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Х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9668940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Посев семян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Х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Х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Х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1275912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Появление всходов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Х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Х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Х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0539457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Прореживание всходов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Х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7295046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Внесение удобрений и</a:t>
                      </a:r>
                      <a:endParaRPr lang="ru-RU" sz="8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подкормки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Х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Х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Х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Х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Х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8780095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Орошение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Х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Х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Х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Х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Х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Х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5168096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Защита от</a:t>
                      </a:r>
                      <a:endParaRPr lang="ru-RU" sz="8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вредителей и</a:t>
                      </a:r>
                      <a:endParaRPr lang="ru-RU" sz="8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болезней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Х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Х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Х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Х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Х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7689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Срок цветения  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Х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Х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Х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Х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884632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Сбор семян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Х</a:t>
                      </a:r>
                      <a:endParaRPr lang="ru-RU" sz="80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50" dirty="0">
                          <a:effectLst/>
                        </a:rPr>
                        <a:t>Х</a:t>
                      </a:r>
                      <a:endParaRPr lang="ru-RU" sz="800" dirty="0">
                        <a:effectLst/>
                        <a:latin typeface="Lucida Console" panose="020B060904050402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4609876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068126"/>
      </p:ext>
    </p:extLst>
  </p:cSld>
  <p:clrMapOvr>
    <a:masterClrMapping/>
  </p:clrMapOvr>
</p:sld>
</file>

<file path=ppt/theme/theme1.xml><?xml version="1.0" encoding="utf-8"?>
<a:theme xmlns:a="http://schemas.openxmlformats.org/drawingml/2006/main" name="MS_RU_RU_6_8March_StylishFlowersOnWhite_2007v_Russi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419A8E1-C6EB-4260-AC68-A497561CCE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сo стилизованными цветами</Template>
  <TotalTime>31</TotalTime>
  <Words>490</Words>
  <Application>Microsoft Office PowerPoint</Application>
  <PresentationFormat>Экран (4:3)</PresentationFormat>
  <Paragraphs>167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MS_RU_RU_6_8March_StylishFlowersOnWhite_2007v_Russia</vt:lpstr>
      <vt:lpstr>Муниципальное бюджетное дошкольное образовательное учреждение «Детский сад № 9 "Светлячок"»   Название проекта: «Яркие краски лета!»       </vt:lpstr>
      <vt:lpstr>Цель проекта:     </vt:lpstr>
      <vt:lpstr>Задачи проекта:   </vt:lpstr>
      <vt:lpstr>Презентация PowerPoint</vt:lpstr>
      <vt:lpstr>Ожидаемые результаты: </vt:lpstr>
      <vt:lpstr>Реализация проекта: </vt:lpstr>
      <vt:lpstr>Поставленные задачи решались в несколько этапах: </vt:lpstr>
      <vt:lpstr>Индикаторы и показатели:</vt:lpstr>
      <vt:lpstr>Агротехнический план выращивания зеленых насаждений: (рабочая таблица по уходу за растениями)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№ 9 "Светлячок"»   Название проекта: «Яркие краски лета!»</dc:title>
  <dc:subject>Шаблон оформления</dc:subject>
  <dc:creator>Ольга Полянина</dc:creator>
  <cp:keywords/>
  <dc:description>Корпорация Майкрософт
Шаблон оформления</dc:description>
  <cp:lastModifiedBy>Оксана Владимировна</cp:lastModifiedBy>
  <cp:revision>5</cp:revision>
  <dcterms:created xsi:type="dcterms:W3CDTF">2018-05-11T23:54:09Z</dcterms:created>
  <dcterms:modified xsi:type="dcterms:W3CDTF">2019-04-27T16:53:35Z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TC103899619990</vt:lpwstr>
  </property>
</Properties>
</file>