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embeddedFontLst>
    <p:embeddedFont>
      <p:font typeface="Raleway"/>
      <p:regular r:id="rId13"/>
      <p:bold r:id="rId14"/>
      <p:italic r:id="rId15"/>
      <p:boldItalic r:id="rId16"/>
    </p:embeddedFont>
    <p:embeddedFont>
      <p:font typeface="Lato"/>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ato-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Raleway-regular.fntdata"/><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Raleway-italic.fntdata"/><Relationship Id="rId14" Type="http://schemas.openxmlformats.org/officeDocument/2006/relationships/font" Target="fonts/Raleway-bold.fntdata"/><Relationship Id="rId17" Type="http://schemas.openxmlformats.org/officeDocument/2006/relationships/font" Target="fonts/Lato-regular.fntdata"/><Relationship Id="rId16" Type="http://schemas.openxmlformats.org/officeDocument/2006/relationships/font" Target="fonts/Raleway-boldItalic.fntdata"/><Relationship Id="rId5" Type="http://schemas.openxmlformats.org/officeDocument/2006/relationships/notesMaster" Target="notesMasters/notesMaster1.xml"/><Relationship Id="rId19" Type="http://schemas.openxmlformats.org/officeDocument/2006/relationships/font" Target="fonts/Lato-italic.fntdata"/><Relationship Id="rId6" Type="http://schemas.openxmlformats.org/officeDocument/2006/relationships/slide" Target="slides/slide1.xml"/><Relationship Id="rId18" Type="http://schemas.openxmlformats.org/officeDocument/2006/relationships/font" Target="fonts/Lato-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5631941e39_0_4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5631941e39_0_4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g57c3380de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57c3380de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5631941e39_0_4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5631941e39_0_4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5631941e39_0_5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5631941e39_0_5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g57c3380de5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57c3380de5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g5631941e39_0_5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5631941e39_0_5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4200"/>
              <a:buNone/>
              <a:defRPr sz="4200">
                <a:solidFill>
                  <a:schemeClr val="dk2"/>
                </a:solidFill>
              </a:defRPr>
            </a:lvl1pPr>
            <a:lvl2pPr lvl="1">
              <a:spcBef>
                <a:spcPts val="0"/>
              </a:spcBef>
              <a:spcAft>
                <a:spcPts val="0"/>
              </a:spcAft>
              <a:buClr>
                <a:schemeClr val="dk2"/>
              </a:buClr>
              <a:buSzPts val="4200"/>
              <a:buNone/>
              <a:defRPr sz="4200">
                <a:solidFill>
                  <a:schemeClr val="dk2"/>
                </a:solidFill>
              </a:defRPr>
            </a:lvl2pPr>
            <a:lvl3pPr lvl="2">
              <a:spcBef>
                <a:spcPts val="0"/>
              </a:spcBef>
              <a:spcAft>
                <a:spcPts val="0"/>
              </a:spcAft>
              <a:buClr>
                <a:schemeClr val="dk2"/>
              </a:buClr>
              <a:buSzPts val="4200"/>
              <a:buNone/>
              <a:defRPr sz="4200">
                <a:solidFill>
                  <a:schemeClr val="dk2"/>
                </a:solidFill>
              </a:defRPr>
            </a:lvl3pPr>
            <a:lvl4pPr lvl="3">
              <a:spcBef>
                <a:spcPts val="0"/>
              </a:spcBef>
              <a:spcAft>
                <a:spcPts val="0"/>
              </a:spcAft>
              <a:buClr>
                <a:schemeClr val="dk2"/>
              </a:buClr>
              <a:buSzPts val="4200"/>
              <a:buNone/>
              <a:defRPr sz="4200">
                <a:solidFill>
                  <a:schemeClr val="dk2"/>
                </a:solidFill>
              </a:defRPr>
            </a:lvl4pPr>
            <a:lvl5pPr lvl="4">
              <a:spcBef>
                <a:spcPts val="0"/>
              </a:spcBef>
              <a:spcAft>
                <a:spcPts val="0"/>
              </a:spcAft>
              <a:buClr>
                <a:schemeClr val="dk2"/>
              </a:buClr>
              <a:buSzPts val="4200"/>
              <a:buNone/>
              <a:defRPr sz="4200">
                <a:solidFill>
                  <a:schemeClr val="dk2"/>
                </a:solidFill>
              </a:defRPr>
            </a:lvl5pPr>
            <a:lvl6pPr lvl="5">
              <a:spcBef>
                <a:spcPts val="0"/>
              </a:spcBef>
              <a:spcAft>
                <a:spcPts val="0"/>
              </a:spcAft>
              <a:buClr>
                <a:schemeClr val="dk2"/>
              </a:buClr>
              <a:buSzPts val="4200"/>
              <a:buNone/>
              <a:defRPr sz="4200">
                <a:solidFill>
                  <a:schemeClr val="dk2"/>
                </a:solidFill>
              </a:defRPr>
            </a:lvl6pPr>
            <a:lvl7pPr lvl="6">
              <a:spcBef>
                <a:spcPts val="0"/>
              </a:spcBef>
              <a:spcAft>
                <a:spcPts val="0"/>
              </a:spcAft>
              <a:buClr>
                <a:schemeClr val="dk2"/>
              </a:buClr>
              <a:buSzPts val="4200"/>
              <a:buNone/>
              <a:defRPr sz="4200">
                <a:solidFill>
                  <a:schemeClr val="dk2"/>
                </a:solidFill>
              </a:defRPr>
            </a:lvl7pPr>
            <a:lvl8pPr lvl="7">
              <a:spcBef>
                <a:spcPts val="0"/>
              </a:spcBef>
              <a:spcAft>
                <a:spcPts val="0"/>
              </a:spcAft>
              <a:buClr>
                <a:schemeClr val="dk2"/>
              </a:buClr>
              <a:buSzPts val="4200"/>
              <a:buNone/>
              <a:defRPr sz="4200">
                <a:solidFill>
                  <a:schemeClr val="dk2"/>
                </a:solidFill>
              </a:defRPr>
            </a:lvl8pPr>
            <a:lvl9pPr lvl="8">
              <a:spcBef>
                <a:spcPts val="0"/>
              </a:spcBef>
              <a:spcAft>
                <a:spcPts val="0"/>
              </a:spcAft>
              <a:buClr>
                <a:schemeClr val="dk2"/>
              </a:buClr>
              <a:buSzPts val="4200"/>
              <a:buNone/>
              <a:defRPr sz="4200">
                <a:solidFill>
                  <a:schemeClr val="dk2"/>
                </a:solidFill>
              </a:defRPr>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1600"/>
              </a:spcBef>
              <a:spcAft>
                <a:spcPts val="0"/>
              </a:spcAft>
              <a:buClr>
                <a:schemeClr val="lt1"/>
              </a:buClr>
              <a:buSzPts val="1100"/>
              <a:buChar char="○"/>
              <a:defRPr>
                <a:solidFill>
                  <a:schemeClr val="lt1"/>
                </a:solidFill>
              </a:defRPr>
            </a:lvl2pPr>
            <a:lvl3pPr indent="-298450" lvl="2" marL="1371600">
              <a:spcBef>
                <a:spcPts val="1600"/>
              </a:spcBef>
              <a:spcAft>
                <a:spcPts val="0"/>
              </a:spcAft>
              <a:buClr>
                <a:schemeClr val="lt1"/>
              </a:buClr>
              <a:buSzPts val="1100"/>
              <a:buChar char="■"/>
              <a:defRPr>
                <a:solidFill>
                  <a:schemeClr val="lt1"/>
                </a:solidFill>
              </a:defRPr>
            </a:lvl3pPr>
            <a:lvl4pPr indent="-298450" lvl="3" marL="1828800">
              <a:spcBef>
                <a:spcPts val="1600"/>
              </a:spcBef>
              <a:spcAft>
                <a:spcPts val="0"/>
              </a:spcAft>
              <a:buClr>
                <a:schemeClr val="lt1"/>
              </a:buClr>
              <a:buSzPts val="1100"/>
              <a:buChar char="●"/>
              <a:defRPr>
                <a:solidFill>
                  <a:schemeClr val="lt1"/>
                </a:solidFill>
              </a:defRPr>
            </a:lvl4pPr>
            <a:lvl5pPr indent="-298450" lvl="4" marL="2286000">
              <a:spcBef>
                <a:spcPts val="1600"/>
              </a:spcBef>
              <a:spcAft>
                <a:spcPts val="0"/>
              </a:spcAft>
              <a:buClr>
                <a:schemeClr val="lt1"/>
              </a:buClr>
              <a:buSzPts val="1100"/>
              <a:buChar char="○"/>
              <a:defRPr>
                <a:solidFill>
                  <a:schemeClr val="lt1"/>
                </a:solidFill>
              </a:defRPr>
            </a:lvl5pPr>
            <a:lvl6pPr indent="-298450" lvl="5" marL="2743200">
              <a:spcBef>
                <a:spcPts val="1600"/>
              </a:spcBef>
              <a:spcAft>
                <a:spcPts val="0"/>
              </a:spcAft>
              <a:buClr>
                <a:schemeClr val="lt1"/>
              </a:buClr>
              <a:buSzPts val="1100"/>
              <a:buChar char="■"/>
              <a:defRPr>
                <a:solidFill>
                  <a:schemeClr val="lt1"/>
                </a:solidFill>
              </a:defRPr>
            </a:lvl6pPr>
            <a:lvl7pPr indent="-298450" lvl="6" marL="3200400">
              <a:spcBef>
                <a:spcPts val="1600"/>
              </a:spcBef>
              <a:spcAft>
                <a:spcPts val="0"/>
              </a:spcAft>
              <a:buClr>
                <a:schemeClr val="lt1"/>
              </a:buClr>
              <a:buSzPts val="1100"/>
              <a:buChar char="●"/>
              <a:defRPr>
                <a:solidFill>
                  <a:schemeClr val="lt1"/>
                </a:solidFill>
              </a:defRPr>
            </a:lvl7pPr>
            <a:lvl8pPr indent="-298450" lvl="7" marL="3657600">
              <a:spcBef>
                <a:spcPts val="1600"/>
              </a:spcBef>
              <a:spcAft>
                <a:spcPts val="0"/>
              </a:spcAft>
              <a:buClr>
                <a:schemeClr val="lt1"/>
              </a:buClr>
              <a:buSzPts val="1100"/>
              <a:buChar char="○"/>
              <a:defRPr>
                <a:solidFill>
                  <a:schemeClr val="lt1"/>
                </a:solidFill>
              </a:defRPr>
            </a:lvl8pPr>
            <a:lvl9pPr indent="-298450" lvl="8" marL="4114800">
              <a:spcBef>
                <a:spcPts val="1600"/>
              </a:spcBef>
              <a:spcAft>
                <a:spcPts val="160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SzPts val="2800"/>
              <a:buFont typeface="Raleway"/>
              <a:buNone/>
              <a:defRPr b="1" sz="2800">
                <a:latin typeface="Raleway"/>
                <a:ea typeface="Raleway"/>
                <a:cs typeface="Raleway"/>
                <a:sym typeface="Raleway"/>
              </a:defRPr>
            </a:lvl1pPr>
            <a:lvl2pPr lvl="1">
              <a:spcBef>
                <a:spcPts val="0"/>
              </a:spcBef>
              <a:spcAft>
                <a:spcPts val="0"/>
              </a:spcAft>
              <a:buSzPts val="2800"/>
              <a:buFont typeface="Raleway"/>
              <a:buNone/>
              <a:defRPr b="1" sz="2800">
                <a:latin typeface="Raleway"/>
                <a:ea typeface="Raleway"/>
                <a:cs typeface="Raleway"/>
                <a:sym typeface="Raleway"/>
              </a:defRPr>
            </a:lvl2pPr>
            <a:lvl3pPr lvl="2">
              <a:spcBef>
                <a:spcPts val="0"/>
              </a:spcBef>
              <a:spcAft>
                <a:spcPts val="0"/>
              </a:spcAft>
              <a:buSzPts val="2800"/>
              <a:buFont typeface="Raleway"/>
              <a:buNone/>
              <a:defRPr b="1" sz="2800">
                <a:latin typeface="Raleway"/>
                <a:ea typeface="Raleway"/>
                <a:cs typeface="Raleway"/>
                <a:sym typeface="Raleway"/>
              </a:defRPr>
            </a:lvl3pPr>
            <a:lvl4pPr lvl="3">
              <a:spcBef>
                <a:spcPts val="0"/>
              </a:spcBef>
              <a:spcAft>
                <a:spcPts val="0"/>
              </a:spcAft>
              <a:buSzPts val="2800"/>
              <a:buFont typeface="Raleway"/>
              <a:buNone/>
              <a:defRPr b="1" sz="2800">
                <a:latin typeface="Raleway"/>
                <a:ea typeface="Raleway"/>
                <a:cs typeface="Raleway"/>
                <a:sym typeface="Raleway"/>
              </a:defRPr>
            </a:lvl4pPr>
            <a:lvl5pPr lvl="4">
              <a:spcBef>
                <a:spcPts val="0"/>
              </a:spcBef>
              <a:spcAft>
                <a:spcPts val="0"/>
              </a:spcAft>
              <a:buSzPts val="2800"/>
              <a:buFont typeface="Raleway"/>
              <a:buNone/>
              <a:defRPr b="1" sz="2800">
                <a:latin typeface="Raleway"/>
                <a:ea typeface="Raleway"/>
                <a:cs typeface="Raleway"/>
                <a:sym typeface="Raleway"/>
              </a:defRPr>
            </a:lvl5pPr>
            <a:lvl6pPr lvl="5">
              <a:spcBef>
                <a:spcPts val="0"/>
              </a:spcBef>
              <a:spcAft>
                <a:spcPts val="0"/>
              </a:spcAft>
              <a:buSzPts val="2800"/>
              <a:buFont typeface="Raleway"/>
              <a:buNone/>
              <a:defRPr b="1" sz="2800">
                <a:latin typeface="Raleway"/>
                <a:ea typeface="Raleway"/>
                <a:cs typeface="Raleway"/>
                <a:sym typeface="Raleway"/>
              </a:defRPr>
            </a:lvl6pPr>
            <a:lvl7pPr lvl="6">
              <a:spcBef>
                <a:spcPts val="0"/>
              </a:spcBef>
              <a:spcAft>
                <a:spcPts val="0"/>
              </a:spcAft>
              <a:buSzPts val="2800"/>
              <a:buFont typeface="Raleway"/>
              <a:buNone/>
              <a:defRPr b="1" sz="2800">
                <a:latin typeface="Raleway"/>
                <a:ea typeface="Raleway"/>
                <a:cs typeface="Raleway"/>
                <a:sym typeface="Raleway"/>
              </a:defRPr>
            </a:lvl7pPr>
            <a:lvl8pPr lvl="7">
              <a:spcBef>
                <a:spcPts val="0"/>
              </a:spcBef>
              <a:spcAft>
                <a:spcPts val="0"/>
              </a:spcAft>
              <a:buSzPts val="2800"/>
              <a:buFont typeface="Raleway"/>
              <a:buNone/>
              <a:defRPr b="1" sz="2800">
                <a:latin typeface="Raleway"/>
                <a:ea typeface="Raleway"/>
                <a:cs typeface="Raleway"/>
                <a:sym typeface="Raleway"/>
              </a:defRPr>
            </a:lvl8pPr>
            <a:lvl9pPr lvl="8">
              <a:spcBef>
                <a:spcPts val="0"/>
              </a:spcBef>
              <a:spcAft>
                <a:spcPts val="0"/>
              </a:spcAft>
              <a:buSzPts val="2800"/>
              <a:buFont typeface="Raleway"/>
              <a:buNone/>
              <a:defRPr b="1" sz="2800">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1600"/>
              </a:spcBef>
              <a:spcAft>
                <a:spcPts val="160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ru"/>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naturae.ru/atmosfera-zemli/stroenie-atmosfery/ionosfera.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5" name="Shape 85"/>
        <p:cNvGrpSpPr/>
        <p:nvPr/>
      </p:nvGrpSpPr>
      <p:grpSpPr>
        <a:xfrm>
          <a:off x="0" y="0"/>
          <a:ext cx="0" cy="0"/>
          <a:chOff x="0" y="0"/>
          <a:chExt cx="0" cy="0"/>
        </a:xfrm>
      </p:grpSpPr>
      <p:sp>
        <p:nvSpPr>
          <p:cNvPr id="86" name="Google Shape;86;p13"/>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ru"/>
              <a:t>Презентация на тему “Полярное сияние”</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4"/>
          <p:cNvSpPr txBox="1"/>
          <p:nvPr>
            <p:ph type="title"/>
          </p:nvPr>
        </p:nvSpPr>
        <p:spPr>
          <a:xfrm>
            <a:off x="311700" y="1523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ru" sz="1200">
                <a:solidFill>
                  <a:srgbClr val="3D0E0D"/>
                </a:solidFill>
                <a:latin typeface="Verdana"/>
                <a:ea typeface="Verdana"/>
                <a:cs typeface="Verdana"/>
                <a:sym typeface="Verdana"/>
              </a:rPr>
              <a:t>Коротко о главном:</a:t>
            </a:r>
            <a:endParaRPr b="1" sz="1200">
              <a:solidFill>
                <a:srgbClr val="3D0E0D"/>
              </a:solidFill>
              <a:latin typeface="Verdana"/>
              <a:ea typeface="Verdana"/>
              <a:cs typeface="Verdana"/>
              <a:sym typeface="Verdana"/>
            </a:endParaRPr>
          </a:p>
          <a:p>
            <a:pPr indent="0" lvl="0" marL="0" rtl="0" algn="l">
              <a:spcBef>
                <a:spcPts val="0"/>
              </a:spcBef>
              <a:spcAft>
                <a:spcPts val="0"/>
              </a:spcAft>
              <a:buNone/>
            </a:pPr>
            <a:r>
              <a:t/>
            </a:r>
            <a:endParaRPr b="1" sz="1200">
              <a:solidFill>
                <a:srgbClr val="3D0E0D"/>
              </a:solidFill>
              <a:latin typeface="Verdana"/>
              <a:ea typeface="Verdana"/>
              <a:cs typeface="Verdana"/>
              <a:sym typeface="Verdana"/>
            </a:endParaRPr>
          </a:p>
        </p:txBody>
      </p:sp>
      <p:sp>
        <p:nvSpPr>
          <p:cNvPr id="92" name="Google Shape;92;p14"/>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ru" sz="1050">
                <a:solidFill>
                  <a:srgbClr val="333333"/>
                </a:solidFill>
                <a:highlight>
                  <a:srgbClr val="FEFEFE"/>
                </a:highlight>
                <a:latin typeface="Verdana"/>
                <a:ea typeface="Verdana"/>
                <a:cs typeface="Verdana"/>
                <a:sym typeface="Verdana"/>
              </a:rPr>
              <a:t>Полярное сияние</a:t>
            </a:r>
            <a:r>
              <a:rPr lang="ru" sz="1050">
                <a:solidFill>
                  <a:srgbClr val="333333"/>
                </a:solidFill>
                <a:highlight>
                  <a:srgbClr val="FEFEFE"/>
                </a:highlight>
                <a:latin typeface="Verdana"/>
                <a:ea typeface="Verdana"/>
                <a:cs typeface="Verdana"/>
                <a:sym typeface="Verdana"/>
              </a:rPr>
              <a:t> – это </a:t>
            </a:r>
            <a:r>
              <a:rPr b="1" lang="ru" sz="1050">
                <a:solidFill>
                  <a:srgbClr val="333333"/>
                </a:solidFill>
                <a:highlight>
                  <a:srgbClr val="FEFEFE"/>
                </a:highlight>
                <a:latin typeface="Verdana"/>
                <a:ea typeface="Verdana"/>
                <a:cs typeface="Verdana"/>
                <a:sym typeface="Verdana"/>
              </a:rPr>
              <a:t>электрическое свечение</a:t>
            </a:r>
            <a:r>
              <a:rPr lang="ru" sz="1050">
                <a:solidFill>
                  <a:srgbClr val="333333"/>
                </a:solidFill>
                <a:highlight>
                  <a:srgbClr val="FEFEFE"/>
                </a:highlight>
                <a:latin typeface="Verdana"/>
                <a:ea typeface="Verdana"/>
                <a:cs typeface="Verdana"/>
                <a:sym typeface="Verdana"/>
              </a:rPr>
              <a:t> </a:t>
            </a:r>
            <a:r>
              <a:rPr lang="ru" sz="1050" u="sng">
                <a:solidFill>
                  <a:srgbClr val="5F301E"/>
                </a:solidFill>
                <a:highlight>
                  <a:srgbClr val="FEFEFE"/>
                </a:highlight>
                <a:latin typeface="Verdana"/>
                <a:ea typeface="Verdana"/>
                <a:cs typeface="Verdana"/>
                <a:sym typeface="Verdana"/>
                <a:hlinkClick r:id="rId3"/>
              </a:rPr>
              <a:t>ионосферы</a:t>
            </a:r>
            <a:r>
              <a:rPr lang="ru" sz="1050">
                <a:solidFill>
                  <a:srgbClr val="333333"/>
                </a:solidFill>
                <a:highlight>
                  <a:srgbClr val="FEFEFE"/>
                </a:highlight>
                <a:latin typeface="Verdana"/>
                <a:ea typeface="Verdana"/>
                <a:cs typeface="Verdana"/>
                <a:sym typeface="Verdana"/>
              </a:rPr>
              <a:t> Земли. Солнечное излучение представляет собой потоки протонов и электронов. Они, достигая атмосферы, вторгаются в ее верхний разряженный слой и соударяются с содержащимся в нем кислородом и азотом, возбуждая их. Сообщенный молекулам электрический разряд провоцирует выброс энергии, которая и становится светом.</a:t>
            </a:r>
            <a:endParaRPr sz="1050">
              <a:solidFill>
                <a:srgbClr val="333333"/>
              </a:solidFill>
              <a:highlight>
                <a:srgbClr val="FEFEFE"/>
              </a:highlight>
              <a:latin typeface="Verdana"/>
              <a:ea typeface="Verdana"/>
              <a:cs typeface="Verdana"/>
              <a:sym typeface="Verdana"/>
            </a:endParaRPr>
          </a:p>
          <a:p>
            <a:pPr indent="0" lvl="0" marL="0" rtl="0" algn="l">
              <a:spcBef>
                <a:spcPts val="1600"/>
              </a:spcBef>
              <a:spcAft>
                <a:spcPts val="0"/>
              </a:spcAft>
              <a:buClr>
                <a:schemeClr val="dk1"/>
              </a:buClr>
              <a:buSzPts val="1100"/>
              <a:buFont typeface="Arial"/>
              <a:buNone/>
            </a:pPr>
            <a:r>
              <a:t/>
            </a:r>
            <a:endParaRPr sz="1100">
              <a:solidFill>
                <a:schemeClr val="dk1"/>
              </a:solidFill>
            </a:endParaRPr>
          </a:p>
          <a:p>
            <a:pPr indent="0" lvl="0" marL="0" rtl="0" algn="l">
              <a:spcBef>
                <a:spcPts val="1600"/>
              </a:spcBef>
              <a:spcAft>
                <a:spcPts val="1600"/>
              </a:spcAft>
              <a:buNone/>
            </a:pPr>
            <a:r>
              <a:rPr lang="ru" sz="1050">
                <a:solidFill>
                  <a:srgbClr val="333333"/>
                </a:solidFill>
                <a:highlight>
                  <a:srgbClr val="FEFEFE"/>
                </a:highlight>
                <a:latin typeface="Verdana"/>
                <a:ea typeface="Verdana"/>
                <a:cs typeface="Verdana"/>
                <a:sym typeface="Verdana"/>
              </a:rPr>
              <a:t>Цвет полярного свечения зависит от того, молекулы какого вещества возбуждены больше: кислород придает желтый и зеленый цвета, а азот – красный и фиолетовый. Данное природное явление характерно только для поясов Земли, расположенных близ северного и южного магнитных полюсов. Высотность явления – 80-1000 километров над поверхностью Земли.</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pic>
        <p:nvPicPr>
          <p:cNvPr id="97" name="Google Shape;97;p15"/>
          <p:cNvPicPr preferRelativeResize="0"/>
          <p:nvPr/>
        </p:nvPicPr>
        <p:blipFill>
          <a:blip r:embed="rId3">
            <a:alphaModFix/>
          </a:blip>
          <a:stretch>
            <a:fillRect/>
          </a:stretch>
        </p:blipFill>
        <p:spPr>
          <a:xfrm>
            <a:off x="0" y="516500"/>
            <a:ext cx="10493024" cy="4627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16"/>
          <p:cNvSpPr txBox="1"/>
          <p:nvPr>
            <p:ph type="title"/>
          </p:nvPr>
        </p:nvSpPr>
        <p:spPr>
          <a:xfrm>
            <a:off x="1633675" y="607750"/>
            <a:ext cx="7688700" cy="535200"/>
          </a:xfrm>
          <a:prstGeom prst="rect">
            <a:avLst/>
          </a:prstGeom>
        </p:spPr>
        <p:txBody>
          <a:bodyPr anchorCtr="0" anchor="t" bIns="91425" lIns="91425" spcFirstLastPara="1" rIns="91425" wrap="square" tIns="91425">
            <a:noAutofit/>
          </a:bodyPr>
          <a:lstStyle/>
          <a:p>
            <a:pPr indent="736600" lvl="0" marL="0" rtl="0" algn="l">
              <a:lnSpc>
                <a:spcPct val="115000"/>
              </a:lnSpc>
              <a:spcBef>
                <a:spcPts val="3600"/>
              </a:spcBef>
              <a:spcAft>
                <a:spcPts val="0"/>
              </a:spcAft>
              <a:buNone/>
            </a:pPr>
            <a:r>
              <a:rPr lang="ru" sz="1150">
                <a:solidFill>
                  <a:srgbClr val="370F0E"/>
                </a:solidFill>
                <a:latin typeface="Verdana"/>
                <a:ea typeface="Verdana"/>
                <a:cs typeface="Verdana"/>
                <a:sym typeface="Verdana"/>
              </a:rPr>
              <a:t>Виды полярных сияний</a:t>
            </a:r>
            <a:endParaRPr sz="1150">
              <a:solidFill>
                <a:srgbClr val="370F0E"/>
              </a:solidFill>
              <a:latin typeface="Verdana"/>
              <a:ea typeface="Verdana"/>
              <a:cs typeface="Verdana"/>
              <a:sym typeface="Verdana"/>
            </a:endParaRPr>
          </a:p>
          <a:p>
            <a:pPr indent="0" lvl="0" marL="0" rtl="0" algn="l">
              <a:spcBef>
                <a:spcPts val="2000"/>
              </a:spcBef>
              <a:spcAft>
                <a:spcPts val="0"/>
              </a:spcAft>
              <a:buNone/>
            </a:pPr>
            <a:r>
              <a:t/>
            </a:r>
            <a:endParaRPr/>
          </a:p>
        </p:txBody>
      </p:sp>
      <p:sp>
        <p:nvSpPr>
          <p:cNvPr id="103" name="Google Shape;103;p16"/>
          <p:cNvSpPr txBox="1"/>
          <p:nvPr/>
        </p:nvSpPr>
        <p:spPr>
          <a:xfrm>
            <a:off x="794525" y="1268400"/>
            <a:ext cx="8279700" cy="280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ru" sz="1050">
                <a:solidFill>
                  <a:srgbClr val="333333"/>
                </a:solidFill>
                <a:latin typeface="Verdana"/>
                <a:ea typeface="Verdana"/>
                <a:cs typeface="Verdana"/>
                <a:sym typeface="Verdana"/>
              </a:rPr>
              <a:t>Различают следующие формы явления:</a:t>
            </a:r>
            <a:endParaRPr b="1" sz="1050">
              <a:solidFill>
                <a:srgbClr val="333333"/>
              </a:solidFill>
              <a:latin typeface="Verdana"/>
              <a:ea typeface="Verdana"/>
              <a:cs typeface="Verdana"/>
              <a:sym typeface="Verdana"/>
            </a:endParaRPr>
          </a:p>
          <a:p>
            <a:pPr indent="-295275" lvl="0" marL="457200" rtl="0" algn="l">
              <a:lnSpc>
                <a:spcPct val="115000"/>
              </a:lnSpc>
              <a:spcBef>
                <a:spcPts val="0"/>
              </a:spcBef>
              <a:spcAft>
                <a:spcPts val="0"/>
              </a:spcAft>
              <a:buClr>
                <a:srgbClr val="333333"/>
              </a:buClr>
              <a:buSzPts val="1050"/>
              <a:buFont typeface="Verdana"/>
              <a:buChar char="●"/>
            </a:pPr>
            <a:r>
              <a:rPr lang="ru" sz="1050">
                <a:solidFill>
                  <a:srgbClr val="333333"/>
                </a:solidFill>
                <a:latin typeface="Verdana"/>
                <a:ea typeface="Verdana"/>
                <a:cs typeface="Verdana"/>
                <a:sym typeface="Verdana"/>
              </a:rPr>
              <a:t>- Лентообразная. Полосы или дуги со сплошным четким нижним краем, могут быть многоярусными.</a:t>
            </a:r>
            <a:br>
              <a:rPr lang="ru" sz="1050">
                <a:solidFill>
                  <a:srgbClr val="333333"/>
                </a:solidFill>
                <a:latin typeface="Verdana"/>
                <a:ea typeface="Verdana"/>
                <a:cs typeface="Verdana"/>
                <a:sym typeface="Verdana"/>
              </a:rPr>
            </a:br>
            <a:endParaRPr sz="1050">
              <a:solidFill>
                <a:srgbClr val="333333"/>
              </a:solidFill>
              <a:latin typeface="Verdana"/>
              <a:ea typeface="Verdana"/>
              <a:cs typeface="Verdana"/>
              <a:sym typeface="Verdana"/>
            </a:endParaRPr>
          </a:p>
          <a:p>
            <a:pPr indent="-295275" lvl="0" marL="457200" rtl="0" algn="l">
              <a:lnSpc>
                <a:spcPct val="115000"/>
              </a:lnSpc>
              <a:spcBef>
                <a:spcPts val="0"/>
              </a:spcBef>
              <a:spcAft>
                <a:spcPts val="0"/>
              </a:spcAft>
              <a:buClr>
                <a:srgbClr val="333333"/>
              </a:buClr>
              <a:buSzPts val="1050"/>
              <a:buFont typeface="Verdana"/>
              <a:buChar char="●"/>
            </a:pPr>
            <a:r>
              <a:rPr lang="ru" sz="1050">
                <a:solidFill>
                  <a:srgbClr val="333333"/>
                </a:solidFill>
                <a:latin typeface="Verdana"/>
                <a:ea typeface="Verdana"/>
                <a:cs typeface="Verdana"/>
                <a:sym typeface="Verdana"/>
              </a:rPr>
              <a:t>- Диффузная. Пятна с нечеткими контурами наподобие облаков или вуали, обычно появляются на завершающих стадиях явления.</a:t>
            </a:r>
            <a:br>
              <a:rPr lang="ru" sz="1050">
                <a:solidFill>
                  <a:srgbClr val="333333"/>
                </a:solidFill>
                <a:latin typeface="Verdana"/>
                <a:ea typeface="Verdana"/>
                <a:cs typeface="Verdana"/>
                <a:sym typeface="Verdana"/>
              </a:rPr>
            </a:br>
            <a:endParaRPr sz="1050">
              <a:solidFill>
                <a:srgbClr val="333333"/>
              </a:solidFill>
              <a:latin typeface="Verdana"/>
              <a:ea typeface="Verdana"/>
              <a:cs typeface="Verdana"/>
              <a:sym typeface="Verdana"/>
            </a:endParaRPr>
          </a:p>
          <a:p>
            <a:pPr indent="-295275" lvl="0" marL="457200" rtl="0" algn="l">
              <a:lnSpc>
                <a:spcPct val="115000"/>
              </a:lnSpc>
              <a:spcBef>
                <a:spcPts val="0"/>
              </a:spcBef>
              <a:spcAft>
                <a:spcPts val="0"/>
              </a:spcAft>
              <a:buClr>
                <a:srgbClr val="333333"/>
              </a:buClr>
              <a:buSzPts val="1050"/>
              <a:buFont typeface="Verdana"/>
              <a:buChar char="●"/>
            </a:pPr>
            <a:r>
              <a:rPr lang="ru" sz="1050">
                <a:solidFill>
                  <a:srgbClr val="333333"/>
                </a:solidFill>
                <a:latin typeface="Verdana"/>
                <a:ea typeface="Verdana"/>
                <a:cs typeface="Verdana"/>
                <a:sym typeface="Verdana"/>
              </a:rPr>
              <a:t>- Лучи. Тонкие световые пучки, расположенные впродоль магнитных линий полюсов.</a:t>
            </a:r>
            <a:endParaRPr sz="1050">
              <a:solidFill>
                <a:srgbClr val="333333"/>
              </a:solidFill>
              <a:latin typeface="Verdana"/>
              <a:ea typeface="Verdana"/>
              <a:cs typeface="Verdana"/>
              <a:sym typeface="Verdana"/>
            </a:endParaRPr>
          </a:p>
          <a:p>
            <a:pPr indent="0" lvl="0" marL="0" rtl="0" algn="l">
              <a:lnSpc>
                <a:spcPct val="115000"/>
              </a:lnSpc>
              <a:spcBef>
                <a:spcPts val="0"/>
              </a:spcBef>
              <a:spcAft>
                <a:spcPts val="0"/>
              </a:spcAft>
              <a:buNone/>
            </a:pPr>
            <a:r>
              <a:t/>
            </a:r>
            <a:endParaRPr sz="1100"/>
          </a:p>
          <a:p>
            <a:pPr indent="0" lvl="0" marL="0" rtl="0" algn="l">
              <a:spcBef>
                <a:spcPts val="0"/>
              </a:spcBef>
              <a:spcAft>
                <a:spcPts val="0"/>
              </a:spcAft>
              <a:buNone/>
            </a:pPr>
            <a:r>
              <a:rPr b="1" lang="ru" sz="1050">
                <a:solidFill>
                  <a:srgbClr val="333333"/>
                </a:solidFill>
                <a:latin typeface="Verdana"/>
                <a:ea typeface="Verdana"/>
                <a:cs typeface="Verdana"/>
                <a:sym typeface="Verdana"/>
              </a:rPr>
              <a:t>Выделяют следующие структуры полярного сияния:</a:t>
            </a:r>
            <a:endParaRPr b="1" sz="1050">
              <a:solidFill>
                <a:srgbClr val="333333"/>
              </a:solidFill>
              <a:latin typeface="Verdana"/>
              <a:ea typeface="Verdana"/>
              <a:cs typeface="Verdana"/>
              <a:sym typeface="Verdana"/>
            </a:endParaRPr>
          </a:p>
          <a:p>
            <a:pPr indent="-295275" lvl="0" marL="457200" rtl="0" algn="l">
              <a:lnSpc>
                <a:spcPct val="115000"/>
              </a:lnSpc>
              <a:spcBef>
                <a:spcPts val="0"/>
              </a:spcBef>
              <a:spcAft>
                <a:spcPts val="0"/>
              </a:spcAft>
              <a:buClr>
                <a:srgbClr val="333333"/>
              </a:buClr>
              <a:buSzPts val="1050"/>
              <a:buFont typeface="Verdana"/>
              <a:buChar char="●"/>
            </a:pPr>
            <a:r>
              <a:rPr lang="ru" sz="1050">
                <a:solidFill>
                  <a:srgbClr val="333333"/>
                </a:solidFill>
                <a:latin typeface="Verdana"/>
                <a:ea typeface="Verdana"/>
                <a:cs typeface="Verdana"/>
                <a:sym typeface="Verdana"/>
              </a:rPr>
              <a:t>- Однородная. Безлучевая внутренняя структура.</a:t>
            </a:r>
            <a:br>
              <a:rPr lang="ru" sz="1050">
                <a:solidFill>
                  <a:srgbClr val="333333"/>
                </a:solidFill>
                <a:latin typeface="Verdana"/>
                <a:ea typeface="Verdana"/>
                <a:cs typeface="Verdana"/>
                <a:sym typeface="Verdana"/>
              </a:rPr>
            </a:br>
            <a:endParaRPr sz="1050">
              <a:solidFill>
                <a:srgbClr val="333333"/>
              </a:solidFill>
              <a:latin typeface="Verdana"/>
              <a:ea typeface="Verdana"/>
              <a:cs typeface="Verdana"/>
              <a:sym typeface="Verdana"/>
            </a:endParaRPr>
          </a:p>
          <a:p>
            <a:pPr indent="-295275" lvl="0" marL="457200" rtl="0" algn="l">
              <a:lnSpc>
                <a:spcPct val="115000"/>
              </a:lnSpc>
              <a:spcBef>
                <a:spcPts val="0"/>
              </a:spcBef>
              <a:spcAft>
                <a:spcPts val="0"/>
              </a:spcAft>
              <a:buClr>
                <a:srgbClr val="333333"/>
              </a:buClr>
              <a:buSzPts val="1050"/>
              <a:buFont typeface="Verdana"/>
              <a:buChar char="●"/>
            </a:pPr>
            <a:r>
              <a:rPr lang="ru" sz="1050">
                <a:solidFill>
                  <a:srgbClr val="333333"/>
                </a:solidFill>
                <a:latin typeface="Verdana"/>
                <a:ea typeface="Verdana"/>
                <a:cs typeface="Verdana"/>
                <a:sym typeface="Verdana"/>
              </a:rPr>
              <a:t>- Лучистая. Группы разрозненных мерцающих лучей.</a:t>
            </a:r>
            <a:br>
              <a:rPr lang="ru" sz="1050">
                <a:solidFill>
                  <a:srgbClr val="333333"/>
                </a:solidFill>
                <a:latin typeface="Verdana"/>
                <a:ea typeface="Verdana"/>
                <a:cs typeface="Verdana"/>
                <a:sym typeface="Verdana"/>
              </a:rPr>
            </a:br>
            <a:endParaRPr sz="1050">
              <a:solidFill>
                <a:srgbClr val="333333"/>
              </a:solidFill>
              <a:latin typeface="Verdana"/>
              <a:ea typeface="Verdana"/>
              <a:cs typeface="Verdana"/>
              <a:sym typeface="Verdana"/>
            </a:endParaRPr>
          </a:p>
          <a:p>
            <a:pPr indent="-295275" lvl="0" marL="457200" rtl="0" algn="l">
              <a:lnSpc>
                <a:spcPct val="115000"/>
              </a:lnSpc>
              <a:spcBef>
                <a:spcPts val="0"/>
              </a:spcBef>
              <a:spcAft>
                <a:spcPts val="0"/>
              </a:spcAft>
              <a:buClr>
                <a:srgbClr val="333333"/>
              </a:buClr>
              <a:buSzPts val="1050"/>
              <a:buFont typeface="Verdana"/>
              <a:buChar char="●"/>
            </a:pPr>
            <a:r>
              <a:rPr lang="ru" sz="1050">
                <a:solidFill>
                  <a:srgbClr val="333333"/>
                </a:solidFill>
                <a:latin typeface="Verdana"/>
                <a:ea typeface="Verdana"/>
                <a:cs typeface="Verdana"/>
                <a:sym typeface="Verdana"/>
              </a:rPr>
              <a:t>- Волокнистая. Беспорядочные полосы вдоль нижнего края свечения.</a:t>
            </a:r>
            <a:endParaRPr sz="1050">
              <a:solidFill>
                <a:srgbClr val="333333"/>
              </a:solidFill>
              <a:latin typeface="Verdana"/>
              <a:ea typeface="Verdana"/>
              <a:cs typeface="Verdana"/>
              <a:sym typeface="Verdana"/>
            </a:endParaRPr>
          </a:p>
          <a:p>
            <a:pPr indent="0" lvl="0" marL="0" rtl="0" algn="l">
              <a:lnSpc>
                <a:spcPct val="115000"/>
              </a:lnSpc>
              <a:spcBef>
                <a:spcPts val="0"/>
              </a:spcBef>
              <a:spcAft>
                <a:spcPts val="0"/>
              </a:spcAft>
              <a:buNone/>
            </a:pPr>
            <a:r>
              <a:t/>
            </a:r>
            <a:endParaRPr sz="1100"/>
          </a:p>
          <a:p>
            <a:pPr indent="0" lvl="0" marL="0" rtl="0" algn="l">
              <a:spcBef>
                <a:spcPts val="0"/>
              </a:spcBef>
              <a:spcAft>
                <a:spcPts val="0"/>
              </a:spcAft>
              <a:buNone/>
            </a:pPr>
            <a:r>
              <a:rPr b="1" lang="ru" sz="1050">
                <a:solidFill>
                  <a:srgbClr val="333333"/>
                </a:solidFill>
                <a:latin typeface="Verdana"/>
                <a:ea typeface="Verdana"/>
                <a:cs typeface="Verdana"/>
                <a:sym typeface="Verdana"/>
              </a:rPr>
              <a:t>Различают следующие степени активности явления:</a:t>
            </a:r>
            <a:endParaRPr b="1" sz="1050">
              <a:solidFill>
                <a:srgbClr val="333333"/>
              </a:solidFill>
              <a:latin typeface="Verdana"/>
              <a:ea typeface="Verdana"/>
              <a:cs typeface="Verdana"/>
              <a:sym typeface="Verdana"/>
            </a:endParaRPr>
          </a:p>
          <a:p>
            <a:pPr indent="-295275" lvl="0" marL="457200" rtl="0" algn="l">
              <a:lnSpc>
                <a:spcPct val="115000"/>
              </a:lnSpc>
              <a:spcBef>
                <a:spcPts val="0"/>
              </a:spcBef>
              <a:spcAft>
                <a:spcPts val="0"/>
              </a:spcAft>
              <a:buClr>
                <a:srgbClr val="333333"/>
              </a:buClr>
              <a:buSzPts val="1050"/>
              <a:buFont typeface="Verdana"/>
              <a:buChar char="●"/>
            </a:pPr>
            <a:r>
              <a:rPr lang="ru" sz="1050">
                <a:solidFill>
                  <a:srgbClr val="333333"/>
                </a:solidFill>
                <a:latin typeface="Verdana"/>
                <a:ea typeface="Verdana"/>
                <a:cs typeface="Verdana"/>
                <a:sym typeface="Verdana"/>
              </a:rPr>
              <a:t>- Спокойная. Сияние без особых изменений или медленно преобразующееся.</a:t>
            </a:r>
            <a:br>
              <a:rPr lang="ru" sz="1050">
                <a:solidFill>
                  <a:srgbClr val="333333"/>
                </a:solidFill>
                <a:latin typeface="Verdana"/>
                <a:ea typeface="Verdana"/>
                <a:cs typeface="Verdana"/>
                <a:sym typeface="Verdana"/>
              </a:rPr>
            </a:br>
            <a:endParaRPr sz="1050">
              <a:solidFill>
                <a:srgbClr val="333333"/>
              </a:solidFill>
              <a:latin typeface="Verdana"/>
              <a:ea typeface="Verdana"/>
              <a:cs typeface="Verdana"/>
              <a:sym typeface="Verdana"/>
            </a:endParaRPr>
          </a:p>
          <a:p>
            <a:pPr indent="-295275" lvl="0" marL="457200" rtl="0" algn="l">
              <a:lnSpc>
                <a:spcPct val="115000"/>
              </a:lnSpc>
              <a:spcBef>
                <a:spcPts val="0"/>
              </a:spcBef>
              <a:spcAft>
                <a:spcPts val="0"/>
              </a:spcAft>
              <a:buClr>
                <a:srgbClr val="333333"/>
              </a:buClr>
              <a:buSzPts val="1050"/>
              <a:buFont typeface="Verdana"/>
              <a:buChar char="●"/>
            </a:pPr>
            <a:r>
              <a:rPr lang="ru" sz="1050">
                <a:solidFill>
                  <a:srgbClr val="333333"/>
                </a:solidFill>
                <a:latin typeface="Verdana"/>
                <a:ea typeface="Verdana"/>
                <a:cs typeface="Verdana"/>
                <a:sym typeface="Verdana"/>
              </a:rPr>
              <a:t>- Активная. Яркие и стремительные изменения.</a:t>
            </a:r>
            <a:endParaRPr sz="1050">
              <a:solidFill>
                <a:srgbClr val="333333"/>
              </a:solidFill>
              <a:latin typeface="Verdana"/>
              <a:ea typeface="Verdana"/>
              <a:cs typeface="Verdana"/>
              <a:sym typeface="Verdana"/>
            </a:endParaRPr>
          </a:p>
          <a:p>
            <a:pPr indent="0" lvl="0" marL="457200" rtl="0" algn="l">
              <a:lnSpc>
                <a:spcPct val="115000"/>
              </a:lnSpc>
              <a:spcBef>
                <a:spcPts val="0"/>
              </a:spcBef>
              <a:spcAft>
                <a:spcPts val="0"/>
              </a:spcAft>
              <a:buNone/>
            </a:pPr>
            <a:r>
              <a:t/>
            </a:r>
            <a:endParaRPr sz="1050">
              <a:solidFill>
                <a:srgbClr val="333333"/>
              </a:solidFill>
              <a:latin typeface="Verdana"/>
              <a:ea typeface="Verdana"/>
              <a:cs typeface="Verdana"/>
              <a:sym typeface="Verdana"/>
            </a:endParaRPr>
          </a:p>
          <a:p>
            <a:pPr indent="0" lvl="0" marL="0" rtl="0" algn="l">
              <a:spcBef>
                <a:spcPts val="0"/>
              </a:spcBef>
              <a:spcAft>
                <a:spcPts val="0"/>
              </a:spcAft>
              <a:buNone/>
            </a:pPr>
            <a:r>
              <a:t/>
            </a:r>
            <a:endParaRPr>
              <a:latin typeface="Lato"/>
              <a:ea typeface="Lato"/>
              <a:cs typeface="Lato"/>
              <a:sym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7"/>
          <p:cNvSpPr txBox="1"/>
          <p:nvPr>
            <p:ph type="title"/>
          </p:nvPr>
        </p:nvSpPr>
        <p:spPr>
          <a:xfrm>
            <a:off x="548250" y="621700"/>
            <a:ext cx="7688700" cy="535200"/>
          </a:xfrm>
          <a:prstGeom prst="rect">
            <a:avLst/>
          </a:prstGeom>
        </p:spPr>
        <p:txBody>
          <a:bodyPr anchorCtr="0" anchor="t" bIns="91425" lIns="91425" spcFirstLastPara="1" rIns="91425" wrap="square" tIns="91425">
            <a:noAutofit/>
          </a:bodyPr>
          <a:lstStyle/>
          <a:p>
            <a:pPr indent="736600" lvl="0" marL="0" rtl="0" algn="l">
              <a:lnSpc>
                <a:spcPct val="115000"/>
              </a:lnSpc>
              <a:spcBef>
                <a:spcPts val="3600"/>
              </a:spcBef>
              <a:spcAft>
                <a:spcPts val="2000"/>
              </a:spcAft>
              <a:buNone/>
            </a:pPr>
            <a:r>
              <a:rPr lang="ru" sz="1150">
                <a:solidFill>
                  <a:srgbClr val="370F0E"/>
                </a:solidFill>
                <a:highlight>
                  <a:srgbClr val="FEFEFE"/>
                </a:highlight>
                <a:latin typeface="Verdana"/>
                <a:ea typeface="Verdana"/>
                <a:cs typeface="Verdana"/>
                <a:sym typeface="Verdana"/>
              </a:rPr>
              <a:t>Наблюдение полярного сияния</a:t>
            </a:r>
            <a:endParaRPr/>
          </a:p>
        </p:txBody>
      </p:sp>
      <p:sp>
        <p:nvSpPr>
          <p:cNvPr id="109" name="Google Shape;109;p17"/>
          <p:cNvSpPr txBox="1"/>
          <p:nvPr>
            <p:ph idx="1" type="body"/>
          </p:nvPr>
        </p:nvSpPr>
        <p:spPr>
          <a:xfrm>
            <a:off x="261300" y="829025"/>
            <a:ext cx="7688700" cy="2261100"/>
          </a:xfrm>
          <a:prstGeom prst="rect">
            <a:avLst/>
          </a:prstGeom>
        </p:spPr>
        <p:txBody>
          <a:bodyPr anchorCtr="0" anchor="t" bIns="91425" lIns="91425" spcFirstLastPara="1" rIns="91425" wrap="square" tIns="91425">
            <a:noAutofit/>
          </a:bodyPr>
          <a:lstStyle/>
          <a:p>
            <a:pPr indent="736600" lvl="0" marL="0" rtl="0" algn="l">
              <a:spcBef>
                <a:spcPts val="3600"/>
              </a:spcBef>
              <a:spcAft>
                <a:spcPts val="0"/>
              </a:spcAft>
              <a:buNone/>
            </a:pPr>
            <a:r>
              <a:t/>
            </a:r>
            <a:endParaRPr b="1" sz="1400">
              <a:solidFill>
                <a:srgbClr val="370F0E"/>
              </a:solidFill>
              <a:highlight>
                <a:srgbClr val="FEFEFE"/>
              </a:highlight>
              <a:latin typeface="Verdana"/>
              <a:ea typeface="Verdana"/>
              <a:cs typeface="Verdana"/>
              <a:sym typeface="Verdana"/>
            </a:endParaRPr>
          </a:p>
          <a:p>
            <a:pPr indent="0" lvl="0" marL="0" rtl="0" algn="l">
              <a:spcBef>
                <a:spcPts val="2000"/>
              </a:spcBef>
              <a:spcAft>
                <a:spcPts val="0"/>
              </a:spcAft>
              <a:buNone/>
            </a:pPr>
            <a:r>
              <a:rPr lang="ru" sz="1400">
                <a:solidFill>
                  <a:srgbClr val="333333"/>
                </a:solidFill>
                <a:highlight>
                  <a:srgbClr val="FEFEFE"/>
                </a:highlight>
                <a:latin typeface="Verdana"/>
                <a:ea typeface="Verdana"/>
                <a:cs typeface="Verdana"/>
                <a:sym typeface="Verdana"/>
              </a:rPr>
              <a:t>Полярное сияние является одним из самых красивых явлений природы, хотя, стоит заметить, существуют и другие столь же прекрасные явления. Только далеко не все из них обладают столь масштабным характером. Благодаря тому, что полярное свечение происходит на большой высоте, видно оно из многих приполярных районов планеты. Хотя бывало и так, что наблюдалось это явление по всей Земле.</a:t>
            </a:r>
            <a:endParaRPr sz="1400">
              <a:solidFill>
                <a:srgbClr val="333333"/>
              </a:solidFill>
              <a:highlight>
                <a:srgbClr val="FEFEFE"/>
              </a:highlight>
              <a:latin typeface="Verdana"/>
              <a:ea typeface="Verdana"/>
              <a:cs typeface="Verdana"/>
              <a:sym typeface="Verdana"/>
            </a:endParaRPr>
          </a:p>
          <a:p>
            <a:pPr indent="0" lvl="0" marL="0" rtl="0" algn="l">
              <a:spcBef>
                <a:spcPts val="0"/>
              </a:spcBef>
              <a:spcAft>
                <a:spcPts val="0"/>
              </a:spcAft>
              <a:buNone/>
            </a:pPr>
            <a:r>
              <a:rPr lang="ru" sz="1400">
                <a:solidFill>
                  <a:srgbClr val="333333"/>
                </a:solidFill>
                <a:highlight>
                  <a:srgbClr val="FEFEFE"/>
                </a:highlight>
                <a:latin typeface="Verdana"/>
                <a:ea typeface="Verdana"/>
                <a:cs typeface="Verdana"/>
                <a:sym typeface="Verdana"/>
              </a:rPr>
              <a:t>Лучше всего наблюдать за явлением из космоса, так как ни Солнце, ни облачность, ни другие слои атмосферы не искажают обзор. Длительность свечения может исчисляться сутками, а может и несколькими десятками минут. Береговые линии материков и островов оказывают влияние на высотность и интенсивность полярного сияния. Так, вдоль берега оно, как правило, ниже, а над водными пространствами более подвижное.</a:t>
            </a:r>
            <a:endParaRPr sz="1400">
              <a:solidFill>
                <a:srgbClr val="333333"/>
              </a:solidFill>
              <a:highlight>
                <a:srgbClr val="FEFEFE"/>
              </a:highlight>
              <a:latin typeface="Verdana"/>
              <a:ea typeface="Verdana"/>
              <a:cs typeface="Verdana"/>
              <a:sym typeface="Verdana"/>
            </a:endParaRPr>
          </a:p>
          <a:p>
            <a:pPr indent="0" lvl="0" marL="0" rtl="0" algn="l">
              <a:spcBef>
                <a:spcPts val="1600"/>
              </a:spcBef>
              <a:spcAft>
                <a:spcPts val="0"/>
              </a:spcAft>
              <a:buNone/>
            </a:pPr>
            <a:r>
              <a:t/>
            </a:r>
            <a:endParaRPr sz="1050">
              <a:solidFill>
                <a:srgbClr val="333333"/>
              </a:solidFill>
              <a:highlight>
                <a:srgbClr val="FEFEFE"/>
              </a:highlight>
              <a:latin typeface="Verdana"/>
              <a:ea typeface="Verdana"/>
              <a:cs typeface="Verdana"/>
              <a:sym typeface="Verdana"/>
            </a:endParaRPr>
          </a:p>
          <a:p>
            <a:pPr indent="0" lvl="0" marL="0" rtl="0" algn="l">
              <a:spcBef>
                <a:spcPts val="160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18"/>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ru" sz="1400">
                <a:solidFill>
                  <a:srgbClr val="3D0E0D"/>
                </a:solidFill>
                <a:latin typeface="Verdana"/>
                <a:ea typeface="Verdana"/>
                <a:cs typeface="Verdana"/>
                <a:sym typeface="Verdana"/>
              </a:rPr>
              <a:t>Полярное сияние в Норвегии</a:t>
            </a:r>
            <a:endParaRPr sz="1400">
              <a:solidFill>
                <a:srgbClr val="3D0E0D"/>
              </a:solidFill>
              <a:latin typeface="Verdana"/>
              <a:ea typeface="Verdana"/>
              <a:cs typeface="Verdana"/>
              <a:sym typeface="Verdana"/>
            </a:endParaRPr>
          </a:p>
        </p:txBody>
      </p:sp>
      <p:pic>
        <p:nvPicPr>
          <p:cNvPr id="115" name="Google Shape;115;p18"/>
          <p:cNvPicPr preferRelativeResize="0"/>
          <p:nvPr/>
        </p:nvPicPr>
        <p:blipFill>
          <a:blip r:embed="rId3">
            <a:alphaModFix/>
          </a:blip>
          <a:stretch>
            <a:fillRect/>
          </a:stretch>
        </p:blipFill>
        <p:spPr>
          <a:xfrm>
            <a:off x="269300" y="1987125"/>
            <a:ext cx="8609000" cy="29848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19"/>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ru" sz="1700">
                <a:solidFill>
                  <a:srgbClr val="666699"/>
                </a:solidFill>
                <a:latin typeface="Arial"/>
                <a:ea typeface="Arial"/>
                <a:cs typeface="Arial"/>
                <a:sym typeface="Arial"/>
              </a:rPr>
              <a:t>Искусственное полярное сияние</a:t>
            </a:r>
            <a:endParaRPr sz="1700">
              <a:solidFill>
                <a:srgbClr val="666699"/>
              </a:solidFill>
              <a:latin typeface="Arial"/>
              <a:ea typeface="Arial"/>
              <a:cs typeface="Arial"/>
              <a:sym typeface="Arial"/>
            </a:endParaRPr>
          </a:p>
          <a:p>
            <a:pPr indent="0" lvl="0" marL="0" rtl="0" algn="l">
              <a:spcBef>
                <a:spcPts val="0"/>
              </a:spcBef>
              <a:spcAft>
                <a:spcPts val="0"/>
              </a:spcAft>
              <a:buNone/>
            </a:pPr>
            <a:r>
              <a:t/>
            </a:r>
            <a:endParaRPr/>
          </a:p>
        </p:txBody>
      </p:sp>
      <p:sp>
        <p:nvSpPr>
          <p:cNvPr id="121" name="Google Shape;121;p19"/>
          <p:cNvSpPr txBox="1"/>
          <p:nvPr>
            <p:ph idx="1" type="body"/>
          </p:nvPr>
        </p:nvSpPr>
        <p:spPr>
          <a:xfrm>
            <a:off x="729450" y="1853850"/>
            <a:ext cx="7688700" cy="2625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ru" sz="1150">
                <a:solidFill>
                  <a:srgbClr val="303030"/>
                </a:solidFill>
                <a:highlight>
                  <a:srgbClr val="FFFFFF"/>
                </a:highlight>
                <a:latin typeface="Arial"/>
                <a:ea typeface="Arial"/>
                <a:cs typeface="Arial"/>
                <a:sym typeface="Arial"/>
              </a:rPr>
              <a:t>При желании человек может собственноручно вызвать полярное сияние. К примеру, полярное сияние формируется ядерным взрывом в верхних слоях атмосферы. Когда-то такой опыт был проведен американским министерством обороты. Тогда военные смогли создать дугу ровного малинового цвета, который постепенно менялся на фиолетовый, красные и зеленый. Проанализировав цвет искусственного полярного сияния, ученые сделали вывод о том, что причина их формирования обусловлена возбуждением атмосферного азота и кислорода и столкновением их с заряженными частицами.</a:t>
            </a:r>
            <a:endParaRPr sz="1150">
              <a:solidFill>
                <a:srgbClr val="303030"/>
              </a:solidFill>
              <a:highlight>
                <a:srgbClr val="FFFFFF"/>
              </a:highlight>
              <a:latin typeface="Arial"/>
              <a:ea typeface="Arial"/>
              <a:cs typeface="Arial"/>
              <a:sym typeface="Arial"/>
            </a:endParaRPr>
          </a:p>
          <a:p>
            <a:pPr indent="0" lvl="0" marL="0" rtl="0" algn="l">
              <a:spcBef>
                <a:spcPts val="1600"/>
              </a:spcBef>
              <a:spcAft>
                <a:spcPts val="1600"/>
              </a:spcAft>
              <a:buNone/>
            </a:pPr>
            <a:r>
              <a:rPr lang="ru" sz="1150">
                <a:solidFill>
                  <a:srgbClr val="303030"/>
                </a:solidFill>
                <a:highlight>
                  <a:srgbClr val="FFFFFF"/>
                </a:highlight>
                <a:latin typeface="Arial"/>
                <a:ea typeface="Arial"/>
                <a:cs typeface="Arial"/>
                <a:sym typeface="Arial"/>
              </a:rPr>
              <a:t>Также полярное сияние может сформироваться вследствие ракетного выброса. Прочем ученые называют данное явление искусственным свечением. Ниже представлены фото северных сияний. Однако вы можете воспользоваться специальным туром или экскурсией, чтобы увидеть это явление самостоятельно. Или же используйте наши онлайн телескопы, чтобы полюбоваться на полярное сияние, за которым наблюдают веб камеры в режиме реального времени.</a:t>
            </a:r>
            <a:endParaRPr sz="1150">
              <a:solidFill>
                <a:srgbClr val="303030"/>
              </a:solidFill>
              <a:highlight>
                <a:srgbClr val="FFFFFF"/>
              </a:highlight>
              <a:latin typeface="Arial"/>
              <a:ea typeface="Arial"/>
              <a:cs typeface="Arial"/>
              <a:sym typeface="Arial"/>
            </a:endParaRPr>
          </a:p>
        </p:txBody>
      </p:sp>
      <p:sp>
        <p:nvSpPr>
          <p:cNvPr id="122" name="Google Shape;122;p19"/>
          <p:cNvSpPr txBox="1"/>
          <p:nvPr/>
        </p:nvSpPr>
        <p:spPr>
          <a:xfrm>
            <a:off x="304800" y="304800"/>
            <a:ext cx="3000000" cy="3000000"/>
          </a:xfrm>
          <a:prstGeom prst="rect">
            <a:avLst/>
          </a:prstGeom>
          <a:noFill/>
          <a:ln>
            <a:noFill/>
          </a:ln>
        </p:spPr>
        <p:txBody>
          <a:bodyPr anchorCtr="0" anchor="ctr" bIns="91425" lIns="91425" spcFirstLastPara="1" rIns="91425" wrap="square" tIns="91425">
            <a:noAutofit/>
          </a:bodyPr>
          <a:lstStyle/>
          <a:p>
            <a:pPr indent="0" lvl="0" marL="0" rtl="0" algn="just">
              <a:lnSpc>
                <a:spcPct val="115000"/>
              </a:lnSpc>
              <a:spcBef>
                <a:spcPts val="300"/>
              </a:spcBef>
              <a:spcAft>
                <a:spcPts val="900"/>
              </a:spcAft>
              <a:buNone/>
            </a:pPr>
            <a:r>
              <a:rPr lang="ru" sz="1150">
                <a:solidFill>
                  <a:srgbClr val="303030"/>
                </a:solidFill>
              </a:rPr>
              <a:t>\</a:t>
            </a:r>
            <a:endParaRPr sz="1150">
              <a:solidFill>
                <a:srgbClr val="303030"/>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