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  <p:sldId id="260" r:id="rId9"/>
    <p:sldId id="267" r:id="rId10"/>
    <p:sldId id="268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24D8197-DDED-4F14-9E5F-BBE9790C3D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03.09.2018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Математика. 5 класс</a:t>
            </a:r>
            <a:endParaRPr lang="ru-RU" dirty="0"/>
          </a:p>
        </p:txBody>
      </p:sp>
      <p:pic>
        <p:nvPicPr>
          <p:cNvPr id="15362" name="Picture 2" descr="ÐÐ°ÑÑÐ¸Ð½ÐºÐ¸ Ð¿Ð¾ Ð·Ð°Ð¿ÑÐ¾ÑÑ Ð¼Ð°ÑÐµÐ¼Ð°ÑÐ¸Ðº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44824"/>
            <a:ext cx="6717300" cy="4657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684213"/>
          </a:xfrm>
        </p:spPr>
        <p:txBody>
          <a:bodyPr/>
          <a:lstStyle/>
          <a:p>
            <a:r>
              <a:rPr lang="ru-RU" sz="3600" b="1" dirty="0"/>
              <a:t>Познакомьтесь:</a:t>
            </a:r>
          </a:p>
        </p:txBody>
      </p:sp>
      <p:pic>
        <p:nvPicPr>
          <p:cNvPr id="33796" name="Picture 4" descr="picture"/>
          <p:cNvPicPr preferRelativeResize="0">
            <a:picLocks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19250" y="1412875"/>
            <a:ext cx="5462588" cy="3168650"/>
          </a:xfrm>
          <a:solidFill>
            <a:srgbClr val="FFFFFF"/>
          </a:solidFill>
          <a:ln>
            <a:solidFill>
              <a:srgbClr val="000000"/>
            </a:solidFill>
            <a:round/>
          </a:ln>
        </p:spPr>
      </p:pic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1116013" y="765175"/>
            <a:ext cx="1390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 dirty="0" err="1">
                <a:solidFill>
                  <a:schemeClr val="tx2"/>
                </a:solidFill>
              </a:rPr>
              <a:t>Мряка</a:t>
            </a:r>
            <a:endParaRPr lang="ru-RU" sz="3200" b="1" i="1" dirty="0">
              <a:solidFill>
                <a:schemeClr val="tx2"/>
              </a:solidFill>
            </a:endParaRP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5919788" y="1196975"/>
            <a:ext cx="12779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008000"/>
                </a:solidFill>
              </a:rPr>
              <a:t>Бряка</a:t>
            </a: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1452563" y="4652963"/>
            <a:ext cx="7691437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0033CC"/>
                </a:solidFill>
              </a:rPr>
              <a:t>Бряка  </a:t>
            </a:r>
            <a:r>
              <a:rPr lang="ru-RU" sz="2400" b="1" i="1" dirty="0" err="1">
                <a:solidFill>
                  <a:srgbClr val="0033CC"/>
                </a:solidFill>
              </a:rPr>
              <a:t>наклюсюкала</a:t>
            </a:r>
            <a:r>
              <a:rPr lang="ru-RU" sz="2400" b="1" i="1" dirty="0">
                <a:solidFill>
                  <a:srgbClr val="0033CC"/>
                </a:solidFill>
              </a:rPr>
              <a:t>  356 </a:t>
            </a:r>
            <a:r>
              <a:rPr lang="ru-RU" sz="2400" b="1" i="1" dirty="0" err="1">
                <a:solidFill>
                  <a:srgbClr val="0033CC"/>
                </a:solidFill>
              </a:rPr>
              <a:t>парфусиков,а</a:t>
            </a:r>
            <a:r>
              <a:rPr lang="ru-RU" sz="2400" b="1" i="1" dirty="0">
                <a:solidFill>
                  <a:srgbClr val="0033CC"/>
                </a:solidFill>
              </a:rPr>
              <a:t>  </a:t>
            </a:r>
            <a:r>
              <a:rPr lang="ru-RU" sz="2400" b="1" i="1" dirty="0" err="1">
                <a:solidFill>
                  <a:srgbClr val="0033CC"/>
                </a:solidFill>
              </a:rPr>
              <a:t>Мряка</a:t>
            </a:r>
            <a:r>
              <a:rPr lang="ru-RU" sz="2400" b="1" i="1" dirty="0">
                <a:solidFill>
                  <a:srgbClr val="0033CC"/>
                </a:solidFill>
              </a:rPr>
              <a:t> </a:t>
            </a:r>
          </a:p>
          <a:p>
            <a:r>
              <a:rPr lang="ru-RU" sz="2400" b="1" i="1" dirty="0" err="1">
                <a:solidFill>
                  <a:srgbClr val="0033CC"/>
                </a:solidFill>
              </a:rPr>
              <a:t>наплюфукала</a:t>
            </a:r>
            <a:r>
              <a:rPr lang="ru-RU" sz="2400" b="1" i="1" dirty="0">
                <a:solidFill>
                  <a:srgbClr val="0033CC"/>
                </a:solidFill>
              </a:rPr>
              <a:t> в 3  раза  больше </a:t>
            </a:r>
            <a:r>
              <a:rPr lang="ru-RU" sz="2400" b="1" i="1" dirty="0" err="1">
                <a:solidFill>
                  <a:srgbClr val="0033CC"/>
                </a:solidFill>
              </a:rPr>
              <a:t>парфусиков</a:t>
            </a:r>
            <a:r>
              <a:rPr lang="ru-RU" sz="2400" b="1" i="1" dirty="0">
                <a:solidFill>
                  <a:srgbClr val="0033CC"/>
                </a:solidFill>
              </a:rPr>
              <a:t>,  </a:t>
            </a:r>
          </a:p>
          <a:p>
            <a:r>
              <a:rPr lang="ru-RU" sz="2400" b="1" i="1" dirty="0">
                <a:solidFill>
                  <a:srgbClr val="0033CC"/>
                </a:solidFill>
              </a:rPr>
              <a:t>   да еще и</a:t>
            </a:r>
            <a:r>
              <a:rPr lang="ru-RU" sz="2800" b="1" i="1" dirty="0">
                <a:solidFill>
                  <a:srgbClr val="0033CC"/>
                </a:solidFill>
              </a:rPr>
              <a:t>  </a:t>
            </a:r>
            <a:r>
              <a:rPr lang="ru-RU" sz="2400" b="1" i="1" dirty="0">
                <a:solidFill>
                  <a:srgbClr val="0033CC"/>
                </a:solidFill>
              </a:rPr>
              <a:t>отняла  у  Бряки  половину</a:t>
            </a:r>
            <a:r>
              <a:rPr lang="ru-RU" sz="2800" b="1" i="1" dirty="0">
                <a:solidFill>
                  <a:srgbClr val="0033CC"/>
                </a:solidFill>
              </a:rPr>
              <a:t> </a:t>
            </a:r>
            <a:r>
              <a:rPr lang="ru-RU" sz="2400" b="1" i="1" dirty="0">
                <a:solidFill>
                  <a:srgbClr val="0033CC"/>
                </a:solidFill>
              </a:rPr>
              <a:t> её</a:t>
            </a:r>
          </a:p>
          <a:p>
            <a:r>
              <a:rPr lang="ru-RU" sz="2400" b="1" i="1" dirty="0">
                <a:solidFill>
                  <a:srgbClr val="0033CC"/>
                </a:solidFill>
              </a:rPr>
              <a:t>  </a:t>
            </a:r>
            <a:r>
              <a:rPr lang="ru-RU" sz="2400" b="1" i="1" dirty="0" err="1">
                <a:solidFill>
                  <a:srgbClr val="0033CC"/>
                </a:solidFill>
              </a:rPr>
              <a:t>парфусиков</a:t>
            </a:r>
            <a:r>
              <a:rPr lang="ru-RU" sz="2400" b="1" i="1" dirty="0">
                <a:solidFill>
                  <a:srgbClr val="0033CC"/>
                </a:solidFill>
              </a:rPr>
              <a:t>. Сколько </a:t>
            </a:r>
            <a:r>
              <a:rPr lang="ru-RU" sz="2400" b="1" i="1" dirty="0" err="1">
                <a:solidFill>
                  <a:srgbClr val="0033CC"/>
                </a:solidFill>
              </a:rPr>
              <a:t>парфусиков</a:t>
            </a:r>
            <a:r>
              <a:rPr lang="ru-RU" sz="2400" b="1" i="1" dirty="0">
                <a:solidFill>
                  <a:srgbClr val="0033CC"/>
                </a:solidFill>
              </a:rPr>
              <a:t> у </a:t>
            </a:r>
            <a:r>
              <a:rPr lang="ru-RU" sz="2400" b="1" i="1" dirty="0" err="1">
                <a:solidFill>
                  <a:srgbClr val="0033CC"/>
                </a:solidFill>
              </a:rPr>
              <a:t>Мряки</a:t>
            </a:r>
            <a:r>
              <a:rPr lang="ru-RU" sz="2400" b="1" i="1" dirty="0">
                <a:solidFill>
                  <a:srgbClr val="0033CC"/>
                </a:solidFill>
              </a:rPr>
              <a:t>?</a:t>
            </a:r>
            <a:endParaRPr lang="ru-RU" sz="2800" b="1" i="1" dirty="0">
              <a:solidFill>
                <a:srgbClr val="0033CC"/>
              </a:solidFill>
            </a:endParaRPr>
          </a:p>
        </p:txBody>
      </p:sp>
      <p:sp>
        <p:nvSpPr>
          <p:cNvPr id="33801" name="AutoShape 9"/>
          <p:cNvSpPr>
            <a:spLocks noChangeArrowheads="1"/>
          </p:cNvSpPr>
          <p:nvPr/>
        </p:nvSpPr>
        <p:spPr bwMode="auto">
          <a:xfrm>
            <a:off x="2051050" y="2781300"/>
            <a:ext cx="2447925" cy="2065338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/>
              <a:t>1246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0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0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8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8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1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листочках (выполняем в тетрадях для домашних работ)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152400"/>
            <a:ext cx="5648325" cy="1116013"/>
          </a:xfrm>
        </p:spPr>
        <p:txBody>
          <a:bodyPr>
            <a:normAutofit fontScale="90000"/>
          </a:bodyPr>
          <a:lstStyle/>
          <a:p>
            <a:r>
              <a:rPr lang="ru-RU" sz="4000" b="1" i="1" dirty="0"/>
              <a:t>Найди  правильный  ответ:</a:t>
            </a:r>
          </a:p>
        </p:txBody>
      </p:sp>
      <p:pic>
        <p:nvPicPr>
          <p:cNvPr id="44036" name="Picture 4" descr="AG00208_"/>
          <p:cNvPicPr>
            <a:picLocks noChangeAspect="1" noChangeArrowheads="1" noCrop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1668463" cy="2154238"/>
          </a:xfrm>
          <a:noFill/>
          <a:ln/>
        </p:spPr>
      </p:pic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395536" y="2780928"/>
            <a:ext cx="3168650" cy="20891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Произведение  </a:t>
            </a:r>
          </a:p>
          <a:p>
            <a:pPr algn="ctr"/>
            <a:r>
              <a:rPr lang="ru-RU" sz="2400" b="1" dirty="0"/>
              <a:t>чисел  18  и  3</a:t>
            </a:r>
          </a:p>
          <a:p>
            <a:pPr algn="ctr"/>
            <a:r>
              <a:rPr lang="ru-RU" sz="2400" b="1" dirty="0"/>
              <a:t>равно</a:t>
            </a:r>
          </a:p>
        </p:txBody>
      </p:sp>
      <p:sp>
        <p:nvSpPr>
          <p:cNvPr id="44038" name="Oval 6"/>
          <p:cNvSpPr>
            <a:spLocks noChangeArrowheads="1"/>
          </p:cNvSpPr>
          <p:nvPr/>
        </p:nvSpPr>
        <p:spPr bwMode="auto">
          <a:xfrm>
            <a:off x="4284663" y="1341438"/>
            <a:ext cx="1512887" cy="1490662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/>
              <a:t>6</a:t>
            </a:r>
          </a:p>
        </p:txBody>
      </p:sp>
      <p:sp>
        <p:nvSpPr>
          <p:cNvPr id="44039" name="Oval 7"/>
          <p:cNvSpPr>
            <a:spLocks noChangeArrowheads="1"/>
          </p:cNvSpPr>
          <p:nvPr/>
        </p:nvSpPr>
        <p:spPr bwMode="auto">
          <a:xfrm>
            <a:off x="6227763" y="2276475"/>
            <a:ext cx="1512887" cy="1490663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/>
              <a:t>36</a:t>
            </a:r>
          </a:p>
        </p:txBody>
      </p:sp>
      <p:sp>
        <p:nvSpPr>
          <p:cNvPr id="44040" name="Oval 8"/>
          <p:cNvSpPr>
            <a:spLocks noChangeArrowheads="1"/>
          </p:cNvSpPr>
          <p:nvPr/>
        </p:nvSpPr>
        <p:spPr bwMode="auto">
          <a:xfrm>
            <a:off x="5940425" y="4292600"/>
            <a:ext cx="1512888" cy="1490663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/>
              <a:t>54</a:t>
            </a:r>
          </a:p>
        </p:txBody>
      </p:sp>
      <p:sp>
        <p:nvSpPr>
          <p:cNvPr id="44041" name="Oval 9"/>
          <p:cNvSpPr>
            <a:spLocks noChangeArrowheads="1"/>
          </p:cNvSpPr>
          <p:nvPr/>
        </p:nvSpPr>
        <p:spPr bwMode="auto">
          <a:xfrm>
            <a:off x="3419475" y="5013325"/>
            <a:ext cx="1512888" cy="1490663"/>
          </a:xfrm>
          <a:prstGeom prst="ellipse">
            <a:avLst/>
          </a:prstGeom>
          <a:solidFill>
            <a:srgbClr val="CC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/>
              <a:t>15</a:t>
            </a:r>
          </a:p>
        </p:txBody>
      </p:sp>
      <p:sp>
        <p:nvSpPr>
          <p:cNvPr id="44042" name="AutoShape 10"/>
          <p:cNvSpPr>
            <a:spLocks noChangeArrowheads="1"/>
          </p:cNvSpPr>
          <p:nvPr/>
        </p:nvSpPr>
        <p:spPr bwMode="auto">
          <a:xfrm rot="1014082">
            <a:off x="3419475" y="4292600"/>
            <a:ext cx="2520950" cy="360363"/>
          </a:xfrm>
          <a:prstGeom prst="notchedRightArrow">
            <a:avLst>
              <a:gd name="adj1" fmla="val 50000"/>
              <a:gd name="adj2" fmla="val 17489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152400"/>
            <a:ext cx="5648325" cy="1116013"/>
          </a:xfrm>
        </p:spPr>
        <p:txBody>
          <a:bodyPr>
            <a:normAutofit fontScale="90000"/>
          </a:bodyPr>
          <a:lstStyle/>
          <a:p>
            <a:r>
              <a:rPr lang="ru-RU" sz="4000" b="1" i="1" dirty="0"/>
              <a:t>Найди  правильный  ответ:</a:t>
            </a:r>
          </a:p>
        </p:txBody>
      </p:sp>
      <p:pic>
        <p:nvPicPr>
          <p:cNvPr id="45059" name="Picture 3" descr="AG00208_"/>
          <p:cNvPicPr>
            <a:picLocks noChangeAspect="1" noChangeArrowheads="1" noCrop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1668463" cy="2154238"/>
          </a:xfrm>
          <a:noFill/>
          <a:ln/>
        </p:spPr>
      </p:pic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323850" y="2708275"/>
            <a:ext cx="3168650" cy="20891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Найди  восьмую  </a:t>
            </a:r>
          </a:p>
          <a:p>
            <a:pPr algn="ctr"/>
            <a:r>
              <a:rPr lang="ru-RU" sz="2400" b="1" dirty="0"/>
              <a:t>часть  от</a:t>
            </a:r>
          </a:p>
          <a:p>
            <a:pPr algn="ctr"/>
            <a:r>
              <a:rPr lang="ru-RU" sz="2400" b="1" dirty="0"/>
              <a:t>3200</a:t>
            </a:r>
          </a:p>
        </p:txBody>
      </p:sp>
      <p:sp>
        <p:nvSpPr>
          <p:cNvPr id="45061" name="Oval 5"/>
          <p:cNvSpPr>
            <a:spLocks noChangeArrowheads="1"/>
          </p:cNvSpPr>
          <p:nvPr/>
        </p:nvSpPr>
        <p:spPr bwMode="auto">
          <a:xfrm>
            <a:off x="4284663" y="1341438"/>
            <a:ext cx="1512887" cy="14906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/>
              <a:t>300</a:t>
            </a:r>
          </a:p>
        </p:txBody>
      </p:sp>
      <p:sp>
        <p:nvSpPr>
          <p:cNvPr id="45062" name="Oval 6"/>
          <p:cNvSpPr>
            <a:spLocks noChangeArrowheads="1"/>
          </p:cNvSpPr>
          <p:nvPr/>
        </p:nvSpPr>
        <p:spPr bwMode="auto">
          <a:xfrm>
            <a:off x="6227763" y="2276475"/>
            <a:ext cx="1512887" cy="14906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/>
              <a:t>400</a:t>
            </a:r>
          </a:p>
        </p:txBody>
      </p:sp>
      <p:sp>
        <p:nvSpPr>
          <p:cNvPr id="45063" name="Oval 7"/>
          <p:cNvSpPr>
            <a:spLocks noChangeArrowheads="1"/>
          </p:cNvSpPr>
          <p:nvPr/>
        </p:nvSpPr>
        <p:spPr bwMode="auto">
          <a:xfrm>
            <a:off x="5940425" y="4292600"/>
            <a:ext cx="1512888" cy="14906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/>
              <a:t>40</a:t>
            </a:r>
          </a:p>
        </p:txBody>
      </p:sp>
      <p:sp>
        <p:nvSpPr>
          <p:cNvPr id="45064" name="Oval 8"/>
          <p:cNvSpPr>
            <a:spLocks noChangeArrowheads="1"/>
          </p:cNvSpPr>
          <p:nvPr/>
        </p:nvSpPr>
        <p:spPr bwMode="auto">
          <a:xfrm>
            <a:off x="3419475" y="5013325"/>
            <a:ext cx="1512888" cy="14906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/>
              <a:t>1600</a:t>
            </a:r>
          </a:p>
        </p:txBody>
      </p:sp>
      <p:sp>
        <p:nvSpPr>
          <p:cNvPr id="45065" name="AutoShape 9"/>
          <p:cNvSpPr>
            <a:spLocks noChangeArrowheads="1"/>
          </p:cNvSpPr>
          <p:nvPr/>
        </p:nvSpPr>
        <p:spPr bwMode="auto">
          <a:xfrm rot="-1160305">
            <a:off x="3635375" y="3500438"/>
            <a:ext cx="2520950" cy="360362"/>
          </a:xfrm>
          <a:prstGeom prst="notchedRightArrow">
            <a:avLst>
              <a:gd name="adj1" fmla="val 50000"/>
              <a:gd name="adj2" fmla="val 17489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152400"/>
            <a:ext cx="5648325" cy="1116013"/>
          </a:xfrm>
        </p:spPr>
        <p:txBody>
          <a:bodyPr>
            <a:normAutofit fontScale="90000"/>
          </a:bodyPr>
          <a:lstStyle/>
          <a:p>
            <a:r>
              <a:rPr lang="ru-RU" sz="4000" b="1" i="1" dirty="0"/>
              <a:t>Найди  правильный  ответ:</a:t>
            </a:r>
          </a:p>
        </p:txBody>
      </p:sp>
      <p:pic>
        <p:nvPicPr>
          <p:cNvPr id="46083" name="Picture 3" descr="AG00208_"/>
          <p:cNvPicPr>
            <a:picLocks noChangeAspect="1" noChangeArrowheads="1" noCrop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1668463" cy="2154238"/>
          </a:xfrm>
          <a:noFill/>
          <a:ln/>
        </p:spPr>
      </p:pic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323850" y="2708275"/>
            <a:ext cx="3168650" cy="20891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Вычисли:</a:t>
            </a:r>
          </a:p>
          <a:p>
            <a:pPr algn="ctr"/>
            <a:r>
              <a:rPr lang="ru-RU" sz="2400" b="1" dirty="0"/>
              <a:t>2м – 40см</a:t>
            </a:r>
          </a:p>
        </p:txBody>
      </p:sp>
      <p:sp>
        <p:nvSpPr>
          <p:cNvPr id="46085" name="Oval 5"/>
          <p:cNvSpPr>
            <a:spLocks noChangeArrowheads="1"/>
          </p:cNvSpPr>
          <p:nvPr/>
        </p:nvSpPr>
        <p:spPr bwMode="auto">
          <a:xfrm>
            <a:off x="4284663" y="1341438"/>
            <a:ext cx="1512887" cy="1490662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/>
              <a:t>240</a:t>
            </a:r>
          </a:p>
          <a:p>
            <a:pPr algn="ctr"/>
            <a:r>
              <a:rPr lang="ru-RU" sz="3600" b="1" dirty="0"/>
              <a:t>см</a:t>
            </a:r>
          </a:p>
        </p:txBody>
      </p:sp>
      <p:sp>
        <p:nvSpPr>
          <p:cNvPr id="46086" name="Oval 6"/>
          <p:cNvSpPr>
            <a:spLocks noChangeArrowheads="1"/>
          </p:cNvSpPr>
          <p:nvPr/>
        </p:nvSpPr>
        <p:spPr bwMode="auto">
          <a:xfrm>
            <a:off x="6227763" y="2276475"/>
            <a:ext cx="1512887" cy="1490663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/>
              <a:t>42</a:t>
            </a:r>
          </a:p>
          <a:p>
            <a:pPr algn="ctr"/>
            <a:r>
              <a:rPr lang="ru-RU" sz="3600" b="1"/>
              <a:t>см</a:t>
            </a:r>
          </a:p>
        </p:txBody>
      </p:sp>
      <p:sp>
        <p:nvSpPr>
          <p:cNvPr id="46087" name="Oval 7"/>
          <p:cNvSpPr>
            <a:spLocks noChangeArrowheads="1"/>
          </p:cNvSpPr>
          <p:nvPr/>
        </p:nvSpPr>
        <p:spPr bwMode="auto">
          <a:xfrm>
            <a:off x="5940425" y="4292600"/>
            <a:ext cx="1512888" cy="1490663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/>
              <a:t>1960</a:t>
            </a:r>
          </a:p>
          <a:p>
            <a:pPr algn="ctr"/>
            <a:r>
              <a:rPr lang="ru-RU" sz="3600" b="1" dirty="0"/>
              <a:t>см</a:t>
            </a:r>
          </a:p>
        </p:txBody>
      </p:sp>
      <p:sp>
        <p:nvSpPr>
          <p:cNvPr id="46088" name="Oval 8"/>
          <p:cNvSpPr>
            <a:spLocks noChangeArrowheads="1"/>
          </p:cNvSpPr>
          <p:nvPr/>
        </p:nvSpPr>
        <p:spPr bwMode="auto">
          <a:xfrm>
            <a:off x="3419475" y="5013325"/>
            <a:ext cx="1512888" cy="1490663"/>
          </a:xfrm>
          <a:prstGeom prst="ellipse">
            <a:avLst/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/>
              <a:t>160</a:t>
            </a:r>
          </a:p>
          <a:p>
            <a:pPr algn="ctr"/>
            <a:r>
              <a:rPr lang="ru-RU" sz="3600" b="1" dirty="0"/>
              <a:t>см</a:t>
            </a:r>
          </a:p>
        </p:txBody>
      </p:sp>
      <p:sp>
        <p:nvSpPr>
          <p:cNvPr id="46089" name="AutoShape 9"/>
          <p:cNvSpPr>
            <a:spLocks noChangeArrowheads="1"/>
          </p:cNvSpPr>
          <p:nvPr/>
        </p:nvSpPr>
        <p:spPr bwMode="auto">
          <a:xfrm rot="3505214">
            <a:off x="2770982" y="4293393"/>
            <a:ext cx="1657350" cy="360363"/>
          </a:xfrm>
          <a:prstGeom prst="notchedRightArrow">
            <a:avLst>
              <a:gd name="adj1" fmla="val 50000"/>
              <a:gd name="adj2" fmla="val 114978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152400"/>
            <a:ext cx="5648325" cy="1116013"/>
          </a:xfrm>
        </p:spPr>
        <p:txBody>
          <a:bodyPr>
            <a:normAutofit fontScale="90000"/>
          </a:bodyPr>
          <a:lstStyle/>
          <a:p>
            <a:r>
              <a:rPr lang="ru-RU" sz="4000" b="1" i="1"/>
              <a:t>Найди  правильный  ответ:</a:t>
            </a:r>
          </a:p>
        </p:txBody>
      </p:sp>
      <p:pic>
        <p:nvPicPr>
          <p:cNvPr id="47107" name="Picture 3" descr="AG00208_"/>
          <p:cNvPicPr>
            <a:picLocks noChangeAspect="1" noChangeArrowheads="1" noCrop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1668463" cy="2154238"/>
          </a:xfrm>
          <a:noFill/>
          <a:ln/>
        </p:spPr>
      </p:pic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323850" y="2708275"/>
            <a:ext cx="3168650" cy="20891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Сколько  минут  </a:t>
            </a:r>
          </a:p>
          <a:p>
            <a:pPr algn="ctr"/>
            <a:r>
              <a:rPr lang="ru-RU" sz="2400" b="1" dirty="0"/>
              <a:t>в  3  часах?</a:t>
            </a:r>
          </a:p>
        </p:txBody>
      </p:sp>
      <p:sp>
        <p:nvSpPr>
          <p:cNvPr id="47109" name="Oval 5"/>
          <p:cNvSpPr>
            <a:spLocks noChangeArrowheads="1"/>
          </p:cNvSpPr>
          <p:nvPr/>
        </p:nvSpPr>
        <p:spPr bwMode="auto">
          <a:xfrm>
            <a:off x="4284663" y="1341438"/>
            <a:ext cx="1512887" cy="1490662"/>
          </a:xfrm>
          <a:prstGeom prst="ellipse">
            <a:avLst/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 dirty="0"/>
              <a:t>180</a:t>
            </a:r>
          </a:p>
        </p:txBody>
      </p:sp>
      <p:sp>
        <p:nvSpPr>
          <p:cNvPr id="47110" name="Oval 6"/>
          <p:cNvSpPr>
            <a:spLocks noChangeArrowheads="1"/>
          </p:cNvSpPr>
          <p:nvPr/>
        </p:nvSpPr>
        <p:spPr bwMode="auto">
          <a:xfrm>
            <a:off x="6227763" y="2276475"/>
            <a:ext cx="1512887" cy="1490663"/>
          </a:xfrm>
          <a:prstGeom prst="ellipse">
            <a:avLst/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/>
              <a:t>300</a:t>
            </a:r>
          </a:p>
        </p:txBody>
      </p:sp>
      <p:sp>
        <p:nvSpPr>
          <p:cNvPr id="47111" name="Oval 7"/>
          <p:cNvSpPr>
            <a:spLocks noChangeArrowheads="1"/>
          </p:cNvSpPr>
          <p:nvPr/>
        </p:nvSpPr>
        <p:spPr bwMode="auto">
          <a:xfrm>
            <a:off x="5940425" y="4292600"/>
            <a:ext cx="1512888" cy="1490663"/>
          </a:xfrm>
          <a:prstGeom prst="ellipse">
            <a:avLst/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/>
              <a:t>360</a:t>
            </a:r>
          </a:p>
        </p:txBody>
      </p:sp>
      <p:sp>
        <p:nvSpPr>
          <p:cNvPr id="47112" name="Oval 8"/>
          <p:cNvSpPr>
            <a:spLocks noChangeArrowheads="1"/>
          </p:cNvSpPr>
          <p:nvPr/>
        </p:nvSpPr>
        <p:spPr bwMode="auto">
          <a:xfrm>
            <a:off x="3419475" y="5013325"/>
            <a:ext cx="1512888" cy="1490663"/>
          </a:xfrm>
          <a:prstGeom prst="ellipse">
            <a:avLst/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 b="1"/>
              <a:t>160</a:t>
            </a:r>
          </a:p>
        </p:txBody>
      </p:sp>
      <p:sp>
        <p:nvSpPr>
          <p:cNvPr id="47113" name="AutoShape 9"/>
          <p:cNvSpPr>
            <a:spLocks noChangeArrowheads="1"/>
          </p:cNvSpPr>
          <p:nvPr/>
        </p:nvSpPr>
        <p:spPr bwMode="auto">
          <a:xfrm rot="-2841219">
            <a:off x="3023394" y="3104356"/>
            <a:ext cx="2016125" cy="360363"/>
          </a:xfrm>
          <a:prstGeom prst="notchedRightArrow">
            <a:avLst>
              <a:gd name="adj1" fmla="val 50000"/>
              <a:gd name="adj2" fmla="val 139868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6870700" cy="612775"/>
          </a:xfrm>
        </p:spPr>
        <p:txBody>
          <a:bodyPr>
            <a:normAutofit fontScale="90000"/>
          </a:bodyPr>
          <a:lstStyle/>
          <a:p>
            <a:r>
              <a:rPr lang="ru-RU" sz="4000" b="1" i="1" dirty="0"/>
              <a:t>Задача.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7696200" cy="27352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i="1" dirty="0">
                <a:solidFill>
                  <a:srgbClr val="0033CC"/>
                </a:solidFill>
              </a:rPr>
              <a:t>Иллюзионисту  для  фокусов  необходим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i="1" dirty="0">
                <a:solidFill>
                  <a:srgbClr val="0033CC"/>
                </a:solidFill>
              </a:rPr>
              <a:t>   прямоугольный  лист  бумаги. Найдите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i="1" dirty="0">
                <a:solidFill>
                  <a:srgbClr val="0033CC"/>
                </a:solidFill>
              </a:rPr>
              <a:t>   периметр  и  площадь  данного  листа,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i="1" dirty="0">
                <a:solidFill>
                  <a:srgbClr val="0033CC"/>
                </a:solidFill>
              </a:rPr>
              <a:t>   если  его  стороны  4 дм  и  9 дм.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b="1" i="1" dirty="0">
                <a:solidFill>
                  <a:srgbClr val="0033CC"/>
                </a:solidFill>
              </a:rPr>
              <a:t>   </a:t>
            </a:r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4932363" y="5373688"/>
            <a:ext cx="2808287" cy="1223962"/>
          </a:xfrm>
          <a:prstGeom prst="rect">
            <a:avLst/>
          </a:prstGeom>
          <a:solidFill>
            <a:srgbClr val="BAFBA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3995738" y="5734050"/>
            <a:ext cx="9064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</a:rPr>
              <a:t>4 дм</a:t>
            </a:r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5940425" y="4941888"/>
            <a:ext cx="906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 dirty="0"/>
              <a:t>9 дм</a:t>
            </a:r>
          </a:p>
        </p:txBody>
      </p:sp>
      <p:sp>
        <p:nvSpPr>
          <p:cNvPr id="49165" name="Text Box 13"/>
          <p:cNvSpPr txBox="1">
            <a:spLocks noChangeArrowheads="1"/>
          </p:cNvSpPr>
          <p:nvPr/>
        </p:nvSpPr>
        <p:spPr bwMode="auto">
          <a:xfrm>
            <a:off x="179388" y="3500438"/>
            <a:ext cx="1819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chemeClr val="accent2"/>
                </a:solidFill>
              </a:rPr>
              <a:t>Периметр:</a:t>
            </a:r>
          </a:p>
        </p:txBody>
      </p:sp>
      <p:sp>
        <p:nvSpPr>
          <p:cNvPr id="49166" name="Text Box 14"/>
          <p:cNvSpPr txBox="1">
            <a:spLocks noChangeArrowheads="1"/>
          </p:cNvSpPr>
          <p:nvPr/>
        </p:nvSpPr>
        <p:spPr bwMode="auto">
          <a:xfrm>
            <a:off x="3132138" y="3429000"/>
            <a:ext cx="43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/>
              <a:t>+</a:t>
            </a:r>
          </a:p>
        </p:txBody>
      </p:sp>
      <p:sp>
        <p:nvSpPr>
          <p:cNvPr id="49167" name="Rectangle 15"/>
          <p:cNvSpPr>
            <a:spLocks noChangeArrowheads="1"/>
          </p:cNvSpPr>
          <p:nvPr/>
        </p:nvSpPr>
        <p:spPr bwMode="auto">
          <a:xfrm>
            <a:off x="2339975" y="3500438"/>
            <a:ext cx="865188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/>
              <a:t>4 дм</a:t>
            </a:r>
          </a:p>
        </p:txBody>
      </p:sp>
      <p:sp>
        <p:nvSpPr>
          <p:cNvPr id="49168" name="Rectangle 16"/>
          <p:cNvSpPr>
            <a:spLocks noChangeArrowheads="1"/>
          </p:cNvSpPr>
          <p:nvPr/>
        </p:nvSpPr>
        <p:spPr bwMode="auto">
          <a:xfrm>
            <a:off x="3563938" y="3500438"/>
            <a:ext cx="865187" cy="5048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/>
              <a:t>9 дм</a:t>
            </a:r>
          </a:p>
        </p:txBody>
      </p:sp>
      <p:sp>
        <p:nvSpPr>
          <p:cNvPr id="49171" name="Text Box 19"/>
          <p:cNvSpPr txBox="1">
            <a:spLocks noChangeArrowheads="1"/>
          </p:cNvSpPr>
          <p:nvPr/>
        </p:nvSpPr>
        <p:spPr bwMode="auto">
          <a:xfrm>
            <a:off x="539750" y="4508500"/>
            <a:ext cx="1711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/>
              <a:t>Площадь:</a:t>
            </a:r>
          </a:p>
        </p:txBody>
      </p:sp>
      <p:sp>
        <p:nvSpPr>
          <p:cNvPr id="49172" name="Rectangle 20"/>
          <p:cNvSpPr>
            <a:spLocks noChangeArrowheads="1"/>
          </p:cNvSpPr>
          <p:nvPr/>
        </p:nvSpPr>
        <p:spPr bwMode="auto">
          <a:xfrm>
            <a:off x="2339975" y="4508500"/>
            <a:ext cx="1008063" cy="433388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/>
              <a:t>4 дм</a:t>
            </a:r>
          </a:p>
        </p:txBody>
      </p:sp>
      <p:sp>
        <p:nvSpPr>
          <p:cNvPr id="49173" name="Rectangle 21"/>
          <p:cNvSpPr>
            <a:spLocks noChangeArrowheads="1"/>
          </p:cNvSpPr>
          <p:nvPr/>
        </p:nvSpPr>
        <p:spPr bwMode="auto">
          <a:xfrm>
            <a:off x="3708400" y="4508500"/>
            <a:ext cx="936625" cy="433388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/>
              <a:t>9 дм</a:t>
            </a:r>
          </a:p>
        </p:txBody>
      </p:sp>
      <p:sp>
        <p:nvSpPr>
          <p:cNvPr id="49175" name="Text Box 23"/>
          <p:cNvSpPr txBox="1">
            <a:spLocks noChangeArrowheads="1"/>
          </p:cNvSpPr>
          <p:nvPr/>
        </p:nvSpPr>
        <p:spPr bwMode="auto">
          <a:xfrm>
            <a:off x="3348038" y="4149725"/>
            <a:ext cx="4270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b="1"/>
              <a:t>.</a:t>
            </a:r>
          </a:p>
        </p:txBody>
      </p:sp>
      <p:sp>
        <p:nvSpPr>
          <p:cNvPr id="49176" name="Rectangle 24"/>
          <p:cNvSpPr>
            <a:spLocks noChangeArrowheads="1"/>
          </p:cNvSpPr>
          <p:nvPr/>
        </p:nvSpPr>
        <p:spPr bwMode="auto">
          <a:xfrm>
            <a:off x="2195513" y="4437063"/>
            <a:ext cx="2592387" cy="576262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/>
              <a:t>36 кв.дм</a:t>
            </a:r>
          </a:p>
        </p:txBody>
      </p:sp>
      <p:sp>
        <p:nvSpPr>
          <p:cNvPr id="49177" name="Oval 25"/>
          <p:cNvSpPr>
            <a:spLocks noChangeArrowheads="1"/>
          </p:cNvSpPr>
          <p:nvPr/>
        </p:nvSpPr>
        <p:spPr bwMode="auto">
          <a:xfrm>
            <a:off x="4643438" y="3716338"/>
            <a:ext cx="71437" cy="6985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78" name="Text Box 26"/>
          <p:cNvSpPr txBox="1">
            <a:spLocks noChangeArrowheads="1"/>
          </p:cNvSpPr>
          <p:nvPr/>
        </p:nvSpPr>
        <p:spPr bwMode="auto">
          <a:xfrm>
            <a:off x="2124075" y="3500438"/>
            <a:ext cx="368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 b="1"/>
              <a:t>(</a:t>
            </a:r>
          </a:p>
        </p:txBody>
      </p:sp>
      <p:sp>
        <p:nvSpPr>
          <p:cNvPr id="49179" name="Text Box 27"/>
          <p:cNvSpPr txBox="1">
            <a:spLocks noChangeArrowheads="1"/>
          </p:cNvSpPr>
          <p:nvPr/>
        </p:nvSpPr>
        <p:spPr bwMode="auto">
          <a:xfrm>
            <a:off x="4356100" y="3500438"/>
            <a:ext cx="295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/>
              <a:t>)</a:t>
            </a:r>
          </a:p>
        </p:txBody>
      </p:sp>
      <p:sp>
        <p:nvSpPr>
          <p:cNvPr id="49180" name="Text Box 28"/>
          <p:cNvSpPr txBox="1">
            <a:spLocks noChangeArrowheads="1"/>
          </p:cNvSpPr>
          <p:nvPr/>
        </p:nvSpPr>
        <p:spPr bwMode="auto">
          <a:xfrm>
            <a:off x="4716463" y="3500438"/>
            <a:ext cx="369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/>
              <a:t>2</a:t>
            </a:r>
          </a:p>
        </p:txBody>
      </p:sp>
      <p:sp>
        <p:nvSpPr>
          <p:cNvPr id="49181" name="Rectangle 29"/>
          <p:cNvSpPr>
            <a:spLocks noChangeArrowheads="1"/>
          </p:cNvSpPr>
          <p:nvPr/>
        </p:nvSpPr>
        <p:spPr bwMode="auto">
          <a:xfrm>
            <a:off x="2195513" y="3500438"/>
            <a:ext cx="2881312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/>
              <a:t>26 дм</a:t>
            </a:r>
          </a:p>
        </p:txBody>
      </p:sp>
      <p:pic>
        <p:nvPicPr>
          <p:cNvPr id="49182" name="Picture 30" descr="CRCTR3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26238" y="0"/>
            <a:ext cx="2417762" cy="5281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9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9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49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9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49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9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9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9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9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9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9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9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9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9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9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9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49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49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49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9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9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/>
      <p:bldP spid="49158" grpId="0"/>
      <p:bldP spid="49165" grpId="0"/>
      <p:bldP spid="49166" grpId="0"/>
      <p:bldP spid="49167" grpId="0" animBg="1"/>
      <p:bldP spid="49168" grpId="0" animBg="1"/>
      <p:bldP spid="49171" grpId="0"/>
      <p:bldP spid="49172" grpId="0" animBg="1"/>
      <p:bldP spid="49173" grpId="0" animBg="1"/>
      <p:bldP spid="49175" grpId="0"/>
      <p:bldP spid="49176" grpId="0" animBg="1"/>
      <p:bldP spid="49177" grpId="0" animBg="1"/>
      <p:bldP spid="49178" grpId="0"/>
      <p:bldP spid="49179" grpId="0"/>
      <p:bldP spid="49180" grpId="0"/>
      <p:bldP spid="4918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39750"/>
          </a:xfrm>
        </p:spPr>
        <p:txBody>
          <a:bodyPr>
            <a:normAutofit fontScale="90000"/>
          </a:bodyPr>
          <a:lstStyle/>
          <a:p>
            <a:r>
              <a:rPr lang="ru-RU" sz="4000" b="1" i="1" dirty="0"/>
              <a:t>Задача.</a:t>
            </a:r>
          </a:p>
        </p:txBody>
      </p:sp>
      <p:pic>
        <p:nvPicPr>
          <p:cNvPr id="50180" name="Picture 4" descr="TOURS0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24163"/>
            <a:ext cx="4672013" cy="4033837"/>
          </a:xfrm>
          <a:prstGeom prst="rect">
            <a:avLst/>
          </a:prstGeom>
          <a:noFill/>
        </p:spPr>
      </p:pic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179388" y="908050"/>
            <a:ext cx="80772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0033CC"/>
                </a:solidFill>
              </a:rPr>
              <a:t>На  цирковое представление и  обратно домой </a:t>
            </a:r>
          </a:p>
          <a:p>
            <a:r>
              <a:rPr lang="ru-RU" sz="2400" b="1" i="1" dirty="0">
                <a:solidFill>
                  <a:srgbClr val="0033CC"/>
                </a:solidFill>
              </a:rPr>
              <a:t>дядя  Вася плыл на  катере.</a:t>
            </a:r>
          </a:p>
          <a:p>
            <a:r>
              <a:rPr lang="ru-RU" sz="2400" b="1" i="1" dirty="0">
                <a:solidFill>
                  <a:srgbClr val="0033CC"/>
                </a:solidFill>
              </a:rPr>
              <a:t>Катер  по  реке  от  пристани  «Ключи» до</a:t>
            </a:r>
          </a:p>
          <a:p>
            <a:r>
              <a:rPr lang="ru-RU" sz="2400" b="1" i="1" dirty="0">
                <a:solidFill>
                  <a:srgbClr val="0033CC"/>
                </a:solidFill>
              </a:rPr>
              <a:t>пристани  «Светлое»  шел  6 ч  со  скоростью</a:t>
            </a:r>
          </a:p>
          <a:p>
            <a:r>
              <a:rPr lang="ru-RU" sz="2400" b="1" i="1" dirty="0">
                <a:solidFill>
                  <a:srgbClr val="0033CC"/>
                </a:solidFill>
              </a:rPr>
              <a:t>15 км/ч.  На  обратный  путь  ему  потребовалось</a:t>
            </a:r>
          </a:p>
          <a:p>
            <a:r>
              <a:rPr lang="ru-RU" sz="2400" b="1" i="1" dirty="0">
                <a:solidFill>
                  <a:srgbClr val="0033CC"/>
                </a:solidFill>
              </a:rPr>
              <a:t>9 ч.</a:t>
            </a: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4140200" y="2781300"/>
            <a:ext cx="47513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ru-RU" sz="2400" b="1" i="1" dirty="0"/>
              <a:t>Каково  расстояние  по</a:t>
            </a:r>
          </a:p>
          <a:p>
            <a:pPr marL="342900" indent="-342900"/>
            <a:r>
              <a:rPr lang="ru-RU" sz="2400" b="1" i="1" dirty="0"/>
              <a:t>реке  от  пристани  «Ключи»</a:t>
            </a:r>
          </a:p>
          <a:p>
            <a:pPr marL="342900" indent="-342900"/>
            <a:r>
              <a:rPr lang="ru-RU" sz="2400" b="1" i="1" dirty="0"/>
              <a:t>до  пристани  «Светлое»?</a:t>
            </a:r>
          </a:p>
        </p:txBody>
      </p:sp>
      <p:sp>
        <p:nvSpPr>
          <p:cNvPr id="50183" name="Text Box 7"/>
          <p:cNvSpPr txBox="1">
            <a:spLocks noChangeArrowheads="1"/>
          </p:cNvSpPr>
          <p:nvPr/>
        </p:nvSpPr>
        <p:spPr bwMode="auto">
          <a:xfrm>
            <a:off x="4067175" y="4005263"/>
            <a:ext cx="40449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006600"/>
                </a:solidFill>
              </a:rPr>
              <a:t>2) Какова  была  длина</a:t>
            </a:r>
          </a:p>
          <a:p>
            <a:r>
              <a:rPr lang="ru-RU" sz="2400" b="1" i="1" dirty="0">
                <a:solidFill>
                  <a:srgbClr val="006600"/>
                </a:solidFill>
              </a:rPr>
              <a:t>обратного  пути  катера?</a:t>
            </a:r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3995738" y="5013325"/>
            <a:ext cx="494506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990000"/>
                </a:solidFill>
              </a:rPr>
              <a:t>3) С  какой  скоростью  шел</a:t>
            </a:r>
          </a:p>
          <a:p>
            <a:r>
              <a:rPr lang="ru-RU" sz="2400" b="1" i="1" dirty="0">
                <a:solidFill>
                  <a:srgbClr val="990000"/>
                </a:solidFill>
              </a:rPr>
              <a:t>катер от  пристани  «Светлое»</a:t>
            </a:r>
          </a:p>
          <a:p>
            <a:r>
              <a:rPr lang="ru-RU" sz="2400" b="1" i="1" dirty="0">
                <a:solidFill>
                  <a:srgbClr val="990000"/>
                </a:solidFill>
              </a:rPr>
              <a:t>до  пристани  «Ключи»? </a:t>
            </a:r>
          </a:p>
        </p:txBody>
      </p:sp>
      <p:sp>
        <p:nvSpPr>
          <p:cNvPr id="50185" name="AutoShape 9"/>
          <p:cNvSpPr>
            <a:spLocks noChangeArrowheads="1"/>
          </p:cNvSpPr>
          <p:nvPr/>
        </p:nvSpPr>
        <p:spPr bwMode="auto">
          <a:xfrm>
            <a:off x="6300788" y="2852738"/>
            <a:ext cx="2498725" cy="985837"/>
          </a:xfrm>
          <a:prstGeom prst="irregularSeal1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/>
              <a:t>90 км</a:t>
            </a:r>
          </a:p>
        </p:txBody>
      </p:sp>
      <p:sp>
        <p:nvSpPr>
          <p:cNvPr id="50186" name="AutoShape 10"/>
          <p:cNvSpPr>
            <a:spLocks noChangeArrowheads="1"/>
          </p:cNvSpPr>
          <p:nvPr/>
        </p:nvSpPr>
        <p:spPr bwMode="auto">
          <a:xfrm>
            <a:off x="6372225" y="3933825"/>
            <a:ext cx="2498725" cy="985838"/>
          </a:xfrm>
          <a:prstGeom prst="irregularSeal1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/>
              <a:t>90 км</a:t>
            </a:r>
          </a:p>
        </p:txBody>
      </p:sp>
      <p:sp>
        <p:nvSpPr>
          <p:cNvPr id="50187" name="AutoShape 11"/>
          <p:cNvSpPr>
            <a:spLocks noChangeArrowheads="1"/>
          </p:cNvSpPr>
          <p:nvPr/>
        </p:nvSpPr>
        <p:spPr bwMode="auto">
          <a:xfrm>
            <a:off x="6084888" y="5084763"/>
            <a:ext cx="2786062" cy="985837"/>
          </a:xfrm>
          <a:prstGeom prst="irregularSeal1">
            <a:avLst/>
          </a:prstGeom>
          <a:solidFill>
            <a:srgbClr val="FEDDD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/>
              <a:t>10 км/ч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0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5" grpId="0" animBg="1"/>
      <p:bldP spid="50186" grpId="0" animBg="1"/>
      <p:bldP spid="5018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612775"/>
          </a:xfrm>
        </p:spPr>
        <p:txBody>
          <a:bodyPr>
            <a:normAutofit fontScale="90000"/>
          </a:bodyPr>
          <a:lstStyle/>
          <a:p>
            <a:r>
              <a:rPr lang="ru-RU" sz="3600" b="1" i="1" dirty="0"/>
              <a:t>Задача.</a:t>
            </a:r>
          </a:p>
        </p:txBody>
      </p:sp>
      <p:pic>
        <p:nvPicPr>
          <p:cNvPr id="61443" name="Picture 3" descr="picture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3860800"/>
            <a:ext cx="4211637" cy="299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61444" name="Picture 4" descr="picture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60800"/>
            <a:ext cx="4284663" cy="299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395288" y="765175"/>
            <a:ext cx="836612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AutoNum type="arabicPlain" startAt="40"/>
            </a:pPr>
            <a:r>
              <a:rPr lang="ru-RU" sz="2400" b="1" i="1" dirty="0">
                <a:solidFill>
                  <a:srgbClr val="008000"/>
                </a:solidFill>
              </a:rPr>
              <a:t> бабушек  поехали  в  цирк  на  мотоциклах.</a:t>
            </a:r>
          </a:p>
          <a:p>
            <a:pPr marL="342900" indent="-342900"/>
            <a:r>
              <a:rPr lang="ru-RU" sz="2400" b="1" i="1" dirty="0">
                <a:solidFill>
                  <a:srgbClr val="008000"/>
                </a:solidFill>
              </a:rPr>
              <a:t>Впереди  на  мотоцикле  без  глушителя  ехала</a:t>
            </a:r>
          </a:p>
          <a:p>
            <a:pPr marL="342900" indent="-342900"/>
            <a:r>
              <a:rPr lang="ru-RU" sz="2400" b="1" i="1" dirty="0">
                <a:solidFill>
                  <a:srgbClr val="008000"/>
                </a:solidFill>
              </a:rPr>
              <a:t>в  одиночестве  самая  шустрая  бабушка, за  ней</a:t>
            </a:r>
          </a:p>
          <a:p>
            <a:pPr marL="342900" indent="-342900"/>
            <a:r>
              <a:rPr lang="ru-RU" sz="2400" b="1" i="1" dirty="0">
                <a:solidFill>
                  <a:srgbClr val="008000"/>
                </a:solidFill>
              </a:rPr>
              <a:t>мчались три мотоцикла  с  колясками, на каждом  </a:t>
            </a:r>
          </a:p>
          <a:p>
            <a:pPr marL="342900" indent="-342900"/>
            <a:r>
              <a:rPr lang="ru-RU" sz="2400" b="1" i="1" dirty="0">
                <a:solidFill>
                  <a:srgbClr val="008000"/>
                </a:solidFill>
              </a:rPr>
              <a:t>из  которых  поместилось  по  три  бабушки,  а</a:t>
            </a:r>
          </a:p>
          <a:p>
            <a:pPr marL="342900" indent="-342900"/>
            <a:r>
              <a:rPr lang="ru-RU" sz="2400" b="1" i="1" dirty="0">
                <a:solidFill>
                  <a:srgbClr val="008000"/>
                </a:solidFill>
              </a:rPr>
              <a:t>сзади  их  догоняли  остальные  мотоциклы.  На  </a:t>
            </a:r>
          </a:p>
          <a:p>
            <a:pPr marL="342900" indent="-342900"/>
            <a:r>
              <a:rPr lang="ru-RU" sz="2400" b="1" i="1" dirty="0">
                <a:solidFill>
                  <a:srgbClr val="008000"/>
                </a:solidFill>
              </a:rPr>
              <a:t>оставшихся  мотоциклах  сидело  по  две  бабушки.</a:t>
            </a:r>
          </a:p>
          <a:p>
            <a:pPr marL="342900" indent="-342900"/>
            <a:r>
              <a:rPr lang="ru-RU" sz="2400" b="1" i="1" dirty="0">
                <a:solidFill>
                  <a:srgbClr val="008000"/>
                </a:solidFill>
              </a:rPr>
              <a:t>Сколько  всего  мотоциклов  было  у  бабушек?  </a:t>
            </a:r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6480175" y="6281738"/>
            <a:ext cx="2663825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i="1"/>
              <a:t>Ответ: 19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756" name="Group 28"/>
          <p:cNvGraphicFramePr>
            <a:graphicFrameLocks noGrp="1"/>
          </p:cNvGraphicFramePr>
          <p:nvPr>
            <p:ph idx="1"/>
          </p:nvPr>
        </p:nvGraphicFramePr>
        <p:xfrm>
          <a:off x="0" y="260350"/>
          <a:ext cx="9144000" cy="5028883"/>
        </p:xfrm>
        <a:graphic>
          <a:graphicData uri="http://schemas.openxmlformats.org/drawingml/2006/table">
            <a:tbl>
              <a:tblPr/>
              <a:tblGrid>
                <a:gridCol w="4572000"/>
                <a:gridCol w="4572000"/>
              </a:tblGrid>
              <a:tr h="538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00"/>
                          </a:solidFill>
                          <a:effectLst/>
                          <a:latin typeface="Arial" charset="0"/>
                        </a:rPr>
                        <a:t>Вариант 1.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Вариант 2.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3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№1 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6600"/>
                          </a:solidFill>
                          <a:effectLst/>
                          <a:latin typeface="Arial" charset="0"/>
                        </a:rPr>
                        <a:t>Выполните действия.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rgbClr val="33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№1 </a:t>
                      </a: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Выполните действия.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№2 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00"/>
                          </a:solidFill>
                          <a:effectLst/>
                          <a:latin typeface="Arial" charset="0"/>
                        </a:rPr>
                        <a:t>При замке есть огород прямоугольной формы. Его длина 84м, а ширина 20м. Четвертая часть занята грядками с огурцами. Определите площадь участка, занятого грядками с огурцами.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rgbClr val="3366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№2 </a:t>
                      </a:r>
                      <a:r>
                        <a:rPr kumimoji="0" lang="ru-RU" sz="24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Сад при замке занимает участок земли прямоугольной формы, длина которого 120м, а ширина 45м. Третья часть сада занята яблоками. Какая площадь занята яблоками?</a:t>
                      </a:r>
                      <a:endParaRPr kumimoji="0" lang="ru-RU" sz="24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3748" name="Rectangle 20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3749" name="Object 21"/>
          <p:cNvGraphicFramePr>
            <a:graphicFrameLocks noChangeAspect="1"/>
          </p:cNvGraphicFramePr>
          <p:nvPr/>
        </p:nvGraphicFramePr>
        <p:xfrm>
          <a:off x="996950" y="1125538"/>
          <a:ext cx="2682875" cy="1157287"/>
        </p:xfrm>
        <a:graphic>
          <a:graphicData uri="http://schemas.openxmlformats.org/presentationml/2006/ole">
            <p:oleObj spid="_x0000_s1026" name="Формула" r:id="rId3" imgW="990360" imgH="431640" progId="Equation.3">
              <p:embed/>
            </p:oleObj>
          </a:graphicData>
        </a:graphic>
      </p:graphicFrame>
      <p:sp>
        <p:nvSpPr>
          <p:cNvPr id="73750" name="Rectangle 22"/>
          <p:cNvSpPr>
            <a:spLocks noChangeArrowheads="1"/>
          </p:cNvSpPr>
          <p:nvPr/>
        </p:nvSpPr>
        <p:spPr bwMode="auto">
          <a:xfrm>
            <a:off x="0" y="32146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73751" name="Object 23"/>
          <p:cNvGraphicFramePr>
            <a:graphicFrameLocks noChangeAspect="1"/>
          </p:cNvGraphicFramePr>
          <p:nvPr/>
        </p:nvGraphicFramePr>
        <p:xfrm>
          <a:off x="5489575" y="1125538"/>
          <a:ext cx="2697163" cy="1179512"/>
        </p:xfrm>
        <a:graphic>
          <a:graphicData uri="http://schemas.openxmlformats.org/presentationml/2006/ole">
            <p:oleObj spid="_x0000_s1027" name="Формула" r:id="rId4" imgW="977760" imgH="431640" progId="Equation.3">
              <p:embed/>
            </p:oleObj>
          </a:graphicData>
        </a:graphic>
      </p:graphicFrame>
      <p:sp>
        <p:nvSpPr>
          <p:cNvPr id="73752" name="Rectangle 24"/>
          <p:cNvSpPr>
            <a:spLocks noChangeArrowheads="1"/>
          </p:cNvSpPr>
          <p:nvPr/>
        </p:nvSpPr>
        <p:spPr bwMode="auto">
          <a:xfrm>
            <a:off x="0" y="299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3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3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3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3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3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3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3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3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3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</TotalTime>
  <Words>395</Words>
  <Application>Microsoft Office PowerPoint</Application>
  <PresentationFormat>Экран (4:3)</PresentationFormat>
  <Paragraphs>100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Солнцестояние</vt:lpstr>
      <vt:lpstr>Microsoft Equation 3.0</vt:lpstr>
      <vt:lpstr>Математика. 5 класс</vt:lpstr>
      <vt:lpstr>Найди  правильный  ответ:</vt:lpstr>
      <vt:lpstr>Найди  правильный  ответ:</vt:lpstr>
      <vt:lpstr>Найди  правильный  ответ:</vt:lpstr>
      <vt:lpstr>Найди  правильный  ответ:</vt:lpstr>
      <vt:lpstr>Задача.</vt:lpstr>
      <vt:lpstr>Задача.</vt:lpstr>
      <vt:lpstr>Задача.</vt:lpstr>
      <vt:lpstr>Слайд 9</vt:lpstr>
      <vt:lpstr>Познакомьтесь: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Математика. 5 класс</dc:title>
  <dc:creator>Eden</dc:creator>
  <cp:lastModifiedBy>Eden</cp:lastModifiedBy>
  <cp:revision>7</cp:revision>
  <dcterms:created xsi:type="dcterms:W3CDTF">2018-09-02T10:39:47Z</dcterms:created>
  <dcterms:modified xsi:type="dcterms:W3CDTF">2018-09-03T16:09:34Z</dcterms:modified>
</cp:coreProperties>
</file>