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73" r:id="rId2"/>
    <p:sldId id="272" r:id="rId3"/>
    <p:sldId id="271" r:id="rId4"/>
    <p:sldId id="274" r:id="rId5"/>
    <p:sldId id="289" r:id="rId6"/>
    <p:sldId id="280" r:id="rId7"/>
    <p:sldId id="290" r:id="rId8"/>
    <p:sldId id="291" r:id="rId9"/>
    <p:sldId id="292" r:id="rId10"/>
    <p:sldId id="293" r:id="rId11"/>
    <p:sldId id="294" r:id="rId12"/>
    <p:sldId id="282" r:id="rId13"/>
    <p:sldId id="283" r:id="rId14"/>
    <p:sldId id="285" r:id="rId15"/>
    <p:sldId id="288" r:id="rId16"/>
    <p:sldId id="287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2EB6"/>
    <a:srgbClr val="B23287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743" autoAdjust="0"/>
    <p:restoredTop sz="94660"/>
  </p:normalViewPr>
  <p:slideViewPr>
    <p:cSldViewPr snapToGrid="0">
      <p:cViewPr varScale="1">
        <p:scale>
          <a:sx n="84" d="100"/>
          <a:sy n="84" d="100"/>
        </p:scale>
        <p:origin x="84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93C5C-DD52-4D43-B3D5-AFD448E477E8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5F8CE-8ECF-4664-B260-D9A22F521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052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5F8CE-8ECF-4664-B260-D9A22F52126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771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5F8CE-8ECF-4664-B260-D9A22F521263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919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60C3-78AB-43CF-8E89-95A64A5A1B88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DD8C4-08C9-4C62-8359-09A23D2D1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48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60C3-78AB-43CF-8E89-95A64A5A1B88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DD8C4-08C9-4C62-8359-09A23D2D1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24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60C3-78AB-43CF-8E89-95A64A5A1B88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DD8C4-08C9-4C62-8359-09A23D2D1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085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60C3-78AB-43CF-8E89-95A64A5A1B88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DD8C4-08C9-4C62-8359-09A23D2D1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59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60C3-78AB-43CF-8E89-95A64A5A1B88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DD8C4-08C9-4C62-8359-09A23D2D1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380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60C3-78AB-43CF-8E89-95A64A5A1B88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DD8C4-08C9-4C62-8359-09A23D2D1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884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60C3-78AB-43CF-8E89-95A64A5A1B88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DD8C4-08C9-4C62-8359-09A23D2D1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083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60C3-78AB-43CF-8E89-95A64A5A1B88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DD8C4-08C9-4C62-8359-09A23D2D1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621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60C3-78AB-43CF-8E89-95A64A5A1B88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DD8C4-08C9-4C62-8359-09A23D2D1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212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60C3-78AB-43CF-8E89-95A64A5A1B88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DD8C4-08C9-4C62-8359-09A23D2D1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068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260C3-78AB-43CF-8E89-95A64A5A1B88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DD8C4-08C9-4C62-8359-09A23D2D1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919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260C3-78AB-43CF-8E89-95A64A5A1B88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DD8C4-08C9-4C62-8359-09A23D2D1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413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44032" y="1785927"/>
            <a:ext cx="8501204" cy="181452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</a:rPr>
              <a:t>РАЗВИВАЮЩАЯ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ПРЕДМЕТНО-ПРОСТРАНСТВЕННАЯ  СРЕДА 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 СМЕШАННОЙ ГРУППЫ 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ДОШКОЛЬНОГО ВОЗРАСТА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44033" y="3683518"/>
            <a:ext cx="8501204" cy="2816869"/>
          </a:xfrm>
        </p:spPr>
        <p:txBody>
          <a:bodyPr>
            <a:normAutofit lnSpcReduction="10000"/>
          </a:bodyPr>
          <a:lstStyle/>
          <a:p>
            <a:endParaRPr lang="ru-RU" sz="2400" dirty="0" smtClean="0">
              <a:solidFill>
                <a:srgbClr val="002060"/>
              </a:solidFill>
            </a:endParaRPr>
          </a:p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Воспитатель: Пантелеева Е.Г.</a:t>
            </a:r>
          </a:p>
          <a:p>
            <a:pPr algn="r"/>
            <a:endParaRPr lang="ru-RU" dirty="0" smtClean="0">
              <a:solidFill>
                <a:srgbClr val="002060"/>
              </a:solidFill>
            </a:endParaRPr>
          </a:p>
          <a:p>
            <a:pPr algn="r"/>
            <a:endParaRPr lang="ru-RU" dirty="0" smtClean="0">
              <a:solidFill>
                <a:srgbClr val="002060"/>
              </a:solidFill>
            </a:endParaRPr>
          </a:p>
          <a:p>
            <a:pPr algn="r"/>
            <a:endParaRPr lang="ru-RU" dirty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</a:rPr>
              <a:t>Увельский муниципальный район</a:t>
            </a:r>
          </a:p>
          <a:p>
            <a:pPr>
              <a:spcBef>
                <a:spcPts val="0"/>
              </a:spcBef>
            </a:pPr>
            <a:r>
              <a:rPr lang="ru-RU" dirty="0">
                <a:solidFill>
                  <a:srgbClr val="002060"/>
                </a:solidFill>
              </a:rPr>
              <a:t>с</a:t>
            </a:r>
            <a:r>
              <a:rPr lang="ru-RU" sz="2400" dirty="0" smtClean="0">
                <a:solidFill>
                  <a:srgbClr val="002060"/>
                </a:solidFill>
              </a:rPr>
              <a:t>. </a:t>
            </a:r>
            <a:r>
              <a:rPr lang="ru-RU" sz="2400" dirty="0" err="1" smtClean="0">
                <a:solidFill>
                  <a:srgbClr val="002060"/>
                </a:solidFill>
              </a:rPr>
              <a:t>Кичигино</a:t>
            </a:r>
            <a:r>
              <a:rPr lang="ru-RU" sz="2400" dirty="0" smtClean="0">
                <a:solidFill>
                  <a:srgbClr val="002060"/>
                </a:solidFill>
              </a:rPr>
              <a:t>, 2018 год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7" name="Подзаголовок 4"/>
          <p:cNvSpPr txBox="1">
            <a:spLocks/>
          </p:cNvSpPr>
          <p:nvPr/>
        </p:nvSpPr>
        <p:spPr>
          <a:xfrm>
            <a:off x="1143000" y="-93285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Муниципальное казённое дошкольное образовательное учреждение «Детский сад № 24»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49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42210" y="425194"/>
            <a:ext cx="7886700" cy="2010187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/>
              <a:t>ВСЕ ПРОСТРАНСТВО В ГРУППЕ РАЗДЕЛЕНО </a:t>
            </a:r>
            <a:br>
              <a:rPr lang="ru-RU" sz="2200" b="1" dirty="0" smtClean="0"/>
            </a:br>
            <a:r>
              <a:rPr lang="ru-RU" sz="2200" b="1" dirty="0" smtClean="0"/>
              <a:t>НА ОПРЕДЕЛЕННЫЕ ЗОНЫ И </a:t>
            </a:r>
            <a:r>
              <a:rPr lang="ru-RU" sz="2200" b="1" dirty="0"/>
              <a:t>ЦЕНТРЫ,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которые </a:t>
            </a:r>
            <a:r>
              <a:rPr lang="ru-RU" sz="2200" b="1" dirty="0"/>
              <a:t>способствуют </a:t>
            </a:r>
            <a:r>
              <a:rPr lang="ru-RU" sz="2200" b="1" dirty="0">
                <a:cs typeface="Times New Roman" pitchFamily="18" charset="0"/>
              </a:rPr>
              <a:t>знакомству детей с трудовыми действиями, совершаемыми взрослыми, с результатами труда взрослых, оборудованием, инструментами, необходимыми для работы людям, работающим в разных сферах; развитию любознательности и интереса к профессиональной деятельности</a:t>
            </a:r>
            <a:endParaRPr lang="ru-RU" sz="2200" b="1" dirty="0"/>
          </a:p>
        </p:txBody>
      </p:sp>
      <p:sp>
        <p:nvSpPr>
          <p:cNvPr id="10" name="Текст 5"/>
          <p:cNvSpPr>
            <a:spLocks noGrp="1"/>
          </p:cNvSpPr>
          <p:nvPr>
            <p:ph type="body" idx="1"/>
          </p:nvPr>
        </p:nvSpPr>
        <p:spPr>
          <a:xfrm>
            <a:off x="2244871" y="2915788"/>
            <a:ext cx="4654258" cy="823912"/>
          </a:xfrm>
        </p:spPr>
        <p:txBody>
          <a:bodyPr anchor="t">
            <a:normAutofit/>
          </a:bodyPr>
          <a:lstStyle/>
          <a:p>
            <a:pPr algn="ctr"/>
            <a:r>
              <a:rPr lang="ru-RU" sz="2200" dirty="0" smtClean="0"/>
              <a:t>Центр художественной литературы</a:t>
            </a:r>
            <a:endParaRPr lang="ru-RU" sz="2200" dirty="0"/>
          </a:p>
        </p:txBody>
      </p:sp>
      <p:pic>
        <p:nvPicPr>
          <p:cNvPr id="8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436" y="3489021"/>
            <a:ext cx="3868737" cy="2900518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1776" y="3473698"/>
            <a:ext cx="3887788" cy="2915841"/>
          </a:xfrm>
        </p:spPr>
      </p:pic>
    </p:spTree>
    <p:extLst>
      <p:ext uri="{BB962C8B-B14F-4D97-AF65-F5344CB8AC3E}">
        <p14:creationId xmlns:p14="http://schemas.microsoft.com/office/powerpoint/2010/main" val="332425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42210" y="425194"/>
            <a:ext cx="7886700" cy="2010187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/>
              <a:t>ВСЕ ПРОСТРАНСТВО В ГРУППЕ РАЗДЕЛЕНО </a:t>
            </a:r>
            <a:br>
              <a:rPr lang="ru-RU" sz="2200" b="1" dirty="0" smtClean="0"/>
            </a:br>
            <a:r>
              <a:rPr lang="ru-RU" sz="2200" b="1" dirty="0" smtClean="0"/>
              <a:t>НА ОПРЕДЕЛЕННЫЕ ЗОНЫ И </a:t>
            </a:r>
            <a:r>
              <a:rPr lang="ru-RU" sz="2200" b="1" dirty="0"/>
              <a:t>ЦЕНТРЫ,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которые </a:t>
            </a:r>
            <a:r>
              <a:rPr lang="ru-RU" sz="2200" b="1" dirty="0"/>
              <a:t>способствуют </a:t>
            </a:r>
            <a:r>
              <a:rPr lang="ru-RU" sz="2200" b="1" dirty="0">
                <a:cs typeface="Times New Roman" pitchFamily="18" charset="0"/>
              </a:rPr>
              <a:t>знакомству детей с трудовыми действиями, совершаемыми взрослыми, с результатами труда взрослых, оборудованием, инструментами, необходимыми для работы людям, работающим в разных сферах; развитию любознательности и интереса к профессиональной деятельности</a:t>
            </a:r>
            <a:endParaRPr lang="ru-RU" sz="2200" b="1" dirty="0"/>
          </a:p>
        </p:txBody>
      </p:sp>
      <p:sp>
        <p:nvSpPr>
          <p:cNvPr id="10" name="Текст 5"/>
          <p:cNvSpPr>
            <a:spLocks noGrp="1"/>
          </p:cNvSpPr>
          <p:nvPr>
            <p:ph type="body" idx="1"/>
          </p:nvPr>
        </p:nvSpPr>
        <p:spPr>
          <a:xfrm>
            <a:off x="1167508" y="2659794"/>
            <a:ext cx="2743588" cy="823912"/>
          </a:xfrm>
        </p:spPr>
        <p:txBody>
          <a:bodyPr anchor="t">
            <a:normAutofit/>
          </a:bodyPr>
          <a:lstStyle/>
          <a:p>
            <a:pPr algn="ctr"/>
            <a:r>
              <a:rPr lang="ru-RU" sz="2200" dirty="0" smtClean="0"/>
              <a:t>Центр сюжетно-ролевых игр</a:t>
            </a:r>
            <a:endParaRPr lang="ru-RU" sz="2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7257" y="2946275"/>
            <a:ext cx="3887788" cy="3395785"/>
          </a:xfrm>
        </p:spPr>
      </p:pic>
      <p:pic>
        <p:nvPicPr>
          <p:cNvPr id="9" name="Picture 2" descr="D:\РАБОТА\ШПН\аукцион пед идей\интерактивная игра УГАДАЙ ПРОФЕССИЮ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6671" y="3461700"/>
            <a:ext cx="3840480" cy="2880360"/>
          </a:xfrm>
          <a:prstGeom prst="rect">
            <a:avLst/>
          </a:prstGeom>
          <a:ln w="127000" cap="sq">
            <a:noFill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3088213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2233216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/>
              <a:t>ВСЕ ПРОСТРАНСТВО В ГРУППЕ РАЗДЕЛЕНО </a:t>
            </a:r>
            <a:br>
              <a:rPr lang="ru-RU" sz="2200" b="1" dirty="0" smtClean="0"/>
            </a:br>
            <a:r>
              <a:rPr lang="ru-RU" sz="2200" b="1" dirty="0" smtClean="0"/>
              <a:t>НА ОПРЕДЕЛЕННЫЕ ЗОНЫ И ЦЕНТРЫ</a:t>
            </a:r>
            <a:r>
              <a:rPr lang="ru-RU" sz="2200" b="1" dirty="0"/>
              <a:t>,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которые </a:t>
            </a:r>
            <a:r>
              <a:rPr lang="ru-RU" sz="2200" b="1" dirty="0"/>
              <a:t>способствуют </a:t>
            </a:r>
            <a:r>
              <a:rPr lang="ru-RU" sz="2200" b="1" dirty="0">
                <a:cs typeface="Times New Roman" pitchFamily="18" charset="0"/>
              </a:rPr>
              <a:t>знакомству детей с трудовыми действиями, совершаемыми взрослыми, с результатами труда взрослых, оборудованием, инструментами, необходимыми для работы людям, работающим в разных сферах; развитию любознательности и интереса к профессиональной деятельности</a:t>
            </a:r>
            <a:endParaRPr lang="ru-RU" sz="22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29840" y="2598343"/>
            <a:ext cx="3868737" cy="761211"/>
          </a:xfrm>
        </p:spPr>
        <p:txBody>
          <a:bodyPr anchor="t">
            <a:normAutofit/>
          </a:bodyPr>
          <a:lstStyle/>
          <a:p>
            <a:pPr algn="ctr"/>
            <a:r>
              <a:rPr lang="ru-RU" sz="2200" dirty="0" smtClean="0"/>
              <a:t>Центр природы и исследовательский центр</a:t>
            </a:r>
            <a:endParaRPr lang="ru-RU" sz="22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841" y="3485069"/>
            <a:ext cx="3868737" cy="2901552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8323" y="2702033"/>
            <a:ext cx="2763441" cy="3684588"/>
          </a:xfrm>
        </p:spPr>
      </p:pic>
    </p:spTree>
    <p:extLst>
      <p:ext uri="{BB962C8B-B14F-4D97-AF65-F5344CB8AC3E}">
        <p14:creationId xmlns:p14="http://schemas.microsoft.com/office/powerpoint/2010/main" val="55687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2024988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/>
              <a:t>ВСЕ ПРОСТРАНСТВО В ГРУППЕ РАЗДЕЛЕНО </a:t>
            </a:r>
            <a:br>
              <a:rPr lang="ru-RU" sz="2200" b="1" dirty="0" smtClean="0"/>
            </a:br>
            <a:r>
              <a:rPr lang="ru-RU" sz="2200" b="1" dirty="0" smtClean="0"/>
              <a:t>НА ОПРЕДЕЛЕННЫЕ ЗОНЫ И ЦЕНТРЫ</a:t>
            </a:r>
            <a:r>
              <a:rPr lang="ru-RU" sz="2200" b="1" dirty="0"/>
              <a:t>, которые способствуют </a:t>
            </a:r>
            <a:r>
              <a:rPr lang="ru-RU" sz="2200" b="1" dirty="0">
                <a:cs typeface="Times New Roman" pitchFamily="18" charset="0"/>
              </a:rPr>
              <a:t>знакомству детей с трудовыми действиями, совершаемыми взрослыми, с результатами труда взрослых, оборудованием, инструментами, необходимыми для работы людям, работающим в разных сферах; развитию любознательности и интереса к профессиональной деятельности</a:t>
            </a:r>
            <a:endParaRPr lang="ru-RU" sz="22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554115" y="2583635"/>
            <a:ext cx="2955198" cy="663162"/>
          </a:xfrm>
        </p:spPr>
        <p:txBody>
          <a:bodyPr anchor="t">
            <a:noAutofit/>
          </a:bodyPr>
          <a:lstStyle/>
          <a:p>
            <a:pPr algn="ctr"/>
            <a:r>
              <a:rPr lang="ru-RU" sz="2200" dirty="0" smtClean="0"/>
              <a:t>Центр </a:t>
            </a:r>
          </a:p>
          <a:p>
            <a:pPr algn="ctr"/>
            <a:r>
              <a:rPr lang="ru-RU" sz="2200" dirty="0" smtClean="0"/>
              <a:t>конструирования</a:t>
            </a:r>
            <a:endParaRPr lang="ru-RU" sz="22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546" y="2971436"/>
            <a:ext cx="3461928" cy="2596445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3954" y="2859196"/>
            <a:ext cx="2576550" cy="3069125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49474" y="3906570"/>
            <a:ext cx="2564480" cy="2584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82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F610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608664"/>
            <a:ext cx="3886200" cy="2914650"/>
          </a:xfrm>
          <a:prstGeom prst="rect">
            <a:avLst/>
          </a:prstGeom>
          <a:ln w="127000" cap="sq">
            <a:noFill/>
            <a:miter lim="800000"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750581" y="500041"/>
            <a:ext cx="3643338" cy="59460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200" b="1" dirty="0" smtClean="0">
                <a:solidFill>
                  <a:schemeClr val="tx1"/>
                </a:solidFill>
              </a:rPr>
              <a:t>Родители являются активными участниками процесса создания </a:t>
            </a:r>
            <a:r>
              <a:rPr lang="ru-RU" sz="2200" b="1" dirty="0">
                <a:solidFill>
                  <a:schemeClr val="tx1"/>
                </a:solidFill>
              </a:rPr>
              <a:t>комфортной </a:t>
            </a:r>
            <a:r>
              <a:rPr lang="ru-RU" sz="2200" b="1" dirty="0" err="1">
                <a:solidFill>
                  <a:schemeClr val="tx1"/>
                </a:solidFill>
              </a:rPr>
              <a:t>здоровьесберегающей</a:t>
            </a:r>
            <a:r>
              <a:rPr lang="ru-RU" sz="2200" b="1" dirty="0">
                <a:solidFill>
                  <a:schemeClr val="tx1"/>
                </a:solidFill>
              </a:rPr>
              <a:t>, эстетичной , развивающей предметно – пространственной среды  в группе, соответствующей уровню технологического развития общества и потребностям современных детей</a:t>
            </a:r>
          </a:p>
          <a:p>
            <a:endParaRPr lang="ru-RU" sz="1400" dirty="0">
              <a:solidFill>
                <a:srgbClr val="00206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416405"/>
            <a:ext cx="3886200" cy="2914650"/>
          </a:xfrm>
        </p:spPr>
      </p:pic>
    </p:spTree>
    <p:extLst>
      <p:ext uri="{BB962C8B-B14F-4D97-AF65-F5344CB8AC3E}">
        <p14:creationId xmlns:p14="http://schemas.microsoft.com/office/powerpoint/2010/main" val="428705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703183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/>
              <a:t>Предметно-пространственная  развивающая среда в разновозрастной группе имеет отличительные признаки</a:t>
            </a:r>
            <a:endParaRPr lang="ru-RU" sz="2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1" y="1213165"/>
            <a:ext cx="3868340" cy="823912"/>
          </a:xfrm>
        </p:spPr>
        <p:txBody>
          <a:bodyPr>
            <a:noAutofit/>
          </a:bodyPr>
          <a:lstStyle/>
          <a:p>
            <a:pPr algn="ctr"/>
            <a:r>
              <a:rPr lang="ru-RU" sz="1600" dirty="0"/>
              <a:t>Н</a:t>
            </a:r>
            <a:r>
              <a:rPr lang="ru-RU" sz="1600" dirty="0" smtClean="0"/>
              <a:t>апример</a:t>
            </a:r>
            <a:r>
              <a:rPr lang="ru-RU" sz="1600" dirty="0"/>
              <a:t>, для детей четвертого года жизни -  это насыщенный центр сюжетно-ролевых игр с орудийными атрибутами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238" y="2896593"/>
            <a:ext cx="3868737" cy="290155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49" y="1213165"/>
            <a:ext cx="3887391" cy="823912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/>
              <a:t>Тогда как для </a:t>
            </a:r>
            <a:r>
              <a:rPr lang="ru-RU" sz="1600" dirty="0"/>
              <a:t>детей седьмого и восьмого года </a:t>
            </a:r>
            <a:r>
              <a:rPr lang="ru-RU" sz="1600" dirty="0" smtClean="0"/>
              <a:t>важно предложить игры</a:t>
            </a:r>
            <a:r>
              <a:rPr lang="ru-RU" sz="1600" dirty="0"/>
              <a:t>, развивающие восприятие, память, внимание и </a:t>
            </a:r>
            <a:r>
              <a:rPr lang="ru-RU" sz="1600" dirty="0" err="1"/>
              <a:t>т.д</a:t>
            </a:r>
            <a:endParaRPr lang="ru-RU" sz="16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150" y="2889448"/>
            <a:ext cx="3887788" cy="2915841"/>
          </a:xfrm>
        </p:spPr>
      </p:pic>
    </p:spTree>
    <p:extLst>
      <p:ext uri="{BB962C8B-B14F-4D97-AF65-F5344CB8AC3E}">
        <p14:creationId xmlns:p14="http://schemas.microsoft.com/office/powerpoint/2010/main" val="226402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89299"/>
            <a:ext cx="8429684" cy="604009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</a:br>
            <a:r>
              <a:rPr lang="ru-RU" sz="2200" b="1" dirty="0" smtClean="0">
                <a:latin typeface="+mj-lt"/>
                <a:cs typeface="Times New Roman" pitchFamily="18" charset="0"/>
              </a:rPr>
              <a:t>О</a:t>
            </a:r>
            <a:r>
              <a:rPr lang="ru-RU" sz="22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РГАНИЗОВАННАЯ ТАКИМ ОБРАЗОМ РАЗВИВАЮЩАЯ ПРЕДМЕТНО-ПРОСТРАНСТВЕННАЯ СРЕДА СПОСОБСТВУЕТ: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Созданию условий для обеспечения развития детей в разных видах деятельности (игровой, двигательной, интеллектуальной, самостоятельной, творческой, художественной, театрализованной) с учетом возрастных возможностей и потребностей детей;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b="1" dirty="0" smtClean="0">
                <a:latin typeface="+mj-lt"/>
              </a:rPr>
              <a:t>обеспечению комфортных условий </a:t>
            </a:r>
            <a:r>
              <a:rPr lang="ru-RU" sz="2200" b="1" dirty="0">
                <a:latin typeface="+mj-lt"/>
              </a:rPr>
              <a:t>пребывания детей в </a:t>
            </a:r>
            <a:r>
              <a:rPr lang="ru-RU" sz="2200" b="1" dirty="0" smtClean="0">
                <a:latin typeface="+mj-lt"/>
              </a:rPr>
              <a:t>ДОУ, приближенные к </a:t>
            </a:r>
            <a:r>
              <a:rPr lang="ru-RU" sz="2200" b="1" dirty="0">
                <a:latin typeface="+mj-lt"/>
              </a:rPr>
              <a:t>домашним;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b="1" dirty="0" smtClean="0">
                <a:latin typeface="+mj-lt"/>
              </a:rPr>
              <a:t>Переходу родителей от пассивных наблюдателей к активным участникам </a:t>
            </a:r>
            <a:r>
              <a:rPr lang="ru-RU" sz="2200" b="1" dirty="0" err="1" smtClean="0">
                <a:latin typeface="+mj-lt"/>
              </a:rPr>
              <a:t>воспитательно</a:t>
            </a:r>
            <a:r>
              <a:rPr lang="ru-RU" sz="2200" b="1" dirty="0" smtClean="0">
                <a:latin typeface="+mj-lt"/>
              </a:rPr>
              <a:t>-образовательного процесса</a:t>
            </a:r>
            <a:r>
              <a:rPr lang="ru-RU" sz="2200" b="1" dirty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867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464315" y="1274801"/>
            <a:ext cx="8215370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ru-RU" sz="24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Автор шаблона: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Ларькова Галина Владимировна,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учитель технологии лицея № 48 г. Калуги</a:t>
            </a:r>
          </a:p>
          <a:p>
            <a:pPr>
              <a:lnSpc>
                <a:spcPct val="150000"/>
              </a:lnSpc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2"/>
          <p:cNvSpPr txBox="1"/>
          <p:nvPr/>
        </p:nvSpPr>
        <p:spPr>
          <a:xfrm>
            <a:off x="573582" y="4883871"/>
            <a:ext cx="8215370" cy="872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Автор дает согласие на использование шаблона при условии указания информационных источников и авторства </a:t>
            </a:r>
          </a:p>
        </p:txBody>
      </p:sp>
      <p:sp>
        <p:nvSpPr>
          <p:cNvPr id="2" name="Прямоугольник 2"/>
          <p:cNvSpPr/>
          <p:nvPr/>
        </p:nvSpPr>
        <p:spPr>
          <a:xfrm>
            <a:off x="4223187" y="6053039"/>
            <a:ext cx="697627" cy="4565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84176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818" y="365126"/>
            <a:ext cx="8528364" cy="1325563"/>
          </a:xfrm>
        </p:spPr>
        <p:txBody>
          <a:bodyPr>
            <a:noAutofit/>
          </a:bodyPr>
          <a:lstStyle/>
          <a:p>
            <a:pPr algn="ctr"/>
            <a:r>
              <a:rPr lang="ru-RU" altLang="ru-RU" sz="2400" b="1" dirty="0" smtClean="0">
                <a:solidFill>
                  <a:srgbClr val="002060"/>
                </a:solidFill>
              </a:rPr>
              <a:t>НОРМАТИВНОЕ ОБЕСПЕЧЕНИЕ ОРГАНИЗАЦИИ РАЗВИВАЮЩЕЙ ПРЕДМЕТНО-ПРОСТРАНСТВЕННОЙ СРЕДЫ В ДОУ</a:t>
            </a:r>
            <a:r>
              <a:rPr lang="ru-RU" altLang="ru-RU" sz="2400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altLang="ru-RU" sz="2400" b="1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Tx/>
              <a:buChar char="•"/>
            </a:pPr>
            <a:r>
              <a:rPr lang="ru-RU" altLang="ru-RU" dirty="0"/>
              <a:t> Приказ Министерства образования и науки Российской Федерации от </a:t>
            </a:r>
            <a:r>
              <a:rPr lang="ru-RU" altLang="ru-RU" dirty="0" smtClean="0"/>
              <a:t>1</a:t>
            </a:r>
            <a:r>
              <a:rPr lang="en-US" altLang="ru-RU" dirty="0" smtClean="0"/>
              <a:t>7</a:t>
            </a:r>
            <a:r>
              <a:rPr lang="ru-RU" altLang="ru-RU" dirty="0" smtClean="0"/>
              <a:t> октября </a:t>
            </a:r>
            <a:r>
              <a:rPr lang="ru-RU" altLang="ru-RU" dirty="0"/>
              <a:t>2013 г. N </a:t>
            </a:r>
            <a:r>
              <a:rPr lang="ru-RU" altLang="ru-RU" dirty="0" smtClean="0"/>
              <a:t>1155 «Об </a:t>
            </a:r>
            <a:r>
              <a:rPr lang="ru-RU" altLang="ru-RU" dirty="0"/>
              <a:t>утверждении федерального государственного образовательного стандарта дошкольного образования».</a:t>
            </a:r>
          </a:p>
          <a:p>
            <a:pPr>
              <a:buFontTx/>
              <a:buChar char="•"/>
            </a:pPr>
            <a:r>
              <a:rPr lang="ru-RU" altLang="ru-RU" dirty="0"/>
              <a:t> СанПиН 2.4.1.3049-13 «</a:t>
            </a:r>
            <a:r>
              <a:rPr lang="ru-RU" altLang="ru-RU" dirty="0" err="1"/>
              <a:t>Санитарно</a:t>
            </a:r>
            <a:r>
              <a:rPr lang="ru-RU" altLang="ru-RU" dirty="0"/>
              <a:t> эпидемиологические требования к устройству, содержанию и организации режима работы дошкольных образовательных организаций»</a:t>
            </a:r>
          </a:p>
          <a:p>
            <a:pPr>
              <a:buFontTx/>
              <a:buChar char="•"/>
            </a:pPr>
            <a:r>
              <a:rPr lang="ru-RU" altLang="ru-RU" dirty="0"/>
              <a:t> Образовательная программа </a:t>
            </a:r>
            <a:r>
              <a:rPr lang="ru-RU" altLang="ru-RU" dirty="0" smtClean="0"/>
              <a:t>ДОУ (</a:t>
            </a:r>
            <a:r>
              <a:rPr lang="ru-RU" altLang="ru-RU" dirty="0"/>
              <a:t>направлена на создание </a:t>
            </a:r>
            <a:r>
              <a:rPr lang="ru-RU" altLang="ru-RU" b="1" dirty="0"/>
              <a:t>образовательной среды </a:t>
            </a:r>
            <a:r>
              <a:rPr lang="ru-RU" altLang="ru-RU" dirty="0"/>
              <a:t>как зоны ближайшего развития ребёнка).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740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424936" cy="576064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altLang="ru-RU" sz="2000" dirty="0" smtClean="0"/>
              <a:t>Развивающая предметно-пространственная </a:t>
            </a:r>
            <a:r>
              <a:rPr lang="ru-RU" altLang="ru-RU" sz="2000" dirty="0"/>
              <a:t>среда – система материальных объектов и средств деятельности ребенка, функционально моделирующая содержание развития его духовного и физического облика в соответствии с требованиями основной образовательной программы дошкольного образования.</a:t>
            </a:r>
          </a:p>
          <a:p>
            <a:pPr>
              <a:lnSpc>
                <a:spcPct val="80000"/>
              </a:lnSpc>
              <a:defRPr/>
            </a:pPr>
            <a:endParaRPr lang="ru-RU" altLang="ru-RU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defRPr/>
            </a:pPr>
            <a:r>
              <a:rPr lang="ru-RU" altLang="ru-RU" sz="2000" dirty="0" err="1"/>
              <a:t>Ж.Ж.Руссо</a:t>
            </a:r>
            <a:r>
              <a:rPr lang="ru-RU" altLang="ru-RU" sz="2000" dirty="0"/>
              <a:t>, </a:t>
            </a:r>
            <a:r>
              <a:rPr lang="ru-RU" altLang="ru-RU" sz="2000" i="1" dirty="0"/>
              <a:t>рассматривал среду как условие оптимального саморазвития личности</a:t>
            </a:r>
          </a:p>
          <a:p>
            <a:pPr>
              <a:lnSpc>
                <a:spcPct val="80000"/>
              </a:lnSpc>
              <a:defRPr/>
            </a:pPr>
            <a:endParaRPr lang="ru-RU" altLang="ru-RU" sz="2000" dirty="0"/>
          </a:p>
          <a:p>
            <a:pPr>
              <a:lnSpc>
                <a:spcPct val="80000"/>
              </a:lnSpc>
              <a:defRPr/>
            </a:pPr>
            <a:r>
              <a:rPr lang="ru-RU" altLang="ru-RU" sz="2000" dirty="0" err="1"/>
              <a:t>С.Френе</a:t>
            </a:r>
            <a:r>
              <a:rPr lang="ru-RU" altLang="ru-RU" sz="2000" dirty="0"/>
              <a:t> </a:t>
            </a:r>
            <a:r>
              <a:rPr lang="ru-RU" altLang="ru-RU" sz="2000" i="1" dirty="0"/>
              <a:t>считал, что благодаря среде ребенок сам может развивать свои индивидуальные способности и возможности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endParaRPr lang="ru-RU" altLang="ru-RU" sz="2000" dirty="0"/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ru-RU" altLang="ru-RU" sz="2000" dirty="0" err="1"/>
              <a:t>С.Л.Новоселова</a:t>
            </a:r>
            <a:r>
              <a:rPr lang="ru-RU" altLang="ru-RU" sz="2000" dirty="0"/>
              <a:t>, </a:t>
            </a:r>
            <a:r>
              <a:rPr lang="ru-RU" altLang="ru-RU" sz="2000" i="1" dirty="0"/>
              <a:t>считает, что понятие предметно-развивающая среда определяется как «система материальных объектов деятельности ребенка, функционально моделирующая содержание его духовного и физического развития» 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endParaRPr lang="ru-RU" altLang="ru-RU" sz="2000" i="1" dirty="0"/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ru-RU" altLang="ru-RU" sz="2000" dirty="0"/>
              <a:t>Л.С. Выготский </a:t>
            </a:r>
            <a:r>
              <a:rPr lang="ru-RU" altLang="ru-RU" sz="2000" i="1" dirty="0"/>
              <a:t>считал, что среда выступает в отношении развития высших психических функций в качестве источника развития</a:t>
            </a:r>
            <a:r>
              <a:rPr lang="ru-RU" altLang="ru-RU" sz="2000" dirty="0"/>
              <a:t> . </a:t>
            </a:r>
          </a:p>
          <a:p>
            <a:pPr algn="r">
              <a:lnSpc>
                <a:spcPct val="80000"/>
              </a:lnSpc>
              <a:spcBef>
                <a:spcPct val="0"/>
              </a:spcBef>
              <a:defRPr/>
            </a:pPr>
            <a:endParaRPr lang="ru-RU" altLang="ru-RU" sz="2000" i="1" dirty="0">
              <a:solidFill>
                <a:srgbClr val="0000FF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690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2432394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/>
              <a:t>ВСЕ ПРОСТРАНСТВО В ГРУППЕ РАЗДЕЛЕНО </a:t>
            </a:r>
            <a:br>
              <a:rPr lang="ru-RU" sz="2200" b="1" dirty="0" smtClean="0"/>
            </a:br>
            <a:r>
              <a:rPr lang="ru-RU" sz="2200" b="1" dirty="0" smtClean="0"/>
              <a:t>НА ОПРЕДЕЛЕННЫЕ ЗОНЫ И ЦЕНТРЫ, </a:t>
            </a:r>
            <a:br>
              <a:rPr lang="ru-RU" sz="2200" b="1" dirty="0" smtClean="0"/>
            </a:br>
            <a:r>
              <a:rPr lang="ru-RU" sz="2200" b="1" dirty="0" smtClean="0"/>
              <a:t>которые способствуют </a:t>
            </a:r>
            <a:r>
              <a:rPr lang="ru-RU" sz="2200" b="1" dirty="0">
                <a:cs typeface="Times New Roman" pitchFamily="18" charset="0"/>
              </a:rPr>
              <a:t>знакомству детей с трудовыми действиями, совершаемыми взрослыми, с результатами труда взрослых, оборудованием, инструментами, необходимыми для работы людям, работающим в разных сферах; развитию любознательности и интереса к профессиональной </a:t>
            </a:r>
            <a:r>
              <a:rPr lang="ru-RU" sz="2200" b="1" dirty="0" smtClean="0">
                <a:cs typeface="Times New Roman" pitchFamily="18" charset="0"/>
              </a:rPr>
              <a:t>деятельности</a:t>
            </a:r>
            <a:r>
              <a:rPr lang="ru-RU" sz="2200" b="1" dirty="0">
                <a:cs typeface="Times New Roman" pitchFamily="18" charset="0"/>
              </a:rPr>
              <a:t/>
            </a:r>
            <a:br>
              <a:rPr lang="ru-RU" sz="2200" b="1" dirty="0">
                <a:cs typeface="Times New Roman" pitchFamily="18" charset="0"/>
              </a:rPr>
            </a:br>
            <a:endParaRPr lang="ru-RU" sz="22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329107" y="2797521"/>
            <a:ext cx="6485786" cy="606324"/>
          </a:xfrm>
        </p:spPr>
        <p:txBody>
          <a:bodyPr anchor="t">
            <a:normAutofit/>
          </a:bodyPr>
          <a:lstStyle/>
          <a:p>
            <a:pPr algn="ctr"/>
            <a:r>
              <a:rPr lang="ru-RU" sz="2200" dirty="0" smtClean="0"/>
              <a:t>Учебно-познавательный центр</a:t>
            </a:r>
            <a:endParaRPr lang="ru-RU" sz="2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841" y="3512229"/>
            <a:ext cx="3868737" cy="290155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8753" y="3512229"/>
            <a:ext cx="3887788" cy="2915841"/>
          </a:xfrm>
        </p:spPr>
      </p:pic>
    </p:spTree>
    <p:extLst>
      <p:ext uri="{BB962C8B-B14F-4D97-AF65-F5344CB8AC3E}">
        <p14:creationId xmlns:p14="http://schemas.microsoft.com/office/powerpoint/2010/main" val="1628599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2432394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/>
              <a:t>ВСЕ ПРОСТРАНСТВО В ГРУППЕ РАЗДЕЛЕНО </a:t>
            </a:r>
            <a:br>
              <a:rPr lang="ru-RU" sz="2200" b="1" dirty="0" smtClean="0"/>
            </a:br>
            <a:r>
              <a:rPr lang="ru-RU" sz="2200" b="1" dirty="0" smtClean="0"/>
              <a:t>НА ОПРЕДЕЛЕННЫЕ ЗОНЫ И ЦЕНТРЫ, </a:t>
            </a:r>
            <a:br>
              <a:rPr lang="ru-RU" sz="2200" b="1" dirty="0" smtClean="0"/>
            </a:br>
            <a:r>
              <a:rPr lang="ru-RU" sz="2200" b="1" dirty="0" smtClean="0"/>
              <a:t>которые способствуют </a:t>
            </a:r>
            <a:r>
              <a:rPr lang="ru-RU" sz="2200" b="1" dirty="0">
                <a:cs typeface="Times New Roman" pitchFamily="18" charset="0"/>
              </a:rPr>
              <a:t>знакомству детей с трудовыми действиями, совершаемыми взрослыми, с результатами труда взрослых, оборудованием, инструментами, необходимыми для работы людям, работающим в разных сферах; развитию любознательности и интереса к профессиональной </a:t>
            </a:r>
            <a:r>
              <a:rPr lang="ru-RU" sz="2200" b="1" dirty="0" smtClean="0">
                <a:cs typeface="Times New Roman" pitchFamily="18" charset="0"/>
              </a:rPr>
              <a:t>деятельности</a:t>
            </a:r>
            <a:r>
              <a:rPr lang="ru-RU" sz="2200" b="1" dirty="0">
                <a:cs typeface="Times New Roman" pitchFamily="18" charset="0"/>
              </a:rPr>
              <a:t/>
            </a:r>
            <a:br>
              <a:rPr lang="ru-RU" sz="2200" b="1" dirty="0">
                <a:cs typeface="Times New Roman" pitchFamily="18" charset="0"/>
              </a:rPr>
            </a:br>
            <a:endParaRPr lang="ru-RU" sz="22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2628305" y="2688879"/>
            <a:ext cx="3887391" cy="642538"/>
          </a:xfrm>
        </p:spPr>
        <p:txBody>
          <a:bodyPr anchor="t">
            <a:normAutofit/>
          </a:bodyPr>
          <a:lstStyle/>
          <a:p>
            <a:pPr algn="ctr"/>
            <a:r>
              <a:rPr lang="ru-RU" sz="2200" dirty="0" smtClean="0"/>
              <a:t>Центр творчества</a:t>
            </a:r>
            <a:endParaRPr lang="ru-RU" sz="22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348" y="3505084"/>
            <a:ext cx="3887788" cy="2915841"/>
          </a:xfrm>
        </p:spPr>
      </p:pic>
      <p:pic>
        <p:nvPicPr>
          <p:cNvPr id="8" name="Picture 2" descr="D:\РАБОТА\ШПН\аукцион пед идей\интерактивная игра УГАДАЙ ПРОФЕССИЮ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9841" y="3505084"/>
            <a:ext cx="3840480" cy="2880360"/>
          </a:xfrm>
          <a:prstGeom prst="rect">
            <a:avLst/>
          </a:prstGeom>
          <a:ln w="127000" cap="sq">
            <a:noFill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174352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5925" y="425195"/>
            <a:ext cx="8502985" cy="1992080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/>
              <a:t>ВСЕ ПРОСТРАНСТВО В ГРУППЕ РАЗДЕЛЕНО </a:t>
            </a:r>
            <a:br>
              <a:rPr lang="ru-RU" sz="2200" b="1" dirty="0" smtClean="0"/>
            </a:br>
            <a:r>
              <a:rPr lang="ru-RU" sz="2200" b="1" dirty="0" smtClean="0"/>
              <a:t>НА ОПРЕДЕЛЕННЫЕ ЗОНЫ И </a:t>
            </a:r>
            <a:r>
              <a:rPr lang="ru-RU" sz="2200" b="1" dirty="0"/>
              <a:t>ЦЕНТРЫ,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которые </a:t>
            </a:r>
            <a:r>
              <a:rPr lang="ru-RU" sz="2200" b="1" dirty="0"/>
              <a:t>способствуют </a:t>
            </a:r>
            <a:r>
              <a:rPr lang="ru-RU" sz="2200" b="1" dirty="0">
                <a:cs typeface="Times New Roman" pitchFamily="18" charset="0"/>
              </a:rPr>
              <a:t>знакомству детей с трудовыми действиями, совершаемыми взрослыми, с результатами труда взрослых, оборудованием, инструментами, необходимыми для работы людям, работающим в разных сферах; развитию любознательности и интереса к профессиональной деятельности</a:t>
            </a:r>
            <a:endParaRPr lang="ru-RU" sz="22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151062" y="2743200"/>
            <a:ext cx="4852709" cy="488324"/>
          </a:xfrm>
        </p:spPr>
        <p:txBody>
          <a:bodyPr anchor="t">
            <a:normAutofit/>
          </a:bodyPr>
          <a:lstStyle/>
          <a:p>
            <a:pPr algn="ctr"/>
            <a:r>
              <a:rPr lang="ru-RU" sz="2200" dirty="0" smtClean="0"/>
              <a:t>Центр физкультуры</a:t>
            </a:r>
            <a:r>
              <a:rPr lang="ru-RU" sz="2200" dirty="0"/>
              <a:t> </a:t>
            </a:r>
            <a:r>
              <a:rPr lang="ru-RU" sz="2200" dirty="0" smtClean="0"/>
              <a:t>и здоровья</a:t>
            </a:r>
            <a:endParaRPr lang="ru-RU" sz="2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103" y="3414549"/>
            <a:ext cx="3868736" cy="2901552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6023" y="3414713"/>
            <a:ext cx="3869266" cy="2901950"/>
          </a:xfrm>
        </p:spPr>
      </p:pic>
    </p:spTree>
    <p:extLst>
      <p:ext uri="{BB962C8B-B14F-4D97-AF65-F5344CB8AC3E}">
        <p14:creationId xmlns:p14="http://schemas.microsoft.com/office/powerpoint/2010/main" val="196010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42210" y="425194"/>
            <a:ext cx="7886700" cy="2010187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/>
              <a:t>ВСЕ ПРОСТРАНСТВО В ГРУППЕ РАЗДЕЛЕНО </a:t>
            </a:r>
            <a:br>
              <a:rPr lang="ru-RU" sz="2200" b="1" dirty="0" smtClean="0"/>
            </a:br>
            <a:r>
              <a:rPr lang="ru-RU" sz="2200" b="1" dirty="0" smtClean="0"/>
              <a:t>НА ОПРЕДЕЛЕННЫЕ ЗОНЫ И </a:t>
            </a:r>
            <a:r>
              <a:rPr lang="ru-RU" sz="2200" b="1" dirty="0"/>
              <a:t>ЦЕНТРЫ,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которые </a:t>
            </a:r>
            <a:r>
              <a:rPr lang="ru-RU" sz="2200" b="1" dirty="0"/>
              <a:t>способствуют </a:t>
            </a:r>
            <a:r>
              <a:rPr lang="ru-RU" sz="2200" b="1" dirty="0">
                <a:cs typeface="Times New Roman" pitchFamily="18" charset="0"/>
              </a:rPr>
              <a:t>знакомству детей с трудовыми действиями, совершаемыми взрослыми, с результатами труда взрослых, оборудованием, инструментами, необходимыми для работы людям, работающим в разных сферах; развитию любознательности и интереса к профессиональной деятельности</a:t>
            </a:r>
            <a:endParaRPr lang="ru-RU" sz="2200" b="1" dirty="0"/>
          </a:p>
        </p:txBody>
      </p:sp>
      <p:sp>
        <p:nvSpPr>
          <p:cNvPr id="10" name="Текст 5"/>
          <p:cNvSpPr>
            <a:spLocks noGrp="1"/>
          </p:cNvSpPr>
          <p:nvPr>
            <p:ph type="body" idx="1"/>
          </p:nvPr>
        </p:nvSpPr>
        <p:spPr>
          <a:xfrm>
            <a:off x="2832958" y="2915788"/>
            <a:ext cx="3478084" cy="823912"/>
          </a:xfrm>
        </p:spPr>
        <p:txBody>
          <a:bodyPr anchor="t">
            <a:normAutofit/>
          </a:bodyPr>
          <a:lstStyle/>
          <a:p>
            <a:pPr algn="ctr"/>
            <a:r>
              <a:rPr lang="ru-RU" sz="2200" dirty="0" smtClean="0"/>
              <a:t>Центр гигиены</a:t>
            </a:r>
            <a:endParaRPr lang="ru-RU" sz="22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9469" y="3541713"/>
            <a:ext cx="3867149" cy="2900362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291" y="3540523"/>
            <a:ext cx="3868737" cy="2901552"/>
          </a:xfrm>
        </p:spPr>
      </p:pic>
    </p:spTree>
    <p:extLst>
      <p:ext uri="{BB962C8B-B14F-4D97-AF65-F5344CB8AC3E}">
        <p14:creationId xmlns:p14="http://schemas.microsoft.com/office/powerpoint/2010/main" val="134340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42210" y="425194"/>
            <a:ext cx="7886700" cy="2010187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/>
              <a:t>ВСЕ ПРОСТРАНСТВО В ГРУППЕ РАЗДЕЛЕНО </a:t>
            </a:r>
            <a:br>
              <a:rPr lang="ru-RU" sz="2200" b="1" dirty="0" smtClean="0"/>
            </a:br>
            <a:r>
              <a:rPr lang="ru-RU" sz="2200" b="1" dirty="0" smtClean="0"/>
              <a:t>НА ОПРЕДЕЛЕННЫЕ ЗОНЫ И </a:t>
            </a:r>
            <a:r>
              <a:rPr lang="ru-RU" sz="2200" b="1" dirty="0"/>
              <a:t>ЦЕНТРЫ,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которые </a:t>
            </a:r>
            <a:r>
              <a:rPr lang="ru-RU" sz="2200" b="1" dirty="0"/>
              <a:t>способствуют </a:t>
            </a:r>
            <a:r>
              <a:rPr lang="ru-RU" sz="2200" b="1" dirty="0">
                <a:cs typeface="Times New Roman" pitchFamily="18" charset="0"/>
              </a:rPr>
              <a:t>знакомству детей с трудовыми действиями, совершаемыми взрослыми, с результатами труда взрослых, оборудованием, инструментами, необходимыми для работы людям, работающим в разных сферах; развитию любознательности и интереса к профессиональной деятельности</a:t>
            </a:r>
            <a:endParaRPr lang="ru-RU" sz="2200" b="1" dirty="0"/>
          </a:p>
        </p:txBody>
      </p:sp>
      <p:sp>
        <p:nvSpPr>
          <p:cNvPr id="10" name="Текст 5"/>
          <p:cNvSpPr>
            <a:spLocks noGrp="1"/>
          </p:cNvSpPr>
          <p:nvPr>
            <p:ph type="body" idx="1"/>
          </p:nvPr>
        </p:nvSpPr>
        <p:spPr>
          <a:xfrm>
            <a:off x="2832958" y="2915788"/>
            <a:ext cx="3478084" cy="823912"/>
          </a:xfrm>
        </p:spPr>
        <p:txBody>
          <a:bodyPr anchor="t">
            <a:normAutofit/>
          </a:bodyPr>
          <a:lstStyle/>
          <a:p>
            <a:pPr algn="ctr"/>
            <a:r>
              <a:rPr lang="ru-RU" sz="2200" dirty="0" smtClean="0"/>
              <a:t>Центр безопасности</a:t>
            </a:r>
            <a:endParaRPr lang="ru-RU" sz="2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8753" y="3489021"/>
            <a:ext cx="3887788" cy="2915841"/>
          </a:xfrm>
        </p:spPr>
      </p:pic>
      <p:pic>
        <p:nvPicPr>
          <p:cNvPr id="8" name="Объект 7" descr="РАДУГА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498" y="3476531"/>
            <a:ext cx="3904441" cy="2928331"/>
          </a:xfrm>
          <a:prstGeom prst="rect">
            <a:avLst/>
          </a:prstGeom>
          <a:ln w="127000" cap="sq">
            <a:noFill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20933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42210" y="425194"/>
            <a:ext cx="7886700" cy="2010187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/>
              <a:t>ВСЕ ПРОСТРАНСТВО В ГРУППЕ РАЗДЕЛЕНО </a:t>
            </a:r>
            <a:br>
              <a:rPr lang="ru-RU" sz="2200" b="1" dirty="0" smtClean="0"/>
            </a:br>
            <a:r>
              <a:rPr lang="ru-RU" sz="2200" b="1" dirty="0" smtClean="0"/>
              <a:t>НА ОПРЕДЕЛЕННЫЕ ЗОНЫ И </a:t>
            </a:r>
            <a:r>
              <a:rPr lang="ru-RU" sz="2200" b="1" dirty="0"/>
              <a:t>ЦЕНТРЫ,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которые </a:t>
            </a:r>
            <a:r>
              <a:rPr lang="ru-RU" sz="2200" b="1" dirty="0"/>
              <a:t>способствуют </a:t>
            </a:r>
            <a:r>
              <a:rPr lang="ru-RU" sz="2200" b="1" dirty="0">
                <a:cs typeface="Times New Roman" pitchFamily="18" charset="0"/>
              </a:rPr>
              <a:t>знакомству детей с трудовыми действиями, совершаемыми взрослыми, с результатами труда взрослых, оборудованием, инструментами, необходимыми для работы людям, работающим в разных сферах; развитию любознательности и интереса к профессиональной деятельности</a:t>
            </a:r>
            <a:endParaRPr lang="ru-RU" sz="2200" b="1" dirty="0"/>
          </a:p>
        </p:txBody>
      </p:sp>
      <p:sp>
        <p:nvSpPr>
          <p:cNvPr id="10" name="Текст 5"/>
          <p:cNvSpPr>
            <a:spLocks noGrp="1"/>
          </p:cNvSpPr>
          <p:nvPr>
            <p:ph type="body" idx="1"/>
          </p:nvPr>
        </p:nvSpPr>
        <p:spPr>
          <a:xfrm>
            <a:off x="2832958" y="2915788"/>
            <a:ext cx="3478084" cy="823912"/>
          </a:xfrm>
        </p:spPr>
        <p:txBody>
          <a:bodyPr anchor="t">
            <a:normAutofit/>
          </a:bodyPr>
          <a:lstStyle/>
          <a:p>
            <a:pPr algn="ctr"/>
            <a:r>
              <a:rPr lang="ru-RU" sz="2200" dirty="0" smtClean="0"/>
              <a:t>Театральная зона</a:t>
            </a:r>
            <a:endParaRPr lang="ru-RU" sz="2200" dirty="0"/>
          </a:p>
        </p:txBody>
      </p:sp>
      <p:pic>
        <p:nvPicPr>
          <p:cNvPr id="7" name="Объект 3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459" y="3489021"/>
            <a:ext cx="3753219" cy="2907588"/>
          </a:xfrm>
        </p:spPr>
      </p:pic>
      <p:pic>
        <p:nvPicPr>
          <p:cNvPr id="9" name="Picture 2" descr="D:\РАБОТА\ШПН\аукцион пед идей\интерактивная игра УГАДАЙ ПРОФЕССИЮ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65937" y="3489021"/>
            <a:ext cx="3840480" cy="2880360"/>
          </a:xfrm>
          <a:prstGeom prst="rect">
            <a:avLst/>
          </a:prstGeom>
          <a:ln w="127000" cap="sq">
            <a:noFill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1438578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C55A11"/>
      </a:hlink>
      <a:folHlink>
        <a:srgbClr val="ED7E33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689</TotalTime>
  <Words>362</Words>
  <Application>Microsoft Office PowerPoint</Application>
  <PresentationFormat>Экран (4:3)</PresentationFormat>
  <Paragraphs>60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Arial Narrow</vt:lpstr>
      <vt:lpstr>Calibri</vt:lpstr>
      <vt:lpstr>Calibri Light</vt:lpstr>
      <vt:lpstr>Times New Roman</vt:lpstr>
      <vt:lpstr>Тема Office</vt:lpstr>
      <vt:lpstr> РАЗВИВАЮЩАЯ ПРЕДМЕТНО-ПРОСТРАНСТВЕННАЯ  СРЕДА   СМЕШАННОЙ ГРУППЫ  ДОШКОЛЬНОГО ВОЗРАСТА</vt:lpstr>
      <vt:lpstr>НОРМАТИВНОЕ ОБЕСПЕЧЕНИЕ ОРГАНИЗАЦИИ РАЗВИВАЮЩЕЙ ПРЕДМЕТНО-ПРОСТРАНСТВЕННОЙ СРЕДЫ В ДОУ </vt:lpstr>
      <vt:lpstr>Презентация PowerPoint</vt:lpstr>
      <vt:lpstr>ВСЕ ПРОСТРАНСТВО В ГРУППЕ РАЗДЕЛЕНО  НА ОПРЕДЕЛЕННЫЕ ЗОНЫ И ЦЕНТРЫ,  которые способствуют знакомству детей с трудовыми действиями, совершаемыми взрослыми, с результатами труда взрослых, оборудованием, инструментами, необходимыми для работы людям, работающим в разных сферах; развитию любознательности и интереса к профессиональной деятельности </vt:lpstr>
      <vt:lpstr>ВСЕ ПРОСТРАНСТВО В ГРУППЕ РАЗДЕЛЕНО  НА ОПРЕДЕЛЕННЫЕ ЗОНЫ И ЦЕНТРЫ,  которые способствуют знакомству детей с трудовыми действиями, совершаемыми взрослыми, с результатами труда взрослых, оборудованием, инструментами, необходимыми для работы людям, работающим в разных сферах; развитию любознательности и интереса к профессиональной деятельности </vt:lpstr>
      <vt:lpstr>ВСЕ ПРОСТРАНСТВО В ГРУППЕ РАЗДЕЛЕНО  НА ОПРЕДЕЛЕННЫЕ ЗОНЫ И ЦЕНТРЫ,  которые способствуют знакомству детей с трудовыми действиями, совершаемыми взрослыми, с результатами труда взрослых, оборудованием, инструментами, необходимыми для работы людям, работающим в разных сферах; развитию любознательности и интереса к профессиональной деятельности</vt:lpstr>
      <vt:lpstr>ВСЕ ПРОСТРАНСТВО В ГРУППЕ РАЗДЕЛЕНО  НА ОПРЕДЕЛЕННЫЕ ЗОНЫ И ЦЕНТРЫ,  которые способствуют знакомству детей с трудовыми действиями, совершаемыми взрослыми, с результатами труда взрослых, оборудованием, инструментами, необходимыми для работы людям, работающим в разных сферах; развитию любознательности и интереса к профессиональной деятельности</vt:lpstr>
      <vt:lpstr>ВСЕ ПРОСТРАНСТВО В ГРУППЕ РАЗДЕЛЕНО  НА ОПРЕДЕЛЕННЫЕ ЗОНЫ И ЦЕНТРЫ,  которые способствуют знакомству детей с трудовыми действиями, совершаемыми взрослыми, с результатами труда взрослых, оборудованием, инструментами, необходимыми для работы людям, работающим в разных сферах; развитию любознательности и интереса к профессиональной деятельности</vt:lpstr>
      <vt:lpstr>ВСЕ ПРОСТРАНСТВО В ГРУППЕ РАЗДЕЛЕНО  НА ОПРЕДЕЛЕННЫЕ ЗОНЫ И ЦЕНТРЫ,  которые способствуют знакомству детей с трудовыми действиями, совершаемыми взрослыми, с результатами труда взрослых, оборудованием, инструментами, необходимыми для работы людям, работающим в разных сферах; развитию любознательности и интереса к профессиональной деятельности</vt:lpstr>
      <vt:lpstr>ВСЕ ПРОСТРАНСТВО В ГРУППЕ РАЗДЕЛЕНО  НА ОПРЕДЕЛЕННЫЕ ЗОНЫ И ЦЕНТРЫ,  которые способствуют знакомству детей с трудовыми действиями, совершаемыми взрослыми, с результатами труда взрослых, оборудованием, инструментами, необходимыми для работы людям, работающим в разных сферах; развитию любознательности и интереса к профессиональной деятельности</vt:lpstr>
      <vt:lpstr>ВСЕ ПРОСТРАНСТВО В ГРУППЕ РАЗДЕЛЕНО  НА ОПРЕДЕЛЕННЫЕ ЗОНЫ И ЦЕНТРЫ,  которые способствуют знакомству детей с трудовыми действиями, совершаемыми взрослыми, с результатами труда взрослых, оборудованием, инструментами, необходимыми для работы людям, работающим в разных сферах; развитию любознательности и интереса к профессиональной деятельности</vt:lpstr>
      <vt:lpstr>ВСЕ ПРОСТРАНСТВО В ГРУППЕ РАЗДЕЛЕНО  НА ОПРЕДЕЛЕННЫЕ ЗОНЫ И ЦЕНТРЫ,  которые способствуют знакомству детей с трудовыми действиями, совершаемыми взрослыми, с результатами труда взрослых, оборудованием, инструментами, необходимыми для работы людям, работающим в разных сферах; развитию любознательности и интереса к профессиональной деятельности</vt:lpstr>
      <vt:lpstr>ВСЕ ПРОСТРАНСТВО В ГРУППЕ РАЗДЕЛЕНО  НА ОПРЕДЕЛЕННЫЕ ЗОНЫ И ЦЕНТРЫ, которые способствуют знакомству детей с трудовыми действиями, совершаемыми взрослыми, с результатами труда взрослых, оборудованием, инструментами, необходимыми для работы людям, работающим в разных сферах; развитию любознательности и интереса к профессиональной деятельности</vt:lpstr>
      <vt:lpstr>Презентация PowerPoint</vt:lpstr>
      <vt:lpstr>Предметно-пространственная  развивающая среда в разновозрастной группе имеет отличительные признаки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User</cp:lastModifiedBy>
  <cp:revision>57</cp:revision>
  <dcterms:created xsi:type="dcterms:W3CDTF">2017-02-23T01:27:45Z</dcterms:created>
  <dcterms:modified xsi:type="dcterms:W3CDTF">2019-04-28T09:53:24Z</dcterms:modified>
</cp:coreProperties>
</file>