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4" r:id="rId1"/>
  </p:sldMasterIdLst>
  <p:notesMasterIdLst>
    <p:notesMasterId r:id="rId25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306" r:id="rId12"/>
    <p:sldId id="307" r:id="rId13"/>
    <p:sldId id="308" r:id="rId14"/>
    <p:sldId id="309" r:id="rId15"/>
    <p:sldId id="310" r:id="rId16"/>
    <p:sldId id="311" r:id="rId17"/>
    <p:sldId id="312" r:id="rId18"/>
    <p:sldId id="313" r:id="rId19"/>
    <p:sldId id="314" r:id="rId20"/>
    <p:sldId id="315" r:id="rId21"/>
    <p:sldId id="316" r:id="rId22"/>
    <p:sldId id="317" r:id="rId23"/>
    <p:sldId id="318" r:id="rId24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92" autoAdjust="0"/>
    <p:restoredTop sz="94660"/>
  </p:normalViewPr>
  <p:slideViewPr>
    <p:cSldViewPr snapToGrid="0">
      <p:cViewPr varScale="1">
        <p:scale>
          <a:sx n="83" d="100"/>
          <a:sy n="83" d="100"/>
        </p:scale>
        <p:origin x="912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5" name="Google Shape;14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8" name="Google Shape;228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8" name="Google Shape;228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68307108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8" name="Google Shape;228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60687225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8" name="Google Shape;228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7144333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8" name="Google Shape;228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61299752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8" name="Google Shape;228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17178786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8" name="Google Shape;228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5385561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8" name="Google Shape;228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76239518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8" name="Google Shape;228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63839322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8" name="Google Shape;228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7016451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1" name="Google Shape;15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8" name="Google Shape;228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3847225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8" name="Google Shape;228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94663262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8" name="Google Shape;228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0507624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6" name="Google Shape;156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6" name="Google Shape;166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3" name="Google Shape;183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2" name="Google Shape;192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1" name="Google Shape;20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0" name="Google Shape;210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9" name="Google Shape;219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Титульный слайд" type="title">
  <p:cSld name="TITLE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oogle Shape;27;p2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28" name="Google Shape;28;p2"/>
            <p:cNvCxnSpPr/>
            <p:nvPr/>
          </p:nvCxnSpPr>
          <p:spPr>
            <a:xfrm rot="10800000" flipH="1">
              <a:off x="5130830" y="4175605"/>
              <a:ext cx="4022475" cy="2682396"/>
            </a:xfrm>
            <a:prstGeom prst="straightConnector1">
              <a:avLst/>
            </a:prstGeom>
            <a:noFill/>
            <a:ln w="9525" cap="flat" cmpd="sng">
              <a:solidFill>
                <a:srgbClr val="D8D8D8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29" name="Google Shape;29;p2"/>
            <p:cNvCxnSpPr/>
            <p:nvPr/>
          </p:nvCxnSpPr>
          <p:spPr>
            <a:xfrm>
              <a:off x="7042707" y="0"/>
              <a:ext cx="1219200" cy="6858000"/>
            </a:xfrm>
            <a:prstGeom prst="straightConnector1">
              <a:avLst/>
            </a:prstGeom>
            <a:noFill/>
            <a:ln w="9525" cap="flat" cmpd="sng">
              <a:solidFill>
                <a:srgbClr val="BFBFBF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30" name="Google Shape;30;p2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 extrusionOk="0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29803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31;p2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 extrusionOk="0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 extrusionOk="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1764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 extrusionOk="0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F7818">
                <a:alpha val="69803"/>
              </a:srgbClr>
            </a:solidFill>
            <a:ln>
              <a:noFill/>
            </a:ln>
          </p:spPr>
        </p:sp>
        <p:sp>
          <p:nvSpPr>
            <p:cNvPr id="34" name="Google Shape;34;p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 extrusionOk="0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rgbClr val="BFE471">
                <a:alpha val="69803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35;p2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 extrusionOk="0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4705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36;p2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 extrusionOk="0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37;p2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 extrusionOk="0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4705"/>
              </a:schemeClr>
            </a:solidFill>
            <a:ln>
              <a:noFill/>
            </a:ln>
          </p:spPr>
        </p:sp>
      </p:grpSp>
      <p:sp>
        <p:nvSpPr>
          <p:cNvPr id="38" name="Google Shape;38;p2"/>
          <p:cNvSpPr txBox="1"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Font typeface="Trebuchet MS"/>
              <a:buNone/>
              <a:defRPr sz="5400">
                <a:solidFill>
                  <a:schemeClr val="accen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2"/>
          <p:cNvSpPr txBox="1"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r">
              <a:spcBef>
                <a:spcPts val="1000"/>
              </a:spcBef>
              <a:spcAft>
                <a:spcPts val="0"/>
              </a:spcAft>
              <a:buSzPts val="1440"/>
              <a:buNone/>
              <a:defRPr>
                <a:solidFill>
                  <a:srgbClr val="7F7F7F"/>
                </a:solidFill>
              </a:defRPr>
            </a:lvl1pPr>
            <a:lvl2pPr lvl="1" algn="ctr">
              <a:spcBef>
                <a:spcPts val="1000"/>
              </a:spcBef>
              <a:spcAft>
                <a:spcPts val="0"/>
              </a:spcAft>
              <a:buSzPts val="128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1000"/>
              </a:spcBef>
              <a:spcAft>
                <a:spcPts val="0"/>
              </a:spcAft>
              <a:buSzPts val="112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40" name="Google Shape;40;p2"/>
          <p:cNvSpPr txBox="1">
            <a:spLocks noGrp="1"/>
          </p:cNvSpPr>
          <p:nvPr>
            <p:ph type="dt" idx="10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2"/>
          <p:cNvSpPr txBox="1">
            <a:spLocks noGrp="1"/>
          </p:cNvSpPr>
          <p:nvPr>
            <p:ph type="ftr" idx="11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2"/>
          <p:cNvSpPr txBox="1">
            <a:spLocks noGrp="1"/>
          </p:cNvSpPr>
          <p:nvPr>
            <p:ph type="sldNum" idx="12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подпись">
  <p:cSld name="Заголовок и подпись"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1"/>
          <p:cNvSpPr txBox="1"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Trebuchet MS"/>
              <a:buNone/>
              <a:defRPr sz="4400" b="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11"/>
          <p:cNvSpPr txBox="1"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3F3F3F"/>
                </a:solidFill>
              </a:defRPr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97" name="Google Shape;97;p11"/>
          <p:cNvSpPr txBox="1">
            <a:spLocks noGrp="1"/>
          </p:cNvSpPr>
          <p:nvPr>
            <p:ph type="dt" idx="10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11"/>
          <p:cNvSpPr txBox="1">
            <a:spLocks noGrp="1"/>
          </p:cNvSpPr>
          <p:nvPr>
            <p:ph type="ftr" idx="11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9" name="Google Shape;99;p11"/>
          <p:cNvSpPr txBox="1">
            <a:spLocks noGrp="1"/>
          </p:cNvSpPr>
          <p:nvPr>
            <p:ph type="sldNum" idx="12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Цитата с подписью">
  <p:cSld name="Цитата с подписью"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2"/>
          <p:cNvSpPr txBox="1"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Trebuchet MS"/>
              <a:buNone/>
              <a:defRPr sz="4400" b="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12"/>
          <p:cNvSpPr txBox="1">
            <a:spLocks noGrp="1"/>
          </p:cNvSpPr>
          <p:nvPr>
            <p:ph type="body" idx="1"/>
          </p:nvPr>
        </p:nvSpPr>
        <p:spPr>
          <a:xfrm>
            <a:off x="1101074" y="3632200"/>
            <a:ext cx="5419804" cy="38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280"/>
              <a:buFont typeface="Trebuchet MS"/>
              <a:buNone/>
              <a:defRPr sz="1600">
                <a:solidFill>
                  <a:srgbClr val="7F7F7F"/>
                </a:solidFill>
              </a:defRPr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280"/>
              <a:buFont typeface="Trebuchet MS"/>
              <a:buNone/>
              <a:defRPr/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120"/>
              <a:buFont typeface="Trebuchet MS"/>
              <a:buNone/>
              <a:defRPr/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960"/>
              <a:buFont typeface="Trebuchet MS"/>
              <a:buNone/>
              <a:defRPr/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960"/>
              <a:buFont typeface="Trebuchet MS"/>
              <a:buNone/>
              <a:defRPr/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103" name="Google Shape;103;p12"/>
          <p:cNvSpPr txBox="1">
            <a:spLocks noGrp="1"/>
          </p:cNvSpPr>
          <p:nvPr>
            <p:ph type="body" idx="2"/>
          </p:nvPr>
        </p:nvSpPr>
        <p:spPr>
          <a:xfrm>
            <a:off x="609598" y="4470400"/>
            <a:ext cx="6347715" cy="1570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3F3F3F"/>
                </a:solidFill>
              </a:defRPr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04" name="Google Shape;104;p12"/>
          <p:cNvSpPr txBox="1">
            <a:spLocks noGrp="1"/>
          </p:cNvSpPr>
          <p:nvPr>
            <p:ph type="dt" idx="10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5" name="Google Shape;105;p12"/>
          <p:cNvSpPr txBox="1">
            <a:spLocks noGrp="1"/>
          </p:cNvSpPr>
          <p:nvPr>
            <p:ph type="ftr" idx="11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6" name="Google Shape;106;p12"/>
          <p:cNvSpPr txBox="1">
            <a:spLocks noGrp="1"/>
          </p:cNvSpPr>
          <p:nvPr>
            <p:ph type="sldNum" idx="12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107" name="Google Shape;107;p12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8000">
                <a:solidFill>
                  <a:srgbClr val="BFE471"/>
                </a:solidFill>
                <a:latin typeface="Arial"/>
                <a:ea typeface="Arial"/>
                <a:cs typeface="Arial"/>
                <a:sym typeface="Arial"/>
              </a:rPr>
              <a:t>“</a:t>
            </a:r>
            <a:endParaRPr/>
          </a:p>
        </p:txBody>
      </p:sp>
      <p:sp>
        <p:nvSpPr>
          <p:cNvPr id="108" name="Google Shape;108;p12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8000">
                <a:solidFill>
                  <a:srgbClr val="BFE471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Карточка имени">
  <p:cSld name="Карточка имени"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3"/>
          <p:cNvSpPr txBox="1"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Trebuchet MS"/>
              <a:buNone/>
              <a:defRPr sz="4400" b="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1" name="Google Shape;111;p13"/>
          <p:cNvSpPr txBox="1"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3F3F3F"/>
                </a:solidFill>
              </a:defRPr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12" name="Google Shape;112;p13"/>
          <p:cNvSpPr txBox="1">
            <a:spLocks noGrp="1"/>
          </p:cNvSpPr>
          <p:nvPr>
            <p:ph type="dt" idx="10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3" name="Google Shape;113;p13"/>
          <p:cNvSpPr txBox="1">
            <a:spLocks noGrp="1"/>
          </p:cNvSpPr>
          <p:nvPr>
            <p:ph type="ftr" idx="11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4" name="Google Shape;114;p13"/>
          <p:cNvSpPr txBox="1">
            <a:spLocks noGrp="1"/>
          </p:cNvSpPr>
          <p:nvPr>
            <p:ph type="sldNum" idx="12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Цитата карточки имени">
  <p:cSld name="Цитата карточки имени"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4"/>
          <p:cNvSpPr txBox="1"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Trebuchet MS"/>
              <a:buNone/>
              <a:defRPr sz="4400" b="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7" name="Google Shape;117;p14"/>
          <p:cNvSpPr txBox="1">
            <a:spLocks noGrp="1"/>
          </p:cNvSpPr>
          <p:nvPr>
            <p:ph type="body" idx="1"/>
          </p:nvPr>
        </p:nvSpPr>
        <p:spPr>
          <a:xfrm>
            <a:off x="609597" y="4013200"/>
            <a:ext cx="6347716" cy="5142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920"/>
              <a:buFont typeface="Trebuchet MS"/>
              <a:buNone/>
              <a:defRPr sz="2400">
                <a:solidFill>
                  <a:srgbClr val="3F3F3F"/>
                </a:solidFill>
              </a:defRPr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280"/>
              <a:buFont typeface="Trebuchet MS"/>
              <a:buNone/>
              <a:defRPr/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120"/>
              <a:buFont typeface="Trebuchet MS"/>
              <a:buNone/>
              <a:defRPr/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960"/>
              <a:buFont typeface="Trebuchet MS"/>
              <a:buNone/>
              <a:defRPr/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960"/>
              <a:buFont typeface="Trebuchet MS"/>
              <a:buNone/>
              <a:defRPr/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118" name="Google Shape;118;p14"/>
          <p:cNvSpPr txBox="1">
            <a:spLocks noGrp="1"/>
          </p:cNvSpPr>
          <p:nvPr>
            <p:ph type="body" idx="2"/>
          </p:nvPr>
        </p:nvSpPr>
        <p:spPr>
          <a:xfrm>
            <a:off x="609598" y="4527448"/>
            <a:ext cx="6347715" cy="15139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7F7F7F"/>
                </a:solidFill>
              </a:defRPr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19" name="Google Shape;119;p14"/>
          <p:cNvSpPr txBox="1">
            <a:spLocks noGrp="1"/>
          </p:cNvSpPr>
          <p:nvPr>
            <p:ph type="dt" idx="10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0" name="Google Shape;120;p14"/>
          <p:cNvSpPr txBox="1">
            <a:spLocks noGrp="1"/>
          </p:cNvSpPr>
          <p:nvPr>
            <p:ph type="ftr" idx="11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1" name="Google Shape;121;p14"/>
          <p:cNvSpPr txBox="1">
            <a:spLocks noGrp="1"/>
          </p:cNvSpPr>
          <p:nvPr>
            <p:ph type="sldNum" idx="12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122" name="Google Shape;122;p14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8000">
                <a:solidFill>
                  <a:srgbClr val="BFE471"/>
                </a:solidFill>
                <a:latin typeface="Arial"/>
                <a:ea typeface="Arial"/>
                <a:cs typeface="Arial"/>
                <a:sym typeface="Arial"/>
              </a:rPr>
              <a:t>“</a:t>
            </a:r>
            <a:endParaRPr/>
          </a:p>
        </p:txBody>
      </p:sp>
      <p:sp>
        <p:nvSpPr>
          <p:cNvPr id="123" name="Google Shape;123;p1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8000">
                <a:solidFill>
                  <a:srgbClr val="BFE471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Истина или ложь">
  <p:cSld name="Истина или ложь"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15"/>
          <p:cNvSpPr txBox="1"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Trebuchet MS"/>
              <a:buNone/>
              <a:defRPr sz="4400" b="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6" name="Google Shape;126;p15"/>
          <p:cNvSpPr txBox="1">
            <a:spLocks noGrp="1"/>
          </p:cNvSpPr>
          <p:nvPr>
            <p:ph type="body" idx="1"/>
          </p:nvPr>
        </p:nvSpPr>
        <p:spPr>
          <a:xfrm>
            <a:off x="609597" y="4013200"/>
            <a:ext cx="6347716" cy="5142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920"/>
              <a:buFont typeface="Trebuchet MS"/>
              <a:buNone/>
              <a:defRPr sz="2400">
                <a:solidFill>
                  <a:schemeClr val="accent1"/>
                </a:solidFill>
              </a:defRPr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280"/>
              <a:buFont typeface="Trebuchet MS"/>
              <a:buNone/>
              <a:defRPr/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120"/>
              <a:buFont typeface="Trebuchet MS"/>
              <a:buNone/>
              <a:defRPr/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960"/>
              <a:buFont typeface="Trebuchet MS"/>
              <a:buNone/>
              <a:defRPr/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960"/>
              <a:buFont typeface="Trebuchet MS"/>
              <a:buNone/>
              <a:defRPr/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127" name="Google Shape;127;p15"/>
          <p:cNvSpPr txBox="1">
            <a:spLocks noGrp="1"/>
          </p:cNvSpPr>
          <p:nvPr>
            <p:ph type="body" idx="2"/>
          </p:nvPr>
        </p:nvSpPr>
        <p:spPr>
          <a:xfrm>
            <a:off x="609598" y="4527448"/>
            <a:ext cx="6347715" cy="15139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7F7F7F"/>
                </a:solidFill>
              </a:defRPr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28" name="Google Shape;128;p15"/>
          <p:cNvSpPr txBox="1">
            <a:spLocks noGrp="1"/>
          </p:cNvSpPr>
          <p:nvPr>
            <p:ph type="dt" idx="10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9" name="Google Shape;129;p15"/>
          <p:cNvSpPr txBox="1">
            <a:spLocks noGrp="1"/>
          </p:cNvSpPr>
          <p:nvPr>
            <p:ph type="ftr" idx="11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0" name="Google Shape;130;p15"/>
          <p:cNvSpPr txBox="1">
            <a:spLocks noGrp="1"/>
          </p:cNvSpPr>
          <p:nvPr>
            <p:ph type="sldNum" idx="12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вертикальный текст" type="vertTx">
  <p:cSld name="VERTICAL_TEXT"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16"/>
          <p:cNvSpPr txBox="1"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3" name="Google Shape;133;p16"/>
          <p:cNvSpPr txBox="1">
            <a:spLocks noGrp="1"/>
          </p:cNvSpPr>
          <p:nvPr>
            <p:ph type="body" idx="1"/>
          </p:nvPr>
        </p:nvSpPr>
        <p:spPr>
          <a:xfrm rot="5400000">
            <a:off x="1843070" y="927120"/>
            <a:ext cx="3880773" cy="63477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marL="914400" lvl="1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marL="1371600" lvl="2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marL="1828800" lvl="3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marL="2286000" lvl="4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134" name="Google Shape;134;p16"/>
          <p:cNvSpPr txBox="1">
            <a:spLocks noGrp="1"/>
          </p:cNvSpPr>
          <p:nvPr>
            <p:ph type="dt" idx="10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5" name="Google Shape;135;p16"/>
          <p:cNvSpPr txBox="1">
            <a:spLocks noGrp="1"/>
          </p:cNvSpPr>
          <p:nvPr>
            <p:ph type="ftr" idx="11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6" name="Google Shape;136;p16"/>
          <p:cNvSpPr txBox="1">
            <a:spLocks noGrp="1"/>
          </p:cNvSpPr>
          <p:nvPr>
            <p:ph type="sldNum" idx="12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Вертикальный заголовок и текст" type="vertTitleAndTx">
  <p:cSld name="VERTICAL_TITLE_AND_VERTICAL_TEXT"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17"/>
          <p:cNvSpPr txBox="1">
            <a:spLocks noGrp="1"/>
          </p:cNvSpPr>
          <p:nvPr>
            <p:ph type="title"/>
          </p:nvPr>
        </p:nvSpPr>
        <p:spPr>
          <a:xfrm rot="5400000">
            <a:off x="3840993" y="2745919"/>
            <a:ext cx="5251451" cy="9788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9" name="Google Shape;139;p17"/>
          <p:cNvSpPr txBox="1">
            <a:spLocks noGrp="1"/>
          </p:cNvSpPr>
          <p:nvPr>
            <p:ph type="body" idx="1"/>
          </p:nvPr>
        </p:nvSpPr>
        <p:spPr>
          <a:xfrm rot="5400000">
            <a:off x="581386" y="637812"/>
            <a:ext cx="5251451" cy="51950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marL="914400" lvl="1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marL="1371600" lvl="2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marL="1828800" lvl="3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marL="2286000" lvl="4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140" name="Google Shape;140;p17"/>
          <p:cNvSpPr txBox="1">
            <a:spLocks noGrp="1"/>
          </p:cNvSpPr>
          <p:nvPr>
            <p:ph type="dt" idx="10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1" name="Google Shape;141;p17"/>
          <p:cNvSpPr txBox="1">
            <a:spLocks noGrp="1"/>
          </p:cNvSpPr>
          <p:nvPr>
            <p:ph type="ftr" idx="11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2" name="Google Shape;142;p17"/>
          <p:cNvSpPr txBox="1">
            <a:spLocks noGrp="1"/>
          </p:cNvSpPr>
          <p:nvPr>
            <p:ph type="sldNum" idx="12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объект" type="obj">
  <p:cSld name="OBJECT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3"/>
          <p:cNvSpPr txBox="1"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3"/>
          <p:cNvSpPr txBox="1"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marL="914400" lvl="1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marL="1371600" lvl="2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marL="1828800" lvl="3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marL="2286000" lvl="4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46" name="Google Shape;46;p3"/>
          <p:cNvSpPr txBox="1">
            <a:spLocks noGrp="1"/>
          </p:cNvSpPr>
          <p:nvPr>
            <p:ph type="dt" idx="10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3"/>
          <p:cNvSpPr txBox="1">
            <a:spLocks noGrp="1"/>
          </p:cNvSpPr>
          <p:nvPr>
            <p:ph type="ftr" idx="11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3"/>
          <p:cNvSpPr txBox="1">
            <a:spLocks noGrp="1"/>
          </p:cNvSpPr>
          <p:nvPr>
            <p:ph type="sldNum" idx="12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type="secHead">
  <p:cSld name="SECTION_HEADER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4"/>
          <p:cNvSpPr txBox="1"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Font typeface="Trebuchet MS"/>
              <a:buNone/>
              <a:defRPr sz="4000" b="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4"/>
          <p:cNvSpPr txBox="1"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600"/>
              <a:buNone/>
              <a:defRPr sz="2000">
                <a:solidFill>
                  <a:srgbClr val="7F7F7F"/>
                </a:solidFill>
              </a:defRPr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52" name="Google Shape;52;p4"/>
          <p:cNvSpPr txBox="1">
            <a:spLocks noGrp="1"/>
          </p:cNvSpPr>
          <p:nvPr>
            <p:ph type="dt" idx="10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4"/>
          <p:cNvSpPr txBox="1">
            <a:spLocks noGrp="1"/>
          </p:cNvSpPr>
          <p:nvPr>
            <p:ph type="ftr" idx="11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4"/>
          <p:cNvSpPr txBox="1">
            <a:spLocks noGrp="1"/>
          </p:cNvSpPr>
          <p:nvPr>
            <p:ph type="sldNum" idx="12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Два объекта" type="twoObj">
  <p:cSld name="TWO_OBJECTS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5"/>
          <p:cNvSpPr txBox="1"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5"/>
          <p:cNvSpPr txBox="1">
            <a:spLocks noGrp="1"/>
          </p:cNvSpPr>
          <p:nvPr>
            <p:ph type="body" idx="1"/>
          </p:nvPr>
        </p:nvSpPr>
        <p:spPr>
          <a:xfrm>
            <a:off x="609600" y="2160589"/>
            <a:ext cx="3088109" cy="38807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 sz="1800"/>
            </a:lvl1pPr>
            <a:lvl2pPr marL="914400" lvl="1" indent="-309880" algn="l">
              <a:spcBef>
                <a:spcPts val="1000"/>
              </a:spcBef>
              <a:spcAft>
                <a:spcPts val="0"/>
              </a:spcAft>
              <a:buSzPts val="1280"/>
              <a:buChar char="►"/>
              <a:defRPr sz="1600"/>
            </a:lvl2pPr>
            <a:lvl3pPr marL="1371600" lvl="2" indent="-299719" algn="l">
              <a:spcBef>
                <a:spcPts val="1000"/>
              </a:spcBef>
              <a:spcAft>
                <a:spcPts val="0"/>
              </a:spcAft>
              <a:buSzPts val="1120"/>
              <a:buChar char="►"/>
              <a:defRPr sz="1400"/>
            </a:lvl3pPr>
            <a:lvl4pPr marL="1828800" lvl="3" indent="-289560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4pPr>
            <a:lvl5pPr marL="2286000" lvl="4" indent="-289560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5pPr>
            <a:lvl6pPr marL="2743200" lvl="5" indent="-289560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6pPr>
            <a:lvl7pPr marL="3200400" lvl="6" indent="-289560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7pPr>
            <a:lvl8pPr marL="3657600" lvl="7" indent="-289559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8pPr>
            <a:lvl9pPr marL="4114800" lvl="8" indent="-289559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9pPr>
          </a:lstStyle>
          <a:p>
            <a:endParaRPr/>
          </a:p>
        </p:txBody>
      </p:sp>
      <p:sp>
        <p:nvSpPr>
          <p:cNvPr id="58" name="Google Shape;58;p5"/>
          <p:cNvSpPr txBox="1">
            <a:spLocks noGrp="1"/>
          </p:cNvSpPr>
          <p:nvPr>
            <p:ph type="body" idx="2"/>
          </p:nvPr>
        </p:nvSpPr>
        <p:spPr>
          <a:xfrm>
            <a:off x="3869204" y="2160590"/>
            <a:ext cx="3088110" cy="38807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 sz="1800"/>
            </a:lvl1pPr>
            <a:lvl2pPr marL="914400" lvl="1" indent="-309880" algn="l">
              <a:spcBef>
                <a:spcPts val="1000"/>
              </a:spcBef>
              <a:spcAft>
                <a:spcPts val="0"/>
              </a:spcAft>
              <a:buSzPts val="1280"/>
              <a:buChar char="►"/>
              <a:defRPr sz="1600"/>
            </a:lvl2pPr>
            <a:lvl3pPr marL="1371600" lvl="2" indent="-299719" algn="l">
              <a:spcBef>
                <a:spcPts val="1000"/>
              </a:spcBef>
              <a:spcAft>
                <a:spcPts val="0"/>
              </a:spcAft>
              <a:buSzPts val="1120"/>
              <a:buChar char="►"/>
              <a:defRPr sz="1400"/>
            </a:lvl3pPr>
            <a:lvl4pPr marL="1828800" lvl="3" indent="-289560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4pPr>
            <a:lvl5pPr marL="2286000" lvl="4" indent="-289560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5pPr>
            <a:lvl6pPr marL="2743200" lvl="5" indent="-289560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6pPr>
            <a:lvl7pPr marL="3200400" lvl="6" indent="-289560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7pPr>
            <a:lvl8pPr marL="3657600" lvl="7" indent="-289559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8pPr>
            <a:lvl9pPr marL="4114800" lvl="8" indent="-289559" algn="l">
              <a:spcBef>
                <a:spcPts val="1000"/>
              </a:spcBef>
              <a:spcAft>
                <a:spcPts val="0"/>
              </a:spcAft>
              <a:buSzPts val="960"/>
              <a:buChar char="►"/>
              <a:defRPr sz="1200"/>
            </a:lvl9pPr>
          </a:lstStyle>
          <a:p>
            <a:endParaRPr/>
          </a:p>
        </p:txBody>
      </p:sp>
      <p:sp>
        <p:nvSpPr>
          <p:cNvPr id="59" name="Google Shape;59;p5"/>
          <p:cNvSpPr txBox="1">
            <a:spLocks noGrp="1"/>
          </p:cNvSpPr>
          <p:nvPr>
            <p:ph type="dt" idx="10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5"/>
          <p:cNvSpPr txBox="1">
            <a:spLocks noGrp="1"/>
          </p:cNvSpPr>
          <p:nvPr>
            <p:ph type="ftr" idx="11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5"/>
          <p:cNvSpPr txBox="1">
            <a:spLocks noGrp="1"/>
          </p:cNvSpPr>
          <p:nvPr>
            <p:ph type="sldNum" idx="12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Сравнение" type="twoTxTwoObj">
  <p:cSld name="TWO_OBJECTS_WITH_TEXT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6"/>
          <p:cNvSpPr txBox="1"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Trebuchet MS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6"/>
          <p:cNvSpPr txBox="1"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920"/>
              <a:buNone/>
              <a:defRPr sz="2400" b="0"/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600"/>
              <a:buNone/>
              <a:defRPr sz="2000" b="1"/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 b="1"/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9pPr>
          </a:lstStyle>
          <a:p>
            <a:endParaRPr/>
          </a:p>
        </p:txBody>
      </p:sp>
      <p:sp>
        <p:nvSpPr>
          <p:cNvPr id="65" name="Google Shape;65;p6"/>
          <p:cNvSpPr txBox="1">
            <a:spLocks noGrp="1"/>
          </p:cNvSpPr>
          <p:nvPr>
            <p:ph type="body" idx="2"/>
          </p:nvPr>
        </p:nvSpPr>
        <p:spPr>
          <a:xfrm>
            <a:off x="609599" y="2737246"/>
            <a:ext cx="3090672" cy="3304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marL="914400" lvl="1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marL="1371600" lvl="2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marL="1828800" lvl="3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marL="2286000" lvl="4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66" name="Google Shape;66;p6"/>
          <p:cNvSpPr txBox="1">
            <a:spLocks noGrp="1"/>
          </p:cNvSpPr>
          <p:nvPr>
            <p:ph type="body" idx="3"/>
          </p:nvPr>
        </p:nvSpPr>
        <p:spPr>
          <a:xfrm>
            <a:off x="3866640" y="2160983"/>
            <a:ext cx="3090672" cy="576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920"/>
              <a:buNone/>
              <a:defRPr sz="2400" b="0"/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600"/>
              <a:buNone/>
              <a:defRPr sz="2000" b="1"/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 b="1"/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9pPr>
          </a:lstStyle>
          <a:p>
            <a:endParaRPr/>
          </a:p>
        </p:txBody>
      </p:sp>
      <p:sp>
        <p:nvSpPr>
          <p:cNvPr id="67" name="Google Shape;67;p6"/>
          <p:cNvSpPr txBox="1">
            <a:spLocks noGrp="1"/>
          </p:cNvSpPr>
          <p:nvPr>
            <p:ph type="body" idx="4"/>
          </p:nvPr>
        </p:nvSpPr>
        <p:spPr>
          <a:xfrm>
            <a:off x="3866640" y="2737246"/>
            <a:ext cx="3090672" cy="3304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marL="914400" lvl="1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marL="1371600" lvl="2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marL="1828800" lvl="3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marL="2286000" lvl="4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68" name="Google Shape;68;p6"/>
          <p:cNvSpPr txBox="1">
            <a:spLocks noGrp="1"/>
          </p:cNvSpPr>
          <p:nvPr>
            <p:ph type="dt" idx="10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6"/>
          <p:cNvSpPr txBox="1">
            <a:spLocks noGrp="1"/>
          </p:cNvSpPr>
          <p:nvPr>
            <p:ph type="ftr" idx="11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6"/>
          <p:cNvSpPr txBox="1">
            <a:spLocks noGrp="1"/>
          </p:cNvSpPr>
          <p:nvPr>
            <p:ph type="sldNum" idx="12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олько заголовок" type="titleOnly">
  <p:cSld name="TITLE_ONLY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7"/>
          <p:cNvSpPr txBox="1"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7"/>
          <p:cNvSpPr txBox="1">
            <a:spLocks noGrp="1"/>
          </p:cNvSpPr>
          <p:nvPr>
            <p:ph type="dt" idx="10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7"/>
          <p:cNvSpPr txBox="1">
            <a:spLocks noGrp="1"/>
          </p:cNvSpPr>
          <p:nvPr>
            <p:ph type="ftr" idx="11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7"/>
          <p:cNvSpPr txBox="1">
            <a:spLocks noGrp="1"/>
          </p:cNvSpPr>
          <p:nvPr>
            <p:ph type="sldNum" idx="12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Пустой слайд" type="blank">
  <p:cSld name="BLANK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8"/>
          <p:cNvSpPr txBox="1">
            <a:spLocks noGrp="1"/>
          </p:cNvSpPr>
          <p:nvPr>
            <p:ph type="dt" idx="10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8"/>
          <p:cNvSpPr txBox="1">
            <a:spLocks noGrp="1"/>
          </p:cNvSpPr>
          <p:nvPr>
            <p:ph type="ftr" idx="11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8"/>
          <p:cNvSpPr txBox="1">
            <a:spLocks noGrp="1"/>
          </p:cNvSpPr>
          <p:nvPr>
            <p:ph type="sldNum" idx="12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Объект с подписью" type="objTx">
  <p:cSld name="OBJECT_WITH_CAPTION_TEXT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9"/>
          <p:cNvSpPr txBox="1"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Trebuchet MS"/>
              <a:buNone/>
              <a:defRPr sz="20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9"/>
          <p:cNvSpPr txBox="1">
            <a:spLocks noGrp="1"/>
          </p:cNvSpPr>
          <p:nvPr>
            <p:ph type="body" idx="1"/>
          </p:nvPr>
        </p:nvSpPr>
        <p:spPr>
          <a:xfrm>
            <a:off x="3571275" y="514925"/>
            <a:ext cx="3386037" cy="5526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marL="914400" lvl="1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marL="1371600" lvl="2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marL="1828800" lvl="3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marL="2286000" lvl="4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83" name="Google Shape;83;p9"/>
          <p:cNvSpPr txBox="1">
            <a:spLocks noGrp="1"/>
          </p:cNvSpPr>
          <p:nvPr>
            <p:ph type="body" idx="2"/>
          </p:nvPr>
        </p:nvSpPr>
        <p:spPr>
          <a:xfrm>
            <a:off x="609599" y="2777069"/>
            <a:ext cx="2790182" cy="25844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/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840"/>
              <a:buNone/>
              <a:defRPr sz="1050"/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600"/>
              <a:buNone/>
              <a:defRPr sz="750"/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600"/>
              <a:buNone/>
              <a:defRPr sz="750"/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600"/>
              <a:buNone/>
              <a:defRPr sz="750"/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600"/>
              <a:buNone/>
              <a:defRPr sz="750"/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600"/>
              <a:buNone/>
              <a:defRPr sz="750"/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600"/>
              <a:buNone/>
              <a:defRPr sz="750"/>
            </a:lvl9pPr>
          </a:lstStyle>
          <a:p>
            <a:endParaRPr/>
          </a:p>
        </p:txBody>
      </p:sp>
      <p:sp>
        <p:nvSpPr>
          <p:cNvPr id="84" name="Google Shape;84;p9"/>
          <p:cNvSpPr txBox="1">
            <a:spLocks noGrp="1"/>
          </p:cNvSpPr>
          <p:nvPr>
            <p:ph type="dt" idx="10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9"/>
          <p:cNvSpPr txBox="1">
            <a:spLocks noGrp="1"/>
          </p:cNvSpPr>
          <p:nvPr>
            <p:ph type="ftr" idx="11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9"/>
          <p:cNvSpPr txBox="1">
            <a:spLocks noGrp="1"/>
          </p:cNvSpPr>
          <p:nvPr>
            <p:ph type="sldNum" idx="12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Рисунок с подписью" type="picTx">
  <p:cSld name="PICTURE_WITH_CAPTION_TEXT"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0"/>
          <p:cNvSpPr txBox="1"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Trebuchet MS"/>
              <a:buNone/>
              <a:defRPr sz="2400" b="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0"/>
          <p:cNvSpPr>
            <a:spLocks noGrp="1"/>
          </p:cNvSpPr>
          <p:nvPr>
            <p:ph type="pic" idx="2"/>
          </p:nvPr>
        </p:nvSpPr>
        <p:spPr>
          <a:xfrm>
            <a:off x="609599" y="609600"/>
            <a:ext cx="6347714" cy="38457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R="0" lvl="2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R="0" lvl="3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R="0" lvl="4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R="0" lvl="5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R="0" lvl="6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R="0" lvl="7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R="0" lvl="8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90" name="Google Shape;90;p10"/>
          <p:cNvSpPr txBox="1">
            <a:spLocks noGrp="1"/>
          </p:cNvSpPr>
          <p:nvPr>
            <p:ph type="body" idx="1"/>
          </p:nvPr>
        </p:nvSpPr>
        <p:spPr>
          <a:xfrm>
            <a:off x="609599" y="5367338"/>
            <a:ext cx="6347714" cy="6740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9pPr>
          </a:lstStyle>
          <a:p>
            <a:endParaRPr/>
          </a:p>
        </p:txBody>
      </p:sp>
      <p:sp>
        <p:nvSpPr>
          <p:cNvPr id="91" name="Google Shape;91;p10"/>
          <p:cNvSpPr txBox="1">
            <a:spLocks noGrp="1"/>
          </p:cNvSpPr>
          <p:nvPr>
            <p:ph type="dt" idx="10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10"/>
          <p:cNvSpPr txBox="1">
            <a:spLocks noGrp="1"/>
          </p:cNvSpPr>
          <p:nvPr>
            <p:ph type="ftr" idx="11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3" name="Google Shape;93;p10"/>
          <p:cNvSpPr txBox="1">
            <a:spLocks noGrp="1"/>
          </p:cNvSpPr>
          <p:nvPr>
            <p:ph type="sldNum" idx="12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1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11" name="Google Shape;11;p1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 extrusionOk="0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4705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12" name="Google Shape;12;p1"/>
            <p:cNvCxnSpPr/>
            <p:nvPr/>
          </p:nvCxnSpPr>
          <p:spPr>
            <a:xfrm rot="10800000" flipH="1">
              <a:off x="5130830" y="4175605"/>
              <a:ext cx="4022475" cy="2682396"/>
            </a:xfrm>
            <a:prstGeom prst="straightConnector1">
              <a:avLst/>
            </a:prstGeom>
            <a:noFill/>
            <a:ln w="9525" cap="flat" cmpd="sng">
              <a:solidFill>
                <a:srgbClr val="D8D8D8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3" name="Google Shape;13;p1"/>
            <p:cNvCxnSpPr/>
            <p:nvPr/>
          </p:nvCxnSpPr>
          <p:spPr>
            <a:xfrm>
              <a:off x="7042707" y="0"/>
              <a:ext cx="1219200" cy="6858000"/>
            </a:xfrm>
            <a:prstGeom prst="straightConnector1">
              <a:avLst/>
            </a:prstGeom>
            <a:noFill/>
            <a:ln w="9525" cap="flat" cmpd="sng">
              <a:solidFill>
                <a:srgbClr val="BFBFBF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14" name="Google Shape;14;p1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 extrusionOk="0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29803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5;p1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 extrusionOk="0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6;p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 extrusionOk="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1764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 extrusionOk="0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F7818">
                <a:alpha val="69803"/>
              </a:srgbClr>
            </a:solidFill>
            <a:ln>
              <a:noFill/>
            </a:ln>
          </p:spPr>
        </p:sp>
        <p:sp>
          <p:nvSpPr>
            <p:cNvPr id="18" name="Google Shape;18;p1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 extrusionOk="0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rgbClr val="BFE471">
                <a:alpha val="69803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9;p1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 extrusionOk="0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4705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0;p1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 extrusionOk="0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1" name="Google Shape;21;p1"/>
          <p:cNvSpPr txBox="1"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Trebuchet MS"/>
              <a:buNone/>
              <a:defRPr sz="36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2" name="Google Shape;22;p1"/>
          <p:cNvSpPr txBox="1"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32004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40"/>
              <a:buFont typeface="Noto Sans Symbols"/>
              <a:buChar char="►"/>
              <a:defRPr sz="18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914400" marR="0" lvl="1" indent="-30988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Char char="►"/>
              <a:defRPr sz="16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1371600" marR="0" lvl="2" indent="-29971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120"/>
              <a:buFont typeface="Noto Sans Symbols"/>
              <a:buChar char="►"/>
              <a:defRPr sz="14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828800" marR="0" lvl="3" indent="-28956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2286000" marR="0" lvl="4" indent="-28956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743200" marR="0" lvl="5" indent="-28956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3200400" marR="0" lvl="6" indent="-28956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657600" marR="0" lvl="7" indent="-28955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4114800" marR="0" lvl="8" indent="-28955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23" name="Google Shape;23;p1"/>
          <p:cNvSpPr txBox="1">
            <a:spLocks noGrp="1"/>
          </p:cNvSpPr>
          <p:nvPr>
            <p:ph type="dt" idx="10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24" name="Google Shape;24;p1"/>
          <p:cNvSpPr txBox="1">
            <a:spLocks noGrp="1"/>
          </p:cNvSpPr>
          <p:nvPr>
            <p:ph type="ftr" idx="11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25" name="Google Shape;25;p1"/>
          <p:cNvSpPr txBox="1">
            <a:spLocks noGrp="1"/>
          </p:cNvSpPr>
          <p:nvPr>
            <p:ph type="sldNum" idx="12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0" marR="0" lvl="1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0" marR="0" lvl="2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0" marR="0" lvl="3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0" marR="0" lvl="4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0" marR="0" lvl="5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0" marR="0" lvl="6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0" marR="0" lvl="7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0" marR="0" lvl="8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18"/>
          <p:cNvSpPr txBox="1"/>
          <p:nvPr/>
        </p:nvSpPr>
        <p:spPr>
          <a:xfrm>
            <a:off x="539552" y="1628800"/>
            <a:ext cx="7056784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Дидактическая игра по ПДД</a:t>
            </a:r>
            <a:endParaRPr sz="40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48" name="Google Shape;148;p18"/>
          <p:cNvSpPr txBox="1"/>
          <p:nvPr/>
        </p:nvSpPr>
        <p:spPr>
          <a:xfrm>
            <a:off x="899592" y="2708920"/>
            <a:ext cx="6336704" cy="12003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7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«</a:t>
            </a:r>
            <a:r>
              <a:rPr lang="ru-RU" sz="7200" b="0" i="0" u="none" strike="noStrike" cap="none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Знаток</a:t>
            </a:r>
            <a:r>
              <a:rPr lang="ru-RU" sz="7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7200" b="0" i="0" u="none" strike="noStrike" cap="none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</a:t>
            </a:r>
            <a:r>
              <a:rPr lang="ru-RU" sz="7200" b="0" i="0" u="none" strike="noStrike" cap="none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</a:t>
            </a:r>
            <a:r>
              <a:rPr lang="ru-RU" sz="7200" b="0" i="0" u="none" strike="noStrike" cap="none">
                <a:solidFill>
                  <a:srgbClr val="00B05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</a:t>
            </a:r>
            <a:r>
              <a:rPr lang="ru-RU" sz="7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»</a:t>
            </a:r>
            <a:endParaRPr sz="72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4" name="Рисунок 3" descr="Ф24390__2_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39752" y="4077072"/>
            <a:ext cx="3024336" cy="27809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28"/>
          <p:cNvSpPr/>
          <p:nvPr/>
        </p:nvSpPr>
        <p:spPr>
          <a:xfrm>
            <a:off x="4095958" y="2491261"/>
            <a:ext cx="3204356" cy="1083212"/>
          </a:xfrm>
          <a:prstGeom prst="flowChartTerminator">
            <a:avLst/>
          </a:prstGeom>
          <a:solidFill>
            <a:srgbClr val="D4ECA1"/>
          </a:solidFill>
          <a:ln w="19050" cap="rnd" cmpd="sng">
            <a:solidFill>
              <a:srgbClr val="698D1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algn="ctr"/>
            <a:r>
              <a:rPr lang="ru-RU" sz="1800" b="1" dirty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2. На желтый сигнал </a:t>
            </a:r>
            <a:r>
              <a:rPr lang="ru-RU" sz="1800" b="1" dirty="0" smtClean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светофора, </a:t>
            </a:r>
            <a:r>
              <a:rPr lang="ru-RU" sz="1800" b="1" dirty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пока все люди </a:t>
            </a:r>
            <a:r>
              <a:rPr lang="ru-RU" sz="1800" b="1" dirty="0" smtClean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стоят</a:t>
            </a:r>
            <a:endParaRPr lang="ru-RU" sz="1800" b="1" dirty="0">
              <a:solidFill>
                <a:schemeClr val="dk1"/>
              </a:solidFill>
              <a:latin typeface="Times New Roman" panose="02020603050405020304" pitchFamily="18" charset="0"/>
              <a:ea typeface="Trebuchet MS"/>
              <a:cs typeface="Times New Roman" panose="02020603050405020304" pitchFamily="18" charset="0"/>
              <a:sym typeface="Trebuchet MS"/>
            </a:endParaRPr>
          </a:p>
        </p:txBody>
      </p:sp>
      <p:sp>
        <p:nvSpPr>
          <p:cNvPr id="232" name="Google Shape;232;p28"/>
          <p:cNvSpPr/>
          <p:nvPr/>
        </p:nvSpPr>
        <p:spPr>
          <a:xfrm>
            <a:off x="641152" y="2491261"/>
            <a:ext cx="3204356" cy="1081755"/>
          </a:xfrm>
          <a:prstGeom prst="flowChartTerminator">
            <a:avLst/>
          </a:prstGeom>
          <a:solidFill>
            <a:srgbClr val="D4ECA1"/>
          </a:solidFill>
          <a:ln w="19050" cap="rnd" cmpd="sng">
            <a:solidFill>
              <a:srgbClr val="698D1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algn="ctr"/>
            <a:r>
              <a:rPr lang="ru-RU" sz="1800" b="1" dirty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1. Дождаться зеленого сигнала светофора и быстро проехать на велосипеде </a:t>
            </a:r>
          </a:p>
        </p:txBody>
      </p:sp>
      <p:sp>
        <p:nvSpPr>
          <p:cNvPr id="233" name="Google Shape;233;p28"/>
          <p:cNvSpPr/>
          <p:nvPr/>
        </p:nvSpPr>
        <p:spPr>
          <a:xfrm>
            <a:off x="4095958" y="3897052"/>
            <a:ext cx="3204356" cy="1432330"/>
          </a:xfrm>
          <a:prstGeom prst="flowChartTerminator">
            <a:avLst/>
          </a:prstGeom>
          <a:solidFill>
            <a:srgbClr val="D4ECA1"/>
          </a:solidFill>
          <a:ln w="19050" cap="rnd" cmpd="sng">
            <a:solidFill>
              <a:srgbClr val="698D1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algn="ctr"/>
            <a:r>
              <a:rPr lang="ru-RU" sz="1800" b="1" dirty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4. На зеленый сигнал светофора, велосипедист может только перейти, но не переехать дорогу по пешеходному </a:t>
            </a:r>
            <a:r>
              <a:rPr lang="ru-RU" sz="1800" b="1" dirty="0" smtClean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переходу </a:t>
            </a:r>
            <a:endParaRPr lang="ru-RU" sz="1800" b="1" dirty="0">
              <a:solidFill>
                <a:schemeClr val="dk1"/>
              </a:solidFill>
              <a:latin typeface="Times New Roman" panose="02020603050405020304" pitchFamily="18" charset="0"/>
              <a:ea typeface="Trebuchet MS"/>
              <a:cs typeface="Times New Roman" panose="02020603050405020304" pitchFamily="18" charset="0"/>
              <a:sym typeface="Trebuchet MS"/>
            </a:endParaRPr>
          </a:p>
        </p:txBody>
      </p:sp>
      <p:sp>
        <p:nvSpPr>
          <p:cNvPr id="234" name="Google Shape;234;p28"/>
          <p:cNvSpPr/>
          <p:nvPr/>
        </p:nvSpPr>
        <p:spPr>
          <a:xfrm>
            <a:off x="641152" y="3897052"/>
            <a:ext cx="3204356" cy="1432330"/>
          </a:xfrm>
          <a:prstGeom prst="flowChartTerminator">
            <a:avLst/>
          </a:prstGeom>
          <a:solidFill>
            <a:srgbClr val="D4ECA1"/>
          </a:solidFill>
          <a:ln w="19050" cap="rnd" cmpd="sng">
            <a:solidFill>
              <a:srgbClr val="698D1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algn="ctr"/>
            <a:r>
              <a:rPr lang="ru-RU" sz="1800" b="1" dirty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3. Где нет никаких </a:t>
            </a:r>
            <a:r>
              <a:rPr lang="ru-RU" sz="1800" b="1" dirty="0" smtClean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знаков</a:t>
            </a:r>
            <a:endParaRPr lang="ru-RU" sz="1800" b="1" dirty="0">
              <a:solidFill>
                <a:schemeClr val="dk1"/>
              </a:solidFill>
              <a:latin typeface="Times New Roman" panose="02020603050405020304" pitchFamily="18" charset="0"/>
              <a:ea typeface="Trebuchet MS"/>
              <a:cs typeface="Times New Roman" panose="02020603050405020304" pitchFamily="18" charset="0"/>
              <a:sym typeface="Trebuchet MS"/>
            </a:endParaRPr>
          </a:p>
        </p:txBody>
      </p:sp>
      <p:sp>
        <p:nvSpPr>
          <p:cNvPr id="7" name="Google Shape;314;p40"/>
          <p:cNvSpPr txBox="1"/>
          <p:nvPr/>
        </p:nvSpPr>
        <p:spPr>
          <a:xfrm>
            <a:off x="406400" y="476672"/>
            <a:ext cx="6541865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dirty="0" smtClean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8 вопрос</a:t>
            </a:r>
            <a:r>
              <a:rPr lang="ru-RU" sz="3600" dirty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: Как переходить </a:t>
            </a:r>
            <a:r>
              <a:rPr lang="ru-RU" sz="3600" dirty="0" smtClean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дорогу, </a:t>
            </a:r>
            <a:r>
              <a:rPr lang="ru-RU" sz="3600" dirty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если ты передвигаешься на велосипеде?</a:t>
            </a:r>
            <a:endParaRPr sz="3600" dirty="0">
              <a:solidFill>
                <a:schemeClr val="dk1"/>
              </a:solidFill>
              <a:latin typeface="Times New Roman" panose="02020603050405020304" pitchFamily="18" charset="0"/>
              <a:ea typeface="Trebuchet MS"/>
              <a:cs typeface="Times New Roman" panose="02020603050405020304" pitchFamily="18" charset="0"/>
              <a:sym typeface="Trebuchet MS"/>
            </a:endParaRPr>
          </a:p>
        </p:txBody>
      </p:sp>
      <p:sp>
        <p:nvSpPr>
          <p:cNvPr id="230" name="Google Shape;230;p28"/>
          <p:cNvSpPr/>
          <p:nvPr/>
        </p:nvSpPr>
        <p:spPr>
          <a:xfrm>
            <a:off x="4095958" y="3897052"/>
            <a:ext cx="3204356" cy="1432330"/>
          </a:xfrm>
          <a:prstGeom prst="flowChartTerminator">
            <a:avLst/>
          </a:prstGeom>
          <a:solidFill>
            <a:srgbClr val="17D11B"/>
          </a:solidFill>
          <a:ln w="19050" cap="rnd" cmpd="sng">
            <a:solidFill>
              <a:srgbClr val="698D1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algn="ctr"/>
            <a:r>
              <a:rPr lang="ru-RU" sz="1800" b="1" dirty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4. На зеленый сигнал светофора, велосипедист может только перейти, но не переехать дорогу по пешеходному переходу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1" grpId="0" animBg="1"/>
      <p:bldP spid="232" grpId="0" animBg="1"/>
      <p:bldP spid="233" grpId="0" animBg="1"/>
      <p:bldP spid="234" grpId="0" animBg="1"/>
      <p:bldP spid="23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28"/>
          <p:cNvSpPr/>
          <p:nvPr/>
        </p:nvSpPr>
        <p:spPr>
          <a:xfrm>
            <a:off x="4095958" y="2852936"/>
            <a:ext cx="3204356" cy="720080"/>
          </a:xfrm>
          <a:prstGeom prst="flowChartTerminator">
            <a:avLst/>
          </a:prstGeom>
          <a:solidFill>
            <a:srgbClr val="D4ECA1"/>
          </a:solidFill>
          <a:ln w="19050" cap="rnd" cmpd="sng">
            <a:solidFill>
              <a:srgbClr val="698D1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algn="ctr"/>
            <a:r>
              <a:rPr lang="ru-RU" sz="1800" b="1" dirty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2. На мостовой</a:t>
            </a:r>
            <a:endParaRPr sz="1800" b="1" i="0" u="none" strike="noStrike" cap="none" dirty="0">
              <a:solidFill>
                <a:schemeClr val="lt1"/>
              </a:solidFill>
              <a:latin typeface="Times New Roman" panose="02020603050405020304" pitchFamily="18" charset="0"/>
              <a:ea typeface="Trebuchet MS"/>
              <a:cs typeface="Times New Roman" panose="02020603050405020304" pitchFamily="18" charset="0"/>
              <a:sym typeface="Trebuchet MS"/>
            </a:endParaRPr>
          </a:p>
        </p:txBody>
      </p:sp>
      <p:sp>
        <p:nvSpPr>
          <p:cNvPr id="232" name="Google Shape;232;p28"/>
          <p:cNvSpPr/>
          <p:nvPr/>
        </p:nvSpPr>
        <p:spPr>
          <a:xfrm>
            <a:off x="539552" y="2852936"/>
            <a:ext cx="3204356" cy="720080"/>
          </a:xfrm>
          <a:prstGeom prst="flowChartTerminator">
            <a:avLst/>
          </a:prstGeom>
          <a:solidFill>
            <a:srgbClr val="D4ECA1"/>
          </a:solidFill>
          <a:ln w="19050" cap="rnd" cmpd="sng">
            <a:solidFill>
              <a:srgbClr val="698D1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algn="ctr"/>
            <a:r>
              <a:rPr lang="ru-RU" sz="1800" b="1" dirty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1. На </a:t>
            </a:r>
            <a:r>
              <a:rPr lang="ru-RU" sz="1800" b="1" dirty="0" smtClean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тротуаре, </a:t>
            </a:r>
            <a:r>
              <a:rPr lang="ru-RU" sz="1800" b="1" dirty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где нет машин</a:t>
            </a:r>
          </a:p>
        </p:txBody>
      </p:sp>
      <p:sp>
        <p:nvSpPr>
          <p:cNvPr id="233" name="Google Shape;233;p28"/>
          <p:cNvSpPr/>
          <p:nvPr/>
        </p:nvSpPr>
        <p:spPr>
          <a:xfrm>
            <a:off x="4095958" y="4365104"/>
            <a:ext cx="3204356" cy="720080"/>
          </a:xfrm>
          <a:prstGeom prst="flowChartTerminator">
            <a:avLst/>
          </a:prstGeom>
          <a:solidFill>
            <a:srgbClr val="D4ECA1"/>
          </a:solidFill>
          <a:ln w="19050" cap="rnd" cmpd="sng">
            <a:solidFill>
              <a:srgbClr val="698D1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algn="ctr"/>
            <a:r>
              <a:rPr lang="ru-RU" sz="1800" b="1" dirty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4. На обочине </a:t>
            </a:r>
            <a:r>
              <a:rPr lang="ru-RU" sz="1800" b="1" dirty="0" smtClean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дороги</a:t>
            </a:r>
            <a:endParaRPr lang="ru-RU" sz="1800" b="1" dirty="0">
              <a:solidFill>
                <a:schemeClr val="dk1"/>
              </a:solidFill>
              <a:latin typeface="Times New Roman" panose="02020603050405020304" pitchFamily="18" charset="0"/>
              <a:ea typeface="Trebuchet MS"/>
              <a:cs typeface="Times New Roman" panose="02020603050405020304" pitchFamily="18" charset="0"/>
              <a:sym typeface="Trebuchet MS"/>
            </a:endParaRPr>
          </a:p>
        </p:txBody>
      </p:sp>
      <p:sp>
        <p:nvSpPr>
          <p:cNvPr id="234" name="Google Shape;234;p28"/>
          <p:cNvSpPr/>
          <p:nvPr/>
        </p:nvSpPr>
        <p:spPr>
          <a:xfrm>
            <a:off x="539552" y="4365104"/>
            <a:ext cx="3204356" cy="720080"/>
          </a:xfrm>
          <a:prstGeom prst="flowChartTerminator">
            <a:avLst/>
          </a:prstGeom>
          <a:solidFill>
            <a:srgbClr val="D4ECA1"/>
          </a:solidFill>
          <a:ln w="19050" cap="rnd" cmpd="sng">
            <a:solidFill>
              <a:srgbClr val="698D1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algn="ctr"/>
            <a:r>
              <a:rPr lang="ru-RU" sz="1800" b="1" dirty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3. На детской </a:t>
            </a:r>
            <a:r>
              <a:rPr lang="ru-RU" sz="1800" b="1" dirty="0" smtClean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площадке </a:t>
            </a:r>
            <a:r>
              <a:rPr lang="ru-RU" sz="1800" b="1" dirty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и аллеях</a:t>
            </a:r>
          </a:p>
        </p:txBody>
      </p:sp>
      <p:sp>
        <p:nvSpPr>
          <p:cNvPr id="8" name="Google Shape;328;p42"/>
          <p:cNvSpPr txBox="1"/>
          <p:nvPr/>
        </p:nvSpPr>
        <p:spPr>
          <a:xfrm>
            <a:off x="989602" y="677632"/>
            <a:ext cx="5904656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dirty="0" smtClean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9 вопрос</a:t>
            </a:r>
            <a:r>
              <a:rPr lang="ru-RU" sz="3600" dirty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: </a:t>
            </a:r>
            <a:r>
              <a:rPr lang="ru-RU" sz="3600" dirty="0" smtClean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В </a:t>
            </a:r>
            <a:r>
              <a:rPr lang="ru-RU" sz="3600" dirty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каких местах разрешается играть на улице детям?</a:t>
            </a:r>
            <a:endParaRPr sz="3600" dirty="0">
              <a:solidFill>
                <a:schemeClr val="dk1"/>
              </a:solidFill>
              <a:latin typeface="Times New Roman" panose="02020603050405020304" pitchFamily="18" charset="0"/>
              <a:ea typeface="Trebuchet MS"/>
              <a:cs typeface="Times New Roman" panose="02020603050405020304" pitchFamily="18" charset="0"/>
              <a:sym typeface="Trebuchet MS"/>
            </a:endParaRPr>
          </a:p>
        </p:txBody>
      </p:sp>
      <p:sp>
        <p:nvSpPr>
          <p:cNvPr id="230" name="Google Shape;230;p28"/>
          <p:cNvSpPr/>
          <p:nvPr/>
        </p:nvSpPr>
        <p:spPr>
          <a:xfrm>
            <a:off x="539552" y="4365104"/>
            <a:ext cx="3204356" cy="720080"/>
          </a:xfrm>
          <a:prstGeom prst="flowChartTerminator">
            <a:avLst/>
          </a:prstGeom>
          <a:solidFill>
            <a:srgbClr val="17D11B"/>
          </a:solidFill>
          <a:ln w="19050" cap="rnd" cmpd="sng">
            <a:solidFill>
              <a:srgbClr val="698D1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algn="ctr"/>
            <a:r>
              <a:rPr lang="ru-RU" sz="1800" b="1" dirty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3. На детской площадке и аллеях</a:t>
            </a:r>
          </a:p>
        </p:txBody>
      </p:sp>
    </p:spTree>
    <p:extLst>
      <p:ext uri="{BB962C8B-B14F-4D97-AF65-F5344CB8AC3E}">
        <p14:creationId xmlns:p14="http://schemas.microsoft.com/office/powerpoint/2010/main" val="987573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1" grpId="0" animBg="1"/>
      <p:bldP spid="232" grpId="0" animBg="1"/>
      <p:bldP spid="233" grpId="0" animBg="1"/>
      <p:bldP spid="234" grpId="0" animBg="1"/>
      <p:bldP spid="23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28"/>
          <p:cNvSpPr/>
          <p:nvPr/>
        </p:nvSpPr>
        <p:spPr>
          <a:xfrm>
            <a:off x="4095958" y="2852936"/>
            <a:ext cx="3204356" cy="936104"/>
          </a:xfrm>
          <a:prstGeom prst="flowChartTerminator">
            <a:avLst/>
          </a:prstGeom>
          <a:solidFill>
            <a:srgbClr val="D4ECA1"/>
          </a:solidFill>
          <a:ln w="19050" cap="rnd" cmpd="sng">
            <a:solidFill>
              <a:srgbClr val="698D1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algn="ctr"/>
            <a:r>
              <a:rPr lang="ru-RU" sz="1800" b="1" dirty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2. Переходя </a:t>
            </a:r>
            <a:r>
              <a:rPr lang="ru-RU" sz="1800" b="1" dirty="0" smtClean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дорогу, </a:t>
            </a:r>
            <a:r>
              <a:rPr lang="ru-RU" sz="1800" b="1" dirty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включить </a:t>
            </a:r>
            <a:r>
              <a:rPr lang="ru-RU" sz="1800" b="1" dirty="0" smtClean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телефон</a:t>
            </a:r>
            <a:endParaRPr lang="ru-RU" sz="1800" b="1" dirty="0">
              <a:solidFill>
                <a:schemeClr val="dk1"/>
              </a:solidFill>
              <a:latin typeface="Times New Roman" panose="02020603050405020304" pitchFamily="18" charset="0"/>
              <a:ea typeface="Trebuchet MS"/>
              <a:cs typeface="Times New Roman" panose="02020603050405020304" pitchFamily="18" charset="0"/>
              <a:sym typeface="Trebuchet MS"/>
            </a:endParaRPr>
          </a:p>
        </p:txBody>
      </p:sp>
      <p:sp>
        <p:nvSpPr>
          <p:cNvPr id="232" name="Google Shape;232;p28"/>
          <p:cNvSpPr/>
          <p:nvPr/>
        </p:nvSpPr>
        <p:spPr>
          <a:xfrm>
            <a:off x="539552" y="2852936"/>
            <a:ext cx="3204356" cy="936104"/>
          </a:xfrm>
          <a:prstGeom prst="flowChartTerminator">
            <a:avLst/>
          </a:prstGeom>
          <a:solidFill>
            <a:srgbClr val="D4ECA1"/>
          </a:solidFill>
          <a:ln w="19050" cap="rnd" cmpd="sng">
            <a:solidFill>
              <a:srgbClr val="698D1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algn="ctr"/>
            <a:r>
              <a:rPr lang="ru-RU" sz="1800" b="1" dirty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1. Светоотражающие наклейки, значки, рисунки на </a:t>
            </a:r>
            <a:r>
              <a:rPr lang="ru-RU" sz="1800" b="1" dirty="0" smtClean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одежде</a:t>
            </a:r>
            <a:endParaRPr lang="ru-RU" sz="1800" b="1" dirty="0">
              <a:solidFill>
                <a:schemeClr val="dk1"/>
              </a:solidFill>
              <a:latin typeface="Times New Roman" panose="02020603050405020304" pitchFamily="18" charset="0"/>
              <a:ea typeface="Trebuchet MS"/>
              <a:cs typeface="Times New Roman" panose="02020603050405020304" pitchFamily="18" charset="0"/>
              <a:sym typeface="Trebuchet MS"/>
            </a:endParaRPr>
          </a:p>
        </p:txBody>
      </p:sp>
      <p:sp>
        <p:nvSpPr>
          <p:cNvPr id="233" name="Google Shape;233;p28"/>
          <p:cNvSpPr/>
          <p:nvPr/>
        </p:nvSpPr>
        <p:spPr>
          <a:xfrm>
            <a:off x="4095958" y="4365104"/>
            <a:ext cx="3204356" cy="720080"/>
          </a:xfrm>
          <a:prstGeom prst="flowChartTerminator">
            <a:avLst/>
          </a:prstGeom>
          <a:solidFill>
            <a:srgbClr val="D4ECA1"/>
          </a:solidFill>
          <a:ln w="19050" cap="rnd" cmpd="sng">
            <a:solidFill>
              <a:srgbClr val="698D1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algn="ctr"/>
            <a:r>
              <a:rPr lang="ru-RU" sz="1800" b="1" dirty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4. На рукав повязать красную </a:t>
            </a:r>
            <a:r>
              <a:rPr lang="ru-RU" sz="1800" b="1" dirty="0" smtClean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повязку</a:t>
            </a:r>
            <a:endParaRPr lang="ru-RU" sz="1800" b="1" dirty="0">
              <a:solidFill>
                <a:schemeClr val="dk1"/>
              </a:solidFill>
              <a:latin typeface="Times New Roman" panose="02020603050405020304" pitchFamily="18" charset="0"/>
              <a:ea typeface="Trebuchet MS"/>
              <a:cs typeface="Times New Roman" panose="02020603050405020304" pitchFamily="18" charset="0"/>
              <a:sym typeface="Trebuchet MS"/>
            </a:endParaRPr>
          </a:p>
        </p:txBody>
      </p:sp>
      <p:sp>
        <p:nvSpPr>
          <p:cNvPr id="234" name="Google Shape;234;p28"/>
          <p:cNvSpPr/>
          <p:nvPr/>
        </p:nvSpPr>
        <p:spPr>
          <a:xfrm>
            <a:off x="539552" y="4365104"/>
            <a:ext cx="3204356" cy="720080"/>
          </a:xfrm>
          <a:prstGeom prst="flowChartTerminator">
            <a:avLst/>
          </a:prstGeom>
          <a:solidFill>
            <a:srgbClr val="D4ECA1"/>
          </a:solidFill>
          <a:ln w="19050" cap="rnd" cmpd="sng">
            <a:solidFill>
              <a:srgbClr val="698D1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algn="ctr"/>
            <a:r>
              <a:rPr lang="ru-RU" sz="1800" b="1" dirty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3. Надеть черную </a:t>
            </a:r>
            <a:r>
              <a:rPr lang="ru-RU" sz="1800" b="1" dirty="0" smtClean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одежду</a:t>
            </a:r>
            <a:endParaRPr lang="ru-RU" sz="1800" b="1" dirty="0">
              <a:solidFill>
                <a:schemeClr val="dk1"/>
              </a:solidFill>
              <a:latin typeface="Times New Roman" panose="02020603050405020304" pitchFamily="18" charset="0"/>
              <a:ea typeface="Trebuchet MS"/>
              <a:cs typeface="Times New Roman" panose="02020603050405020304" pitchFamily="18" charset="0"/>
              <a:sym typeface="Trebuchet MS"/>
            </a:endParaRPr>
          </a:p>
        </p:txBody>
      </p:sp>
      <p:sp>
        <p:nvSpPr>
          <p:cNvPr id="7" name="Google Shape;342;p44"/>
          <p:cNvSpPr txBox="1"/>
          <p:nvPr/>
        </p:nvSpPr>
        <p:spPr>
          <a:xfrm>
            <a:off x="782686" y="733051"/>
            <a:ext cx="6318487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dirty="0" smtClean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10 </a:t>
            </a:r>
            <a:r>
              <a:rPr lang="ru-RU" sz="3600" dirty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вопрос: Как обезопасить себя на дороге в темное время суток?</a:t>
            </a:r>
            <a:endParaRPr sz="3600" dirty="0">
              <a:solidFill>
                <a:schemeClr val="dk1"/>
              </a:solidFill>
              <a:latin typeface="Times New Roman" panose="02020603050405020304" pitchFamily="18" charset="0"/>
              <a:ea typeface="Trebuchet MS"/>
              <a:cs typeface="Times New Roman" panose="02020603050405020304" pitchFamily="18" charset="0"/>
              <a:sym typeface="Trebuchet MS"/>
            </a:endParaRPr>
          </a:p>
        </p:txBody>
      </p:sp>
      <p:sp>
        <p:nvSpPr>
          <p:cNvPr id="230" name="Google Shape;230;p28"/>
          <p:cNvSpPr/>
          <p:nvPr/>
        </p:nvSpPr>
        <p:spPr>
          <a:xfrm>
            <a:off x="539552" y="2852936"/>
            <a:ext cx="3204356" cy="936104"/>
          </a:xfrm>
          <a:prstGeom prst="flowChartTerminator">
            <a:avLst/>
          </a:prstGeom>
          <a:solidFill>
            <a:srgbClr val="17D11B"/>
          </a:solidFill>
          <a:ln w="19050" cap="rnd" cmpd="sng">
            <a:solidFill>
              <a:srgbClr val="698D1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algn="ctr"/>
            <a:r>
              <a:rPr lang="ru-RU" sz="1800" b="1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1. Светоотражающие наклейки, значки, рисунки на одежде</a:t>
            </a:r>
            <a:endParaRPr lang="ru-RU" sz="1800" b="1" dirty="0">
              <a:solidFill>
                <a:schemeClr val="dk1"/>
              </a:solidFill>
              <a:latin typeface="Times New Roman" panose="02020603050405020304" pitchFamily="18" charset="0"/>
              <a:ea typeface="Trebuchet MS"/>
              <a:cs typeface="Times New Roman" panose="02020603050405020304" pitchFamily="18" charset="0"/>
              <a:sym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569476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1" grpId="0" animBg="1"/>
      <p:bldP spid="232" grpId="0" animBg="1"/>
      <p:bldP spid="233" grpId="0" animBg="1"/>
      <p:bldP spid="234" grpId="0" animBg="1"/>
      <p:bldP spid="23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28"/>
          <p:cNvSpPr/>
          <p:nvPr/>
        </p:nvSpPr>
        <p:spPr>
          <a:xfrm>
            <a:off x="4095958" y="2852936"/>
            <a:ext cx="3204356" cy="720080"/>
          </a:xfrm>
          <a:prstGeom prst="flowChartTerminator">
            <a:avLst/>
          </a:prstGeom>
          <a:solidFill>
            <a:srgbClr val="D4ECA1"/>
          </a:solidFill>
          <a:ln w="19050" cap="rnd" cmpd="sng">
            <a:solidFill>
              <a:srgbClr val="698D1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algn="ctr"/>
            <a:r>
              <a:rPr lang="ru-RU" sz="1800" b="1" dirty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2. Нет, это </a:t>
            </a:r>
            <a:r>
              <a:rPr lang="ru-RU" sz="1800" b="1" dirty="0" smtClean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опасно</a:t>
            </a:r>
            <a:endParaRPr lang="ru-RU" sz="1800" b="1" dirty="0">
              <a:solidFill>
                <a:schemeClr val="dk1"/>
              </a:solidFill>
              <a:latin typeface="Times New Roman" panose="02020603050405020304" pitchFamily="18" charset="0"/>
              <a:ea typeface="Trebuchet MS"/>
              <a:cs typeface="Times New Roman" panose="02020603050405020304" pitchFamily="18" charset="0"/>
              <a:sym typeface="Trebuchet MS"/>
            </a:endParaRPr>
          </a:p>
        </p:txBody>
      </p:sp>
      <p:sp>
        <p:nvSpPr>
          <p:cNvPr id="232" name="Google Shape;232;p28"/>
          <p:cNvSpPr/>
          <p:nvPr/>
        </p:nvSpPr>
        <p:spPr>
          <a:xfrm>
            <a:off x="539552" y="2852936"/>
            <a:ext cx="3204356" cy="720080"/>
          </a:xfrm>
          <a:prstGeom prst="flowChartTerminator">
            <a:avLst/>
          </a:prstGeom>
          <a:solidFill>
            <a:srgbClr val="D4ECA1"/>
          </a:solidFill>
          <a:ln w="19050" cap="rnd" cmpd="sng">
            <a:solidFill>
              <a:srgbClr val="698D1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algn="ctr"/>
            <a:r>
              <a:rPr lang="ru-RU" sz="1800" b="1" dirty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1. </a:t>
            </a:r>
            <a:r>
              <a:rPr lang="ru-RU" sz="1800" b="1" dirty="0" smtClean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Да</a:t>
            </a:r>
            <a:endParaRPr lang="ru-RU" sz="1800" b="1" dirty="0">
              <a:solidFill>
                <a:schemeClr val="dk1"/>
              </a:solidFill>
              <a:latin typeface="Times New Roman" panose="02020603050405020304" pitchFamily="18" charset="0"/>
              <a:ea typeface="Trebuchet MS"/>
              <a:cs typeface="Times New Roman" panose="02020603050405020304" pitchFamily="18" charset="0"/>
              <a:sym typeface="Trebuchet MS"/>
            </a:endParaRPr>
          </a:p>
        </p:txBody>
      </p:sp>
      <p:sp>
        <p:nvSpPr>
          <p:cNvPr id="233" name="Google Shape;233;p28"/>
          <p:cNvSpPr/>
          <p:nvPr/>
        </p:nvSpPr>
        <p:spPr>
          <a:xfrm>
            <a:off x="4095958" y="4365104"/>
            <a:ext cx="3204356" cy="720080"/>
          </a:xfrm>
          <a:prstGeom prst="flowChartTerminator">
            <a:avLst/>
          </a:prstGeom>
          <a:solidFill>
            <a:srgbClr val="D4ECA1"/>
          </a:solidFill>
          <a:ln w="19050" cap="rnd" cmpd="sng">
            <a:solidFill>
              <a:srgbClr val="698D1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algn="ctr"/>
            <a:r>
              <a:rPr lang="ru-RU" sz="1800" b="1" dirty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4. Если ты не на </a:t>
            </a:r>
            <a:r>
              <a:rPr lang="ru-RU" sz="1800" b="1" dirty="0" smtClean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велосипеде</a:t>
            </a:r>
            <a:endParaRPr lang="ru-RU" sz="1800" b="1" dirty="0">
              <a:solidFill>
                <a:schemeClr val="dk1"/>
              </a:solidFill>
              <a:latin typeface="Times New Roman" panose="02020603050405020304" pitchFamily="18" charset="0"/>
              <a:ea typeface="Trebuchet MS"/>
              <a:cs typeface="Times New Roman" panose="02020603050405020304" pitchFamily="18" charset="0"/>
              <a:sym typeface="Trebuchet MS"/>
            </a:endParaRPr>
          </a:p>
        </p:txBody>
      </p:sp>
      <p:sp>
        <p:nvSpPr>
          <p:cNvPr id="234" name="Google Shape;234;p28"/>
          <p:cNvSpPr/>
          <p:nvPr/>
        </p:nvSpPr>
        <p:spPr>
          <a:xfrm>
            <a:off x="539552" y="4365104"/>
            <a:ext cx="3204356" cy="720080"/>
          </a:xfrm>
          <a:prstGeom prst="flowChartTerminator">
            <a:avLst/>
          </a:prstGeom>
          <a:solidFill>
            <a:srgbClr val="D4ECA1"/>
          </a:solidFill>
          <a:ln w="19050" cap="rnd" cmpd="sng">
            <a:solidFill>
              <a:srgbClr val="698D1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algn="ctr"/>
            <a:r>
              <a:rPr lang="ru-RU" sz="1800" b="1" dirty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3. Да, если </a:t>
            </a:r>
            <a:r>
              <a:rPr lang="ru-RU" sz="1800" b="1" dirty="0" smtClean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успеваешь </a:t>
            </a:r>
            <a:endParaRPr lang="ru-RU" sz="1800" b="1" dirty="0">
              <a:solidFill>
                <a:schemeClr val="dk1"/>
              </a:solidFill>
              <a:latin typeface="Times New Roman" panose="02020603050405020304" pitchFamily="18" charset="0"/>
              <a:ea typeface="Trebuchet MS"/>
              <a:cs typeface="Times New Roman" panose="02020603050405020304" pitchFamily="18" charset="0"/>
              <a:sym typeface="Trebuchet MS"/>
            </a:endParaRPr>
          </a:p>
        </p:txBody>
      </p:sp>
      <p:sp>
        <p:nvSpPr>
          <p:cNvPr id="7" name="Google Shape;356;p46"/>
          <p:cNvSpPr txBox="1"/>
          <p:nvPr/>
        </p:nvSpPr>
        <p:spPr>
          <a:xfrm>
            <a:off x="459554" y="657633"/>
            <a:ext cx="6840760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dirty="0" smtClean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11 вопрос</a:t>
            </a:r>
            <a:r>
              <a:rPr lang="ru-RU" sz="3600" dirty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: Можно ли переходить дорогу на мигающий зеленый </a:t>
            </a:r>
            <a:r>
              <a:rPr lang="ru-RU" sz="3600" dirty="0" smtClean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сигнал</a:t>
            </a:r>
            <a:r>
              <a:rPr lang="ru-RU" sz="3600" dirty="0" smtClean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 </a:t>
            </a:r>
            <a:r>
              <a:rPr lang="ru-RU" sz="3600" dirty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светофора? </a:t>
            </a:r>
            <a:endParaRPr sz="3600" dirty="0">
              <a:solidFill>
                <a:schemeClr val="dk1"/>
              </a:solidFill>
              <a:latin typeface="Times New Roman" panose="02020603050405020304" pitchFamily="18" charset="0"/>
              <a:ea typeface="Trebuchet MS"/>
              <a:cs typeface="Times New Roman" panose="02020603050405020304" pitchFamily="18" charset="0"/>
              <a:sym typeface="Trebuchet MS"/>
            </a:endParaRPr>
          </a:p>
        </p:txBody>
      </p:sp>
      <p:sp>
        <p:nvSpPr>
          <p:cNvPr id="230" name="Google Shape;230;p28"/>
          <p:cNvSpPr/>
          <p:nvPr/>
        </p:nvSpPr>
        <p:spPr>
          <a:xfrm>
            <a:off x="4095958" y="2852936"/>
            <a:ext cx="3204356" cy="720080"/>
          </a:xfrm>
          <a:prstGeom prst="flowChartTerminator">
            <a:avLst/>
          </a:prstGeom>
          <a:solidFill>
            <a:srgbClr val="17D11B"/>
          </a:solidFill>
          <a:ln w="19050" cap="rnd" cmpd="sng">
            <a:solidFill>
              <a:srgbClr val="698D1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algn="ctr"/>
            <a:r>
              <a:rPr lang="ru-RU" sz="1800" b="1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2. Нет, это опасно</a:t>
            </a:r>
            <a:endParaRPr lang="ru-RU" sz="1800" b="1" dirty="0">
              <a:solidFill>
                <a:schemeClr val="dk1"/>
              </a:solidFill>
              <a:latin typeface="Times New Roman" panose="02020603050405020304" pitchFamily="18" charset="0"/>
              <a:ea typeface="Trebuchet MS"/>
              <a:cs typeface="Times New Roman" panose="02020603050405020304" pitchFamily="18" charset="0"/>
              <a:sym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1397448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1" grpId="0" animBg="1"/>
      <p:bldP spid="232" grpId="0" animBg="1"/>
      <p:bldP spid="233" grpId="0" animBg="1"/>
      <p:bldP spid="234" grpId="0" animBg="1"/>
      <p:bldP spid="23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28"/>
          <p:cNvSpPr/>
          <p:nvPr/>
        </p:nvSpPr>
        <p:spPr>
          <a:xfrm>
            <a:off x="4095958" y="2422910"/>
            <a:ext cx="3204356" cy="1090991"/>
          </a:xfrm>
          <a:prstGeom prst="flowChartTerminator">
            <a:avLst/>
          </a:prstGeom>
          <a:solidFill>
            <a:srgbClr val="D4ECA1"/>
          </a:solidFill>
          <a:ln w="19050" cap="rnd" cmpd="sng">
            <a:solidFill>
              <a:srgbClr val="698D1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algn="ctr"/>
            <a:r>
              <a:rPr lang="ru-RU" sz="1800" b="1" dirty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2. Предупреждает о том, что нужно скорей перейти дорогу</a:t>
            </a:r>
            <a:endParaRPr lang="ru-RU" sz="1800" b="1" dirty="0">
              <a:solidFill>
                <a:schemeClr val="dk1"/>
              </a:solidFill>
              <a:latin typeface="Times New Roman" panose="02020603050405020304" pitchFamily="18" charset="0"/>
              <a:ea typeface="Trebuchet MS"/>
              <a:cs typeface="Times New Roman" panose="02020603050405020304" pitchFamily="18" charset="0"/>
              <a:sym typeface="Trebuchet MS"/>
            </a:endParaRPr>
          </a:p>
        </p:txBody>
      </p:sp>
      <p:sp>
        <p:nvSpPr>
          <p:cNvPr id="232" name="Google Shape;232;p28"/>
          <p:cNvSpPr/>
          <p:nvPr/>
        </p:nvSpPr>
        <p:spPr>
          <a:xfrm>
            <a:off x="665680" y="2422911"/>
            <a:ext cx="3204356" cy="1090991"/>
          </a:xfrm>
          <a:prstGeom prst="flowChartTerminator">
            <a:avLst/>
          </a:prstGeom>
          <a:solidFill>
            <a:srgbClr val="D4ECA1"/>
          </a:solidFill>
          <a:ln w="19050" cap="rnd" cmpd="sng">
            <a:solidFill>
              <a:srgbClr val="698D1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algn="ctr"/>
            <a:r>
              <a:rPr lang="ru-RU" sz="1800" b="1" dirty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1. </a:t>
            </a:r>
            <a:r>
              <a:rPr lang="ru-RU" sz="1800" b="1" dirty="0" smtClean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Предупреждает </a:t>
            </a:r>
            <a:r>
              <a:rPr lang="ru-RU" sz="1800" b="1" dirty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о том, что через несколько секунд сигнал светофора </a:t>
            </a:r>
            <a:r>
              <a:rPr lang="ru-RU" sz="1800" b="1" dirty="0" smtClean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поменяется</a:t>
            </a:r>
            <a:endParaRPr sz="1800" b="0" i="0" u="none" strike="noStrike" cap="none" dirty="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33" name="Google Shape;233;p28"/>
          <p:cNvSpPr/>
          <p:nvPr/>
        </p:nvSpPr>
        <p:spPr>
          <a:xfrm>
            <a:off x="4095958" y="3947977"/>
            <a:ext cx="3204356" cy="1065199"/>
          </a:xfrm>
          <a:prstGeom prst="flowChartTerminator">
            <a:avLst/>
          </a:prstGeom>
          <a:solidFill>
            <a:srgbClr val="D4ECA1"/>
          </a:solidFill>
          <a:ln w="19050" cap="rnd" cmpd="sng">
            <a:solidFill>
              <a:srgbClr val="698D1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algn="ctr"/>
            <a:r>
              <a:rPr lang="ru-RU" sz="1800" b="1" dirty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4. Предупреждает о том, что можно перейти </a:t>
            </a:r>
            <a:r>
              <a:rPr lang="ru-RU" sz="1800" b="1" dirty="0" smtClean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дорогу</a:t>
            </a:r>
            <a:endParaRPr lang="ru-RU" sz="1800" b="1" dirty="0">
              <a:solidFill>
                <a:schemeClr val="dk1"/>
              </a:solidFill>
              <a:latin typeface="Times New Roman" panose="02020603050405020304" pitchFamily="18" charset="0"/>
              <a:ea typeface="Trebuchet MS"/>
              <a:cs typeface="Times New Roman" panose="02020603050405020304" pitchFamily="18" charset="0"/>
              <a:sym typeface="Trebuchet MS"/>
            </a:endParaRPr>
          </a:p>
        </p:txBody>
      </p:sp>
      <p:sp>
        <p:nvSpPr>
          <p:cNvPr id="234" name="Google Shape;234;p28"/>
          <p:cNvSpPr/>
          <p:nvPr/>
        </p:nvSpPr>
        <p:spPr>
          <a:xfrm>
            <a:off x="665680" y="3947977"/>
            <a:ext cx="3204356" cy="1065198"/>
          </a:xfrm>
          <a:prstGeom prst="flowChartTerminator">
            <a:avLst/>
          </a:prstGeom>
          <a:solidFill>
            <a:srgbClr val="D4ECA1"/>
          </a:solidFill>
          <a:ln w="19050" cap="rnd" cmpd="sng">
            <a:solidFill>
              <a:srgbClr val="698D1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algn="ctr"/>
            <a:r>
              <a:rPr lang="ru-RU" sz="1800" b="1" dirty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3. Предупреждает о </a:t>
            </a:r>
            <a:r>
              <a:rPr lang="ru-RU" sz="1800" b="1" dirty="0" smtClean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том, что </a:t>
            </a:r>
            <a:r>
              <a:rPr lang="ru-RU" sz="1800" b="1" dirty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светофор сломался</a:t>
            </a:r>
            <a:endParaRPr lang="ru-RU" sz="1800" b="1" dirty="0">
              <a:solidFill>
                <a:schemeClr val="dk1"/>
              </a:solidFill>
              <a:latin typeface="Times New Roman" panose="02020603050405020304" pitchFamily="18" charset="0"/>
              <a:ea typeface="Trebuchet MS"/>
              <a:cs typeface="Times New Roman" panose="02020603050405020304" pitchFamily="18" charset="0"/>
              <a:sym typeface="Trebuchet MS"/>
            </a:endParaRPr>
          </a:p>
        </p:txBody>
      </p:sp>
      <p:sp>
        <p:nvSpPr>
          <p:cNvPr id="7" name="Google Shape;370;p48"/>
          <p:cNvSpPr txBox="1"/>
          <p:nvPr/>
        </p:nvSpPr>
        <p:spPr>
          <a:xfrm>
            <a:off x="193964" y="720227"/>
            <a:ext cx="7352145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dirty="0" smtClean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12 вопрос</a:t>
            </a:r>
            <a:r>
              <a:rPr lang="ru-RU" sz="3600" dirty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: </a:t>
            </a:r>
            <a:r>
              <a:rPr lang="ru-RU" sz="3600" dirty="0" smtClean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Что значит </a:t>
            </a:r>
            <a:r>
              <a:rPr lang="ru-RU" sz="3600" dirty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мигающий зеленый </a:t>
            </a:r>
            <a:r>
              <a:rPr lang="ru-RU" sz="3600" dirty="0" smtClean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сигнал</a:t>
            </a:r>
            <a:r>
              <a:rPr lang="ru-RU" sz="3600" dirty="0" smtClean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 </a:t>
            </a:r>
            <a:r>
              <a:rPr lang="ru-RU" sz="3600" dirty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светофора?</a:t>
            </a:r>
            <a:endParaRPr sz="3600" dirty="0">
              <a:solidFill>
                <a:schemeClr val="dk1"/>
              </a:solidFill>
              <a:latin typeface="Times New Roman" panose="02020603050405020304" pitchFamily="18" charset="0"/>
              <a:ea typeface="Trebuchet MS"/>
              <a:cs typeface="Times New Roman" panose="02020603050405020304" pitchFamily="18" charset="0"/>
              <a:sym typeface="Trebuchet MS"/>
            </a:endParaRPr>
          </a:p>
        </p:txBody>
      </p:sp>
      <p:sp>
        <p:nvSpPr>
          <p:cNvPr id="230" name="Google Shape;230;p28"/>
          <p:cNvSpPr/>
          <p:nvPr/>
        </p:nvSpPr>
        <p:spPr>
          <a:xfrm>
            <a:off x="665680" y="2422910"/>
            <a:ext cx="3204356" cy="1090991"/>
          </a:xfrm>
          <a:prstGeom prst="flowChartTerminator">
            <a:avLst/>
          </a:prstGeom>
          <a:solidFill>
            <a:srgbClr val="17D11B"/>
          </a:solidFill>
          <a:ln w="19050" cap="rnd" cmpd="sng">
            <a:solidFill>
              <a:srgbClr val="698D1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algn="ctr"/>
            <a:r>
              <a:rPr lang="ru-RU" sz="1800" b="1" dirty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1. Предупреждает о том, что через несколько секунд сигнал светофора </a:t>
            </a:r>
            <a:r>
              <a:rPr lang="ru-RU" sz="1800" b="1" dirty="0" smtClean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поменяется</a:t>
            </a:r>
            <a:endParaRPr lang="ru-RU" sz="1800" dirty="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2591312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1" grpId="0" animBg="1"/>
      <p:bldP spid="232" grpId="0" animBg="1"/>
      <p:bldP spid="233" grpId="0" animBg="1"/>
      <p:bldP spid="234" grpId="0" animBg="1"/>
      <p:bldP spid="23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28"/>
          <p:cNvSpPr/>
          <p:nvPr/>
        </p:nvSpPr>
        <p:spPr>
          <a:xfrm>
            <a:off x="4095958" y="2852936"/>
            <a:ext cx="3204356" cy="823136"/>
          </a:xfrm>
          <a:prstGeom prst="flowChartTerminator">
            <a:avLst/>
          </a:prstGeom>
          <a:solidFill>
            <a:srgbClr val="D4ECA1"/>
          </a:solidFill>
          <a:ln w="19050" cap="rnd" cmpd="sng">
            <a:solidFill>
              <a:srgbClr val="698D1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algn="ctr"/>
            <a:r>
              <a:rPr lang="ru-RU" sz="1800" b="1" dirty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2. Позвонить в дорожную службу и сообщить об этом</a:t>
            </a:r>
            <a:endParaRPr lang="ru-RU" sz="1800" b="1" dirty="0">
              <a:solidFill>
                <a:schemeClr val="dk1"/>
              </a:solidFill>
              <a:latin typeface="Times New Roman" panose="02020603050405020304" pitchFamily="18" charset="0"/>
              <a:ea typeface="Trebuchet MS"/>
              <a:cs typeface="Times New Roman" panose="02020603050405020304" pitchFamily="18" charset="0"/>
              <a:sym typeface="Trebuchet MS"/>
            </a:endParaRPr>
          </a:p>
        </p:txBody>
      </p:sp>
      <p:sp>
        <p:nvSpPr>
          <p:cNvPr id="232" name="Google Shape;232;p28"/>
          <p:cNvSpPr/>
          <p:nvPr/>
        </p:nvSpPr>
        <p:spPr>
          <a:xfrm>
            <a:off x="539552" y="2852935"/>
            <a:ext cx="3204356" cy="823137"/>
          </a:xfrm>
          <a:prstGeom prst="flowChartTerminator">
            <a:avLst/>
          </a:prstGeom>
          <a:solidFill>
            <a:srgbClr val="D4ECA1"/>
          </a:solidFill>
          <a:ln w="19050" cap="rnd" cmpd="sng">
            <a:solidFill>
              <a:srgbClr val="698D1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algn="ctr"/>
            <a:r>
              <a:rPr lang="ru-RU" sz="1800" b="1" dirty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1. Найти исправный светофор и там перейти </a:t>
            </a:r>
            <a:r>
              <a:rPr lang="ru-RU" sz="1800" b="1" dirty="0" smtClean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дорогу</a:t>
            </a:r>
            <a:endParaRPr lang="ru-RU" sz="1800" b="1" dirty="0">
              <a:solidFill>
                <a:schemeClr val="dk1"/>
              </a:solidFill>
              <a:latin typeface="Times New Roman" panose="02020603050405020304" pitchFamily="18" charset="0"/>
              <a:ea typeface="Trebuchet MS"/>
              <a:cs typeface="Times New Roman" panose="02020603050405020304" pitchFamily="18" charset="0"/>
              <a:sym typeface="Trebuchet MS"/>
            </a:endParaRPr>
          </a:p>
        </p:txBody>
      </p:sp>
      <p:sp>
        <p:nvSpPr>
          <p:cNvPr id="233" name="Google Shape;233;p28"/>
          <p:cNvSpPr/>
          <p:nvPr/>
        </p:nvSpPr>
        <p:spPr>
          <a:xfrm>
            <a:off x="4095958" y="4090461"/>
            <a:ext cx="3204356" cy="1112060"/>
          </a:xfrm>
          <a:prstGeom prst="flowChartTerminator">
            <a:avLst/>
          </a:prstGeom>
          <a:solidFill>
            <a:srgbClr val="D4ECA1"/>
          </a:solidFill>
          <a:ln w="19050" cap="rnd" cmpd="sng">
            <a:solidFill>
              <a:srgbClr val="698D1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algn="ctr"/>
            <a:r>
              <a:rPr lang="ru-RU" sz="1800" b="1" dirty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4. Уступить дорогу всем машинам, и только тогда перейти дорогу</a:t>
            </a:r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4" name="Google Shape;234;p28"/>
          <p:cNvSpPr/>
          <p:nvPr/>
        </p:nvSpPr>
        <p:spPr>
          <a:xfrm>
            <a:off x="539552" y="4090461"/>
            <a:ext cx="3204356" cy="1112060"/>
          </a:xfrm>
          <a:prstGeom prst="flowChartTerminator">
            <a:avLst/>
          </a:prstGeom>
          <a:solidFill>
            <a:srgbClr val="D4ECA1"/>
          </a:solidFill>
          <a:ln w="19050" cap="rnd" cmpd="sng">
            <a:solidFill>
              <a:srgbClr val="698D1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algn="ctr"/>
            <a:r>
              <a:rPr lang="ru-RU" sz="1800" b="1" dirty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3. Переходить дорогу по перекрёстку, соблюдая все правила, как если бы он был </a:t>
            </a:r>
            <a:r>
              <a:rPr lang="ru-RU" sz="1800" b="1" dirty="0" smtClean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нерегулируемым</a:t>
            </a:r>
            <a:endParaRPr sz="1800" b="1" i="0" u="none" strike="noStrike" cap="none" dirty="0">
              <a:solidFill>
                <a:schemeClr val="lt1"/>
              </a:solidFill>
              <a:latin typeface="Times New Roman" panose="02020603050405020304" pitchFamily="18" charset="0"/>
              <a:ea typeface="Trebuchet MS"/>
              <a:cs typeface="Times New Roman" panose="02020603050405020304" pitchFamily="18" charset="0"/>
              <a:sym typeface="Trebuchet MS"/>
            </a:endParaRPr>
          </a:p>
        </p:txBody>
      </p:sp>
      <p:sp>
        <p:nvSpPr>
          <p:cNvPr id="7" name="Google Shape;384;p50"/>
          <p:cNvSpPr txBox="1"/>
          <p:nvPr/>
        </p:nvSpPr>
        <p:spPr>
          <a:xfrm>
            <a:off x="460381" y="656399"/>
            <a:ext cx="6567053" cy="12003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dirty="0" smtClean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13 вопрос: Что </a:t>
            </a:r>
            <a:r>
              <a:rPr lang="ru-RU" sz="3600" dirty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делать, если на светофоре постоянно мигает жёлтый </a:t>
            </a:r>
            <a:r>
              <a:rPr lang="ru-RU" sz="3600" dirty="0" smtClean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сигнал</a:t>
            </a:r>
            <a:r>
              <a:rPr lang="ru-RU" sz="3600" dirty="0" smtClean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?</a:t>
            </a:r>
            <a:r>
              <a:rPr lang="ru-RU" sz="1800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/>
            </a:r>
            <a:br>
              <a:rPr lang="ru-RU" sz="1800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</a:br>
            <a:r>
              <a:rPr lang="ru-RU" sz="1800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/>
            </a:r>
            <a:br>
              <a:rPr lang="ru-RU" sz="1800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</a:br>
            <a:endParaRPr sz="1800" dirty="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30" name="Google Shape;230;p28"/>
          <p:cNvSpPr/>
          <p:nvPr/>
        </p:nvSpPr>
        <p:spPr>
          <a:xfrm>
            <a:off x="539552" y="4090461"/>
            <a:ext cx="3204356" cy="1112060"/>
          </a:xfrm>
          <a:prstGeom prst="flowChartTerminator">
            <a:avLst/>
          </a:prstGeom>
          <a:solidFill>
            <a:srgbClr val="17D11B"/>
          </a:solidFill>
          <a:ln w="19050" cap="rnd" cmpd="sng">
            <a:solidFill>
              <a:srgbClr val="698D1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algn="ctr"/>
            <a:r>
              <a:rPr lang="ru-RU" sz="1800" b="1" dirty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3. Переходить дорогу по перекрёстку, соблюдая все правила, как если бы он был нерегулируемым</a:t>
            </a:r>
            <a:endParaRPr lang="ru-RU" sz="1800" b="1" dirty="0">
              <a:solidFill>
                <a:schemeClr val="lt1"/>
              </a:solidFill>
              <a:latin typeface="Times New Roman" panose="02020603050405020304" pitchFamily="18" charset="0"/>
              <a:ea typeface="Trebuchet MS"/>
              <a:cs typeface="Times New Roman" panose="02020603050405020304" pitchFamily="18" charset="0"/>
              <a:sym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2418731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1" grpId="0" animBg="1"/>
      <p:bldP spid="232" grpId="0" animBg="1"/>
      <p:bldP spid="233" grpId="0" animBg="1"/>
      <p:bldP spid="234" grpId="0" animBg="1"/>
      <p:bldP spid="23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28"/>
          <p:cNvSpPr/>
          <p:nvPr/>
        </p:nvSpPr>
        <p:spPr>
          <a:xfrm>
            <a:off x="4095958" y="2852935"/>
            <a:ext cx="3204356" cy="1109465"/>
          </a:xfrm>
          <a:prstGeom prst="flowChartTerminator">
            <a:avLst/>
          </a:prstGeom>
          <a:solidFill>
            <a:srgbClr val="D4ECA1"/>
          </a:solidFill>
          <a:ln w="19050" cap="rnd" cmpd="sng">
            <a:solidFill>
              <a:srgbClr val="698D1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algn="ctr"/>
            <a:r>
              <a:rPr lang="ru-RU" sz="1800" b="1" dirty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2. Регулировщика. Светофор неисправен, иначе регулировщика бы здесь не </a:t>
            </a:r>
            <a:r>
              <a:rPr lang="ru-RU" sz="1800" b="1" dirty="0" smtClean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было</a:t>
            </a:r>
            <a:endParaRPr sz="1800" b="0" i="0" u="none" strike="noStrike" cap="none" dirty="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32" name="Google Shape;232;p28"/>
          <p:cNvSpPr/>
          <p:nvPr/>
        </p:nvSpPr>
        <p:spPr>
          <a:xfrm>
            <a:off x="539552" y="2852936"/>
            <a:ext cx="3204356" cy="1109464"/>
          </a:xfrm>
          <a:prstGeom prst="flowChartTerminator">
            <a:avLst/>
          </a:prstGeom>
          <a:solidFill>
            <a:srgbClr val="D4ECA1"/>
          </a:solidFill>
          <a:ln w="19050" cap="rnd" cmpd="sng">
            <a:solidFill>
              <a:srgbClr val="698D1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algn="ctr"/>
            <a:r>
              <a:rPr lang="ru-RU" sz="1800" b="1" dirty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1. </a:t>
            </a:r>
            <a:r>
              <a:rPr lang="ru-RU" sz="1800" b="1" dirty="0" smtClean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Светофора</a:t>
            </a:r>
            <a:endParaRPr lang="ru-RU" sz="1800" b="1" dirty="0">
              <a:solidFill>
                <a:schemeClr val="dk1"/>
              </a:solidFill>
              <a:latin typeface="Times New Roman" panose="02020603050405020304" pitchFamily="18" charset="0"/>
              <a:ea typeface="Trebuchet MS"/>
              <a:cs typeface="Times New Roman" panose="02020603050405020304" pitchFamily="18" charset="0"/>
              <a:sym typeface="Trebuchet MS"/>
            </a:endParaRPr>
          </a:p>
        </p:txBody>
      </p:sp>
      <p:sp>
        <p:nvSpPr>
          <p:cNvPr id="233" name="Google Shape;233;p28"/>
          <p:cNvSpPr/>
          <p:nvPr/>
        </p:nvSpPr>
        <p:spPr>
          <a:xfrm>
            <a:off x="4095958" y="4365104"/>
            <a:ext cx="3204356" cy="853440"/>
          </a:xfrm>
          <a:prstGeom prst="flowChartTerminator">
            <a:avLst/>
          </a:prstGeom>
          <a:solidFill>
            <a:srgbClr val="D4ECA1"/>
          </a:solidFill>
          <a:ln w="19050" cap="rnd" cmpd="sng">
            <a:solidFill>
              <a:srgbClr val="698D1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algn="ctr"/>
            <a:r>
              <a:rPr lang="ru-RU" sz="1800" b="1" dirty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4. Никого</a:t>
            </a:r>
            <a:endParaRPr sz="1800" b="1" i="0" u="none" strike="noStrike" cap="none" dirty="0">
              <a:solidFill>
                <a:schemeClr val="lt1"/>
              </a:solidFill>
              <a:latin typeface="Times New Roman" panose="02020603050405020304" pitchFamily="18" charset="0"/>
              <a:ea typeface="Trebuchet MS"/>
              <a:cs typeface="Times New Roman" panose="02020603050405020304" pitchFamily="18" charset="0"/>
              <a:sym typeface="Trebuchet MS"/>
            </a:endParaRPr>
          </a:p>
        </p:txBody>
      </p:sp>
      <p:sp>
        <p:nvSpPr>
          <p:cNvPr id="234" name="Google Shape;234;p28"/>
          <p:cNvSpPr/>
          <p:nvPr/>
        </p:nvSpPr>
        <p:spPr>
          <a:xfrm>
            <a:off x="539552" y="4365103"/>
            <a:ext cx="3204356" cy="853441"/>
          </a:xfrm>
          <a:prstGeom prst="flowChartTerminator">
            <a:avLst/>
          </a:prstGeom>
          <a:solidFill>
            <a:srgbClr val="D4ECA1"/>
          </a:solidFill>
          <a:ln w="19050" cap="rnd" cmpd="sng">
            <a:solidFill>
              <a:srgbClr val="698D1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algn="ctr"/>
            <a:r>
              <a:rPr lang="ru-RU" sz="1800" b="1" dirty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3. Одну половину пути светофора, другую </a:t>
            </a:r>
            <a:r>
              <a:rPr lang="ru-RU" sz="1800" b="1" dirty="0" smtClean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регулировщика</a:t>
            </a:r>
            <a:endParaRPr lang="ru-RU" sz="1800" b="1" dirty="0">
              <a:solidFill>
                <a:schemeClr val="dk1"/>
              </a:solidFill>
              <a:latin typeface="Times New Roman" panose="02020603050405020304" pitchFamily="18" charset="0"/>
              <a:ea typeface="Trebuchet MS"/>
              <a:cs typeface="Times New Roman" panose="02020603050405020304" pitchFamily="18" charset="0"/>
              <a:sym typeface="Trebuchet MS"/>
            </a:endParaRPr>
          </a:p>
        </p:txBody>
      </p:sp>
      <p:sp>
        <p:nvSpPr>
          <p:cNvPr id="7" name="Google Shape;398;p52"/>
          <p:cNvSpPr txBox="1"/>
          <p:nvPr/>
        </p:nvSpPr>
        <p:spPr>
          <a:xfrm>
            <a:off x="452582" y="331492"/>
            <a:ext cx="6847732" cy="14773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dirty="0" smtClean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14 вопрос: </a:t>
            </a:r>
            <a:r>
              <a:rPr lang="ru-RU" sz="3600" dirty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Е</a:t>
            </a:r>
            <a:r>
              <a:rPr lang="ru-RU" sz="3600" dirty="0" smtClean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сли </a:t>
            </a:r>
            <a:r>
              <a:rPr lang="ru-RU" sz="3600" dirty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на перекрёстке есть и светофор, и </a:t>
            </a:r>
            <a:r>
              <a:rPr lang="ru-RU" sz="3600" dirty="0" smtClean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регулировщик, </a:t>
            </a:r>
            <a:r>
              <a:rPr lang="ru-RU" sz="3600" dirty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к</a:t>
            </a:r>
            <a:r>
              <a:rPr lang="ru-RU" sz="3600" dirty="0" smtClean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ого </a:t>
            </a:r>
            <a:r>
              <a:rPr lang="ru-RU" sz="3600" dirty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нужно слушаться и чьи сигналы выполнять?</a:t>
            </a:r>
            <a:br>
              <a:rPr lang="ru-RU" sz="3600" dirty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</a:br>
            <a:r>
              <a:rPr lang="ru-RU" sz="1800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/>
            </a:r>
            <a:br>
              <a:rPr lang="ru-RU" sz="1800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</a:br>
            <a:endParaRPr sz="1800" dirty="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30" name="Google Shape;230;p28"/>
          <p:cNvSpPr/>
          <p:nvPr/>
        </p:nvSpPr>
        <p:spPr>
          <a:xfrm>
            <a:off x="4095958" y="2852935"/>
            <a:ext cx="3204356" cy="1109465"/>
          </a:xfrm>
          <a:prstGeom prst="flowChartTerminator">
            <a:avLst/>
          </a:prstGeom>
          <a:solidFill>
            <a:srgbClr val="17D11B"/>
          </a:solidFill>
          <a:ln w="19050" cap="rnd" cmpd="sng">
            <a:solidFill>
              <a:srgbClr val="698D1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algn="ctr"/>
            <a:r>
              <a:rPr lang="ru-RU" sz="1800" b="1" dirty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2. Регулировщика. Светофор неисправен, иначе регулировщика бы здесь не было</a:t>
            </a:r>
            <a:endParaRPr lang="ru-RU" sz="1800" dirty="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2440552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1" grpId="0" animBg="1"/>
      <p:bldP spid="232" grpId="0" animBg="1"/>
      <p:bldP spid="233" grpId="0" animBg="1"/>
      <p:bldP spid="234" grpId="0" animBg="1"/>
      <p:bldP spid="23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28"/>
          <p:cNvSpPr/>
          <p:nvPr/>
        </p:nvSpPr>
        <p:spPr>
          <a:xfrm>
            <a:off x="4095958" y="2852936"/>
            <a:ext cx="3204356" cy="720080"/>
          </a:xfrm>
          <a:prstGeom prst="flowChartTerminator">
            <a:avLst/>
          </a:prstGeom>
          <a:solidFill>
            <a:srgbClr val="D4ECA1"/>
          </a:solidFill>
          <a:ln w="19050" cap="rnd" cmpd="sng">
            <a:solidFill>
              <a:srgbClr val="698D1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algn="ctr"/>
            <a:r>
              <a:rPr lang="ru-RU" sz="1800" b="1" dirty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2. </a:t>
            </a:r>
            <a:r>
              <a:rPr lang="ru-RU" sz="1800" b="1" dirty="0" smtClean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Дождаться, </a:t>
            </a:r>
            <a:r>
              <a:rPr lang="ru-RU" sz="1800" b="1" dirty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когда придет регулировщик</a:t>
            </a:r>
            <a:endParaRPr lang="ru-RU" sz="1800" b="1" dirty="0">
              <a:solidFill>
                <a:schemeClr val="dk1"/>
              </a:solidFill>
              <a:latin typeface="Times New Roman" panose="02020603050405020304" pitchFamily="18" charset="0"/>
              <a:ea typeface="Trebuchet MS"/>
              <a:cs typeface="Times New Roman" panose="02020603050405020304" pitchFamily="18" charset="0"/>
              <a:sym typeface="Trebuchet MS"/>
            </a:endParaRPr>
          </a:p>
        </p:txBody>
      </p:sp>
      <p:sp>
        <p:nvSpPr>
          <p:cNvPr id="232" name="Google Shape;232;p28"/>
          <p:cNvSpPr/>
          <p:nvPr/>
        </p:nvSpPr>
        <p:spPr>
          <a:xfrm>
            <a:off x="539552" y="2852936"/>
            <a:ext cx="3204356" cy="720080"/>
          </a:xfrm>
          <a:prstGeom prst="flowChartTerminator">
            <a:avLst/>
          </a:prstGeom>
          <a:solidFill>
            <a:srgbClr val="D4ECA1"/>
          </a:solidFill>
          <a:ln w="19050" cap="rnd" cmpd="sng">
            <a:solidFill>
              <a:srgbClr val="698D1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algn="ctr"/>
            <a:r>
              <a:rPr lang="ru-RU" sz="1800" b="1" dirty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1. В любом </a:t>
            </a:r>
            <a:r>
              <a:rPr lang="ru-RU" sz="1800" b="1" dirty="0" smtClean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месте</a:t>
            </a:r>
            <a:endParaRPr lang="ru-RU" sz="1800" b="1" dirty="0">
              <a:solidFill>
                <a:schemeClr val="dk1"/>
              </a:solidFill>
              <a:latin typeface="Times New Roman" panose="02020603050405020304" pitchFamily="18" charset="0"/>
              <a:ea typeface="Trebuchet MS"/>
              <a:cs typeface="Times New Roman" panose="02020603050405020304" pitchFamily="18" charset="0"/>
              <a:sym typeface="Trebuchet MS"/>
            </a:endParaRPr>
          </a:p>
        </p:txBody>
      </p:sp>
      <p:sp>
        <p:nvSpPr>
          <p:cNvPr id="233" name="Google Shape;233;p28"/>
          <p:cNvSpPr/>
          <p:nvPr/>
        </p:nvSpPr>
        <p:spPr>
          <a:xfrm>
            <a:off x="4095958" y="4365104"/>
            <a:ext cx="3204356" cy="1084351"/>
          </a:xfrm>
          <a:prstGeom prst="flowChartTerminator">
            <a:avLst/>
          </a:prstGeom>
          <a:solidFill>
            <a:srgbClr val="D4ECA1"/>
          </a:solidFill>
          <a:ln w="19050" cap="rnd" cmpd="sng">
            <a:solidFill>
              <a:srgbClr val="698D1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algn="ctr"/>
            <a:r>
              <a:rPr lang="ru-RU" sz="1800" b="1" dirty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4. </a:t>
            </a:r>
            <a:r>
              <a:rPr lang="ru-RU" sz="1800" b="1" dirty="0" smtClean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На </a:t>
            </a:r>
            <a:r>
              <a:rPr lang="ru-RU" sz="1800" b="1" dirty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перекрёстке и по пешеходному переходу, убедившись, что машин нет или они очень </a:t>
            </a:r>
            <a:r>
              <a:rPr lang="ru-RU" sz="1800" b="1" dirty="0" smtClean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далеко</a:t>
            </a:r>
            <a:endParaRPr sz="1800" b="0" i="0" u="none" strike="noStrike" cap="none" dirty="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34" name="Google Shape;234;p28"/>
          <p:cNvSpPr/>
          <p:nvPr/>
        </p:nvSpPr>
        <p:spPr>
          <a:xfrm>
            <a:off x="539552" y="4365103"/>
            <a:ext cx="3204356" cy="1084351"/>
          </a:xfrm>
          <a:prstGeom prst="flowChartTerminator">
            <a:avLst/>
          </a:prstGeom>
          <a:solidFill>
            <a:srgbClr val="D4ECA1"/>
          </a:solidFill>
          <a:ln w="19050" cap="rnd" cmpd="sng">
            <a:solidFill>
              <a:srgbClr val="698D1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algn="ctr"/>
            <a:r>
              <a:rPr lang="ru-RU" sz="1800" b="1" dirty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3. По главной </a:t>
            </a:r>
            <a:r>
              <a:rPr lang="ru-RU" sz="1800" b="1" dirty="0" smtClean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дороге</a:t>
            </a:r>
            <a:endParaRPr lang="ru-RU" sz="1800" b="1" dirty="0">
              <a:solidFill>
                <a:schemeClr val="dk1"/>
              </a:solidFill>
              <a:latin typeface="Times New Roman" panose="02020603050405020304" pitchFamily="18" charset="0"/>
              <a:ea typeface="Trebuchet MS"/>
              <a:cs typeface="Times New Roman" panose="02020603050405020304" pitchFamily="18" charset="0"/>
              <a:sym typeface="Trebuchet MS"/>
            </a:endParaRPr>
          </a:p>
        </p:txBody>
      </p:sp>
      <p:sp>
        <p:nvSpPr>
          <p:cNvPr id="7" name="Google Shape;412;p54"/>
          <p:cNvSpPr txBox="1"/>
          <p:nvPr/>
        </p:nvSpPr>
        <p:spPr>
          <a:xfrm>
            <a:off x="533496" y="656399"/>
            <a:ext cx="6760762" cy="12003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ru-RU" sz="3600" dirty="0" smtClean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15 вопрос: </a:t>
            </a:r>
            <a:r>
              <a:rPr lang="ru-RU" sz="3600" dirty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К</a:t>
            </a:r>
            <a:r>
              <a:rPr lang="ru-RU" sz="3600" dirty="0" smtClean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ак же нам перейти дорогу, если нет ни светофора, ни регулировщика?</a:t>
            </a:r>
            <a:endParaRPr lang="ru-RU" sz="1800" dirty="0">
              <a:solidFill>
                <a:schemeClr val="dk1"/>
              </a:solidFill>
              <a:latin typeface="Times New Roman" panose="02020603050405020304" pitchFamily="18" charset="0"/>
              <a:ea typeface="Trebuchet MS"/>
              <a:cs typeface="Times New Roman" panose="02020603050405020304" pitchFamily="18" charset="0"/>
              <a:sym typeface="Trebuchet MS"/>
            </a:endParaRPr>
          </a:p>
        </p:txBody>
      </p:sp>
      <p:sp>
        <p:nvSpPr>
          <p:cNvPr id="230" name="Google Shape;230;p28"/>
          <p:cNvSpPr/>
          <p:nvPr/>
        </p:nvSpPr>
        <p:spPr>
          <a:xfrm>
            <a:off x="4089902" y="4365103"/>
            <a:ext cx="3204356" cy="1084351"/>
          </a:xfrm>
          <a:prstGeom prst="flowChartTerminator">
            <a:avLst/>
          </a:prstGeom>
          <a:solidFill>
            <a:srgbClr val="17D11B"/>
          </a:solidFill>
          <a:ln w="19050" cap="rnd" cmpd="sng">
            <a:solidFill>
              <a:srgbClr val="698D1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algn="ctr"/>
            <a:r>
              <a:rPr lang="ru-RU" sz="1800" b="1" dirty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4. На перекрёстке и по пешеходному переходу, убедившись, что машин нет или они очень далеко</a:t>
            </a:r>
            <a:endParaRPr lang="ru-RU" sz="1800" dirty="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2654897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1" grpId="0" animBg="1"/>
      <p:bldP spid="232" grpId="0" animBg="1"/>
      <p:bldP spid="233" grpId="0" animBg="1"/>
      <p:bldP spid="234" grpId="0" animBg="1"/>
      <p:bldP spid="23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28"/>
          <p:cNvSpPr/>
          <p:nvPr/>
        </p:nvSpPr>
        <p:spPr>
          <a:xfrm>
            <a:off x="4095958" y="2852936"/>
            <a:ext cx="3204356" cy="720080"/>
          </a:xfrm>
          <a:prstGeom prst="flowChartTerminator">
            <a:avLst/>
          </a:prstGeom>
          <a:solidFill>
            <a:srgbClr val="D4ECA1"/>
          </a:solidFill>
          <a:ln w="19050" cap="rnd" cmpd="sng">
            <a:solidFill>
              <a:srgbClr val="698D1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algn="ctr"/>
            <a:r>
              <a:rPr lang="ru-RU" sz="1800" b="1" dirty="0" smtClean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2. </a:t>
            </a:r>
            <a:r>
              <a:rPr lang="ru-RU" sz="1800" b="1" dirty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Вынуть руки из </a:t>
            </a:r>
            <a:r>
              <a:rPr lang="ru-RU" sz="1800" b="1" dirty="0" smtClean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кармана</a:t>
            </a:r>
            <a:endParaRPr lang="ru-RU" sz="1800" b="1" dirty="0">
              <a:solidFill>
                <a:schemeClr val="dk1"/>
              </a:solidFill>
              <a:latin typeface="Times New Roman" panose="02020603050405020304" pitchFamily="18" charset="0"/>
              <a:ea typeface="Trebuchet MS"/>
              <a:cs typeface="Times New Roman" panose="02020603050405020304" pitchFamily="18" charset="0"/>
              <a:sym typeface="Trebuchet MS"/>
            </a:endParaRPr>
          </a:p>
        </p:txBody>
      </p:sp>
      <p:sp>
        <p:nvSpPr>
          <p:cNvPr id="232" name="Google Shape;232;p28"/>
          <p:cNvSpPr/>
          <p:nvPr/>
        </p:nvSpPr>
        <p:spPr>
          <a:xfrm>
            <a:off x="539552" y="2852936"/>
            <a:ext cx="3204356" cy="720080"/>
          </a:xfrm>
          <a:prstGeom prst="flowChartTerminator">
            <a:avLst/>
          </a:prstGeom>
          <a:solidFill>
            <a:srgbClr val="D4ECA1"/>
          </a:solidFill>
          <a:ln w="19050" cap="rnd" cmpd="sng">
            <a:solidFill>
              <a:srgbClr val="698D1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algn="ctr"/>
            <a:r>
              <a:rPr lang="ru-RU" sz="1800" b="1" dirty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1. </a:t>
            </a:r>
            <a:r>
              <a:rPr lang="ru-RU" sz="1800" b="1" dirty="0" smtClean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Убедиться, </a:t>
            </a:r>
            <a:r>
              <a:rPr lang="ru-RU" sz="1800" b="1" dirty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что у тебя завязаны </a:t>
            </a:r>
            <a:r>
              <a:rPr lang="ru-RU" sz="1800" b="1" dirty="0" smtClean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шнурки</a:t>
            </a:r>
            <a:endParaRPr lang="ru-RU" sz="1800" b="1" dirty="0">
              <a:solidFill>
                <a:schemeClr val="dk1"/>
              </a:solidFill>
              <a:latin typeface="Times New Roman" panose="02020603050405020304" pitchFamily="18" charset="0"/>
              <a:ea typeface="Trebuchet MS"/>
              <a:cs typeface="Times New Roman" panose="02020603050405020304" pitchFamily="18" charset="0"/>
              <a:sym typeface="Trebuchet MS"/>
            </a:endParaRPr>
          </a:p>
        </p:txBody>
      </p:sp>
      <p:sp>
        <p:nvSpPr>
          <p:cNvPr id="233" name="Google Shape;233;p28"/>
          <p:cNvSpPr/>
          <p:nvPr/>
        </p:nvSpPr>
        <p:spPr>
          <a:xfrm>
            <a:off x="4095958" y="4365104"/>
            <a:ext cx="3204356" cy="1130532"/>
          </a:xfrm>
          <a:prstGeom prst="flowChartTerminator">
            <a:avLst/>
          </a:prstGeom>
          <a:solidFill>
            <a:srgbClr val="D4ECA1"/>
          </a:solidFill>
          <a:ln w="19050" cap="rnd" cmpd="sng">
            <a:solidFill>
              <a:srgbClr val="698D1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algn="ctr"/>
            <a:r>
              <a:rPr lang="ru-RU" sz="1800" b="1" dirty="0" smtClean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4. </a:t>
            </a:r>
            <a:r>
              <a:rPr lang="ru-RU" sz="1800" b="1" dirty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Посмотреть налево и направо, убедиться, что водитель тебя видит, и начать </a:t>
            </a:r>
            <a:r>
              <a:rPr lang="ru-RU" sz="1800" b="1" dirty="0" smtClean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движение</a:t>
            </a:r>
            <a:endParaRPr lang="ru-RU" sz="1800" b="1" dirty="0">
              <a:solidFill>
                <a:schemeClr val="dk1"/>
              </a:solidFill>
              <a:latin typeface="Times New Roman" panose="02020603050405020304" pitchFamily="18" charset="0"/>
              <a:ea typeface="Trebuchet MS"/>
              <a:cs typeface="Times New Roman" panose="02020603050405020304" pitchFamily="18" charset="0"/>
              <a:sym typeface="Trebuchet MS"/>
            </a:endParaRPr>
          </a:p>
        </p:txBody>
      </p:sp>
      <p:sp>
        <p:nvSpPr>
          <p:cNvPr id="234" name="Google Shape;234;p28"/>
          <p:cNvSpPr/>
          <p:nvPr/>
        </p:nvSpPr>
        <p:spPr>
          <a:xfrm>
            <a:off x="539552" y="4365104"/>
            <a:ext cx="3204356" cy="1130532"/>
          </a:xfrm>
          <a:prstGeom prst="flowChartTerminator">
            <a:avLst/>
          </a:prstGeom>
          <a:solidFill>
            <a:srgbClr val="D4ECA1"/>
          </a:solidFill>
          <a:ln w="19050" cap="rnd" cmpd="sng">
            <a:solidFill>
              <a:srgbClr val="698D1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algn="ctr"/>
            <a:r>
              <a:rPr lang="ru-RU" sz="1800" b="1" dirty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3. Посмотреть на дорогу и </a:t>
            </a:r>
            <a:r>
              <a:rPr lang="ru-RU" sz="1800" b="1" dirty="0" smtClean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убедиться, </a:t>
            </a:r>
            <a:r>
              <a:rPr lang="ru-RU" sz="1800" b="1" dirty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что машины </a:t>
            </a:r>
            <a:r>
              <a:rPr lang="ru-RU" sz="1800" b="1" dirty="0" smtClean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остановились</a:t>
            </a:r>
            <a:endParaRPr lang="ru-RU" sz="1800" b="1" dirty="0">
              <a:solidFill>
                <a:schemeClr val="dk1"/>
              </a:solidFill>
              <a:latin typeface="Times New Roman" panose="02020603050405020304" pitchFamily="18" charset="0"/>
              <a:ea typeface="Trebuchet MS"/>
              <a:cs typeface="Times New Roman" panose="02020603050405020304" pitchFamily="18" charset="0"/>
              <a:sym typeface="Trebuchet MS"/>
            </a:endParaRPr>
          </a:p>
        </p:txBody>
      </p:sp>
      <p:sp>
        <p:nvSpPr>
          <p:cNvPr id="7" name="Google Shape;426;p56"/>
          <p:cNvSpPr txBox="1"/>
          <p:nvPr/>
        </p:nvSpPr>
        <p:spPr>
          <a:xfrm>
            <a:off x="349545" y="583520"/>
            <a:ext cx="6788726" cy="14773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dirty="0" smtClean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16 вопрос</a:t>
            </a:r>
            <a:r>
              <a:rPr lang="ru-RU" sz="3600" dirty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: Что нужно сделать, прежде чем переходить улицу на зеленый </a:t>
            </a:r>
            <a:r>
              <a:rPr lang="ru-RU" sz="3600" dirty="0" smtClean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сигнал</a:t>
            </a:r>
            <a:r>
              <a:rPr lang="ru-RU" sz="3600" dirty="0" smtClean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 </a:t>
            </a:r>
            <a:r>
              <a:rPr lang="ru-RU" sz="3600" dirty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светофора?</a:t>
            </a:r>
            <a:br>
              <a:rPr lang="ru-RU" sz="3600" dirty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</a:br>
            <a:r>
              <a:rPr lang="ru-RU" sz="1800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/>
            </a:r>
            <a:br>
              <a:rPr lang="ru-RU" sz="1800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</a:br>
            <a:endParaRPr sz="1800" dirty="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30" name="Google Shape;230;p28"/>
          <p:cNvSpPr/>
          <p:nvPr/>
        </p:nvSpPr>
        <p:spPr>
          <a:xfrm>
            <a:off x="4095958" y="4365104"/>
            <a:ext cx="3204356" cy="1130532"/>
          </a:xfrm>
          <a:prstGeom prst="flowChartTerminator">
            <a:avLst/>
          </a:prstGeom>
          <a:solidFill>
            <a:srgbClr val="17D11B"/>
          </a:solidFill>
          <a:ln w="19050" cap="rnd" cmpd="sng">
            <a:solidFill>
              <a:srgbClr val="698D1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algn="ctr"/>
            <a:r>
              <a:rPr lang="ru-RU" sz="1800" b="1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4. Посмотреть налево и направо, убедиться, что водитель тебя видит, и начать движение</a:t>
            </a:r>
            <a:endParaRPr lang="ru-RU" sz="1800" b="1" dirty="0">
              <a:solidFill>
                <a:schemeClr val="dk1"/>
              </a:solidFill>
              <a:latin typeface="Times New Roman" panose="02020603050405020304" pitchFamily="18" charset="0"/>
              <a:ea typeface="Trebuchet MS"/>
              <a:cs typeface="Times New Roman" panose="02020603050405020304" pitchFamily="18" charset="0"/>
              <a:sym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2328050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1" grpId="0" animBg="1"/>
      <p:bldP spid="232" grpId="0" animBg="1"/>
      <p:bldP spid="233" grpId="0" animBg="1"/>
      <p:bldP spid="234" grpId="0" animBg="1"/>
      <p:bldP spid="23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28"/>
          <p:cNvSpPr/>
          <p:nvPr/>
        </p:nvSpPr>
        <p:spPr>
          <a:xfrm>
            <a:off x="4095958" y="2852936"/>
            <a:ext cx="3204356" cy="1072518"/>
          </a:xfrm>
          <a:prstGeom prst="flowChartTerminator">
            <a:avLst/>
          </a:prstGeom>
          <a:solidFill>
            <a:srgbClr val="D4ECA1"/>
          </a:solidFill>
          <a:ln w="19050" cap="rnd" cmpd="sng">
            <a:solidFill>
              <a:srgbClr val="698D1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algn="ctr"/>
            <a:r>
              <a:rPr lang="ru-RU" sz="1800" b="1" dirty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2. Бегать по салону и искать самое удобное </a:t>
            </a:r>
            <a:r>
              <a:rPr lang="ru-RU" sz="1800" b="1" dirty="0" smtClean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место</a:t>
            </a:r>
            <a:endParaRPr lang="ru-RU" sz="1800" b="1" dirty="0">
              <a:solidFill>
                <a:schemeClr val="dk1"/>
              </a:solidFill>
              <a:latin typeface="Times New Roman" panose="02020603050405020304" pitchFamily="18" charset="0"/>
              <a:ea typeface="Trebuchet MS"/>
              <a:cs typeface="Times New Roman" panose="02020603050405020304" pitchFamily="18" charset="0"/>
              <a:sym typeface="Trebuchet MS"/>
            </a:endParaRPr>
          </a:p>
        </p:txBody>
      </p:sp>
      <p:sp>
        <p:nvSpPr>
          <p:cNvPr id="232" name="Google Shape;232;p28"/>
          <p:cNvSpPr/>
          <p:nvPr/>
        </p:nvSpPr>
        <p:spPr>
          <a:xfrm>
            <a:off x="539552" y="2852935"/>
            <a:ext cx="3204356" cy="1072519"/>
          </a:xfrm>
          <a:prstGeom prst="flowChartTerminator">
            <a:avLst/>
          </a:prstGeom>
          <a:solidFill>
            <a:srgbClr val="D4ECA1"/>
          </a:solidFill>
          <a:ln w="19050" cap="rnd" cmpd="sng">
            <a:solidFill>
              <a:srgbClr val="698D1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algn="ctr"/>
            <a:r>
              <a:rPr lang="ru-RU" sz="1800" b="1" dirty="0" smtClean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1. Пристегнуться, быть вежливым, не шуметь и уступать место пожилым людям</a:t>
            </a:r>
            <a:endParaRPr lang="ru-RU" sz="1800" b="1" dirty="0">
              <a:solidFill>
                <a:schemeClr val="dk1"/>
              </a:solidFill>
              <a:latin typeface="Times New Roman" panose="02020603050405020304" pitchFamily="18" charset="0"/>
              <a:ea typeface="Trebuchet MS"/>
              <a:cs typeface="Times New Roman" panose="02020603050405020304" pitchFamily="18" charset="0"/>
              <a:sym typeface="Trebuchet MS"/>
            </a:endParaRPr>
          </a:p>
        </p:txBody>
      </p:sp>
      <p:sp>
        <p:nvSpPr>
          <p:cNvPr id="233" name="Google Shape;233;p28"/>
          <p:cNvSpPr/>
          <p:nvPr/>
        </p:nvSpPr>
        <p:spPr>
          <a:xfrm>
            <a:off x="4095958" y="4365103"/>
            <a:ext cx="3204356" cy="899623"/>
          </a:xfrm>
          <a:prstGeom prst="flowChartTerminator">
            <a:avLst/>
          </a:prstGeom>
          <a:solidFill>
            <a:srgbClr val="D4ECA1"/>
          </a:solidFill>
          <a:ln w="19050" cap="rnd" cmpd="sng">
            <a:solidFill>
              <a:srgbClr val="698D1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algn="ctr"/>
            <a:r>
              <a:rPr lang="ru-RU" sz="1800" b="1" dirty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4. </a:t>
            </a:r>
            <a:r>
              <a:rPr lang="ru-RU" sz="1800" b="1" dirty="0" smtClean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Пристегнуться и </a:t>
            </a:r>
            <a:r>
              <a:rPr lang="ru-RU" sz="1800" b="1" dirty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начать задавать вопросы </a:t>
            </a:r>
            <a:r>
              <a:rPr lang="ru-RU" sz="1800" b="1" dirty="0" smtClean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своим соседям</a:t>
            </a:r>
            <a:endParaRPr lang="ru-RU" sz="1800" b="1" dirty="0">
              <a:solidFill>
                <a:schemeClr val="dk1"/>
              </a:solidFill>
              <a:latin typeface="Times New Roman" panose="02020603050405020304" pitchFamily="18" charset="0"/>
              <a:ea typeface="Trebuchet MS"/>
              <a:cs typeface="Times New Roman" panose="02020603050405020304" pitchFamily="18" charset="0"/>
              <a:sym typeface="Trebuchet MS"/>
            </a:endParaRPr>
          </a:p>
        </p:txBody>
      </p:sp>
      <p:sp>
        <p:nvSpPr>
          <p:cNvPr id="234" name="Google Shape;234;p28"/>
          <p:cNvSpPr/>
          <p:nvPr/>
        </p:nvSpPr>
        <p:spPr>
          <a:xfrm>
            <a:off x="539552" y="4365104"/>
            <a:ext cx="3204356" cy="899622"/>
          </a:xfrm>
          <a:prstGeom prst="flowChartTerminator">
            <a:avLst/>
          </a:prstGeom>
          <a:solidFill>
            <a:srgbClr val="D4ECA1"/>
          </a:solidFill>
          <a:ln w="19050" cap="rnd" cmpd="sng">
            <a:solidFill>
              <a:srgbClr val="698D1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algn="ctr"/>
            <a:r>
              <a:rPr lang="ru-RU" sz="1800" b="1" dirty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3. Громко разговаривать по </a:t>
            </a:r>
            <a:r>
              <a:rPr lang="ru-RU" sz="1800" b="1" dirty="0" smtClean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телефону</a:t>
            </a:r>
            <a:endParaRPr lang="ru-RU" sz="1800" b="1" dirty="0">
              <a:solidFill>
                <a:schemeClr val="dk1"/>
              </a:solidFill>
              <a:latin typeface="Times New Roman" panose="02020603050405020304" pitchFamily="18" charset="0"/>
              <a:ea typeface="Trebuchet MS"/>
              <a:cs typeface="Times New Roman" panose="02020603050405020304" pitchFamily="18" charset="0"/>
              <a:sym typeface="Trebuchet MS"/>
            </a:endParaRPr>
          </a:p>
        </p:txBody>
      </p:sp>
      <p:sp>
        <p:nvSpPr>
          <p:cNvPr id="7" name="Google Shape;440;p58"/>
          <p:cNvSpPr txBox="1"/>
          <p:nvPr/>
        </p:nvSpPr>
        <p:spPr>
          <a:xfrm>
            <a:off x="229472" y="583520"/>
            <a:ext cx="7028872" cy="14773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dirty="0" smtClean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17 вопрос</a:t>
            </a:r>
            <a:r>
              <a:rPr lang="ru-RU" sz="3600" dirty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: Как должен вести себя пассажир в общественном транспорте?</a:t>
            </a:r>
            <a:br>
              <a:rPr lang="ru-RU" sz="3600" dirty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</a:br>
            <a:r>
              <a:rPr lang="ru-RU" sz="1800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/>
            </a:r>
            <a:br>
              <a:rPr lang="ru-RU" sz="1800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</a:br>
            <a:endParaRPr sz="1800" dirty="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30" name="Google Shape;230;p28"/>
          <p:cNvSpPr/>
          <p:nvPr/>
        </p:nvSpPr>
        <p:spPr>
          <a:xfrm>
            <a:off x="539552" y="2852935"/>
            <a:ext cx="3204356" cy="1072519"/>
          </a:xfrm>
          <a:prstGeom prst="flowChartTerminator">
            <a:avLst/>
          </a:prstGeom>
          <a:solidFill>
            <a:srgbClr val="17D11B"/>
          </a:solidFill>
          <a:ln w="19050" cap="rnd" cmpd="sng">
            <a:solidFill>
              <a:srgbClr val="698D1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algn="ctr"/>
            <a:r>
              <a:rPr lang="ru-RU" sz="1800" b="1" dirty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1. Пристегнуться, быть вежливым, не шуметь и уступать место пожилым людям</a:t>
            </a:r>
            <a:endParaRPr lang="ru-RU" sz="1800" b="1" dirty="0">
              <a:solidFill>
                <a:schemeClr val="dk1"/>
              </a:solidFill>
              <a:latin typeface="Times New Roman" panose="02020603050405020304" pitchFamily="18" charset="0"/>
              <a:ea typeface="Trebuchet MS"/>
              <a:cs typeface="Times New Roman" panose="02020603050405020304" pitchFamily="18" charset="0"/>
              <a:sym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1932936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1" grpId="0" animBg="1"/>
      <p:bldP spid="232" grpId="0" animBg="1"/>
      <p:bldP spid="233" grpId="0" animBg="1"/>
      <p:bldP spid="234" grpId="0" animBg="1"/>
      <p:bldP spid="23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1560" y="476672"/>
            <a:ext cx="6696744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Дидактическая игра 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«Знаток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Д»</a:t>
            </a:r>
          </a:p>
          <a:p>
            <a:r>
              <a:rPr lang="ru-RU" sz="20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Форма </a:t>
            </a:r>
            <a:r>
              <a:rPr lang="ru-RU" sz="20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проведения</a:t>
            </a:r>
            <a:r>
              <a:rPr lang="ru-RU" sz="2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Индивидуальная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по подгруппам. </a:t>
            </a:r>
          </a:p>
          <a:p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Закрепление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теоретических знаний и формирование устойчивых практических умений и навыков безопасного поведения на улице и дорогах .</a:t>
            </a:r>
          </a:p>
          <a:p>
            <a:r>
              <a:rPr lang="ru-RU" sz="20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Правила </a:t>
            </a:r>
            <a:r>
              <a:rPr lang="ru-RU" sz="20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игры: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Ведущий читает вопрос и предлагает четыре варианта ответа на него, один из которых — правильный. Время на ответ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 минута.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Если дети участвуют по подгруппам,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они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могут совещаться между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собой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своей подгруппе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Примечание: нужно обязательно включить режим слайд-шоу.</a:t>
            </a:r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Для детей </a:t>
            </a:r>
            <a:r>
              <a:rPr lang="ru-RU" sz="20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5 – 7 лет.</a:t>
            </a:r>
            <a:endParaRPr lang="ru-RU" sz="2000" b="1" dirty="0" smtClean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Количество участников от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 до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10.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Авторы: Петрунина Г.А., Третьякова Ю.А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., воспитатели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МАДОУ 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 г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Полысаево.</a:t>
            </a:r>
          </a:p>
          <a:p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28"/>
          <p:cNvSpPr/>
          <p:nvPr/>
        </p:nvSpPr>
        <p:spPr>
          <a:xfrm>
            <a:off x="4095958" y="2852936"/>
            <a:ext cx="3204356" cy="720080"/>
          </a:xfrm>
          <a:prstGeom prst="flowChartTerminator">
            <a:avLst/>
          </a:prstGeom>
          <a:solidFill>
            <a:srgbClr val="D4ECA1"/>
          </a:solidFill>
          <a:ln w="19050" cap="rnd" cmpd="sng">
            <a:solidFill>
              <a:srgbClr val="698D1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algn="ctr"/>
            <a:r>
              <a:rPr lang="ru-RU" sz="1800" b="1" dirty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2. 11 </a:t>
            </a:r>
            <a:r>
              <a:rPr lang="ru-RU" sz="1800" b="1" dirty="0" smtClean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лет</a:t>
            </a:r>
            <a:endParaRPr lang="ru-RU" sz="1800" b="1" dirty="0">
              <a:solidFill>
                <a:schemeClr val="dk1"/>
              </a:solidFill>
              <a:latin typeface="Times New Roman" panose="02020603050405020304" pitchFamily="18" charset="0"/>
              <a:ea typeface="Trebuchet MS"/>
              <a:cs typeface="Times New Roman" panose="02020603050405020304" pitchFamily="18" charset="0"/>
              <a:sym typeface="Trebuchet MS"/>
            </a:endParaRPr>
          </a:p>
        </p:txBody>
      </p:sp>
      <p:sp>
        <p:nvSpPr>
          <p:cNvPr id="232" name="Google Shape;232;p28"/>
          <p:cNvSpPr/>
          <p:nvPr/>
        </p:nvSpPr>
        <p:spPr>
          <a:xfrm>
            <a:off x="539552" y="2852936"/>
            <a:ext cx="3204356" cy="720080"/>
          </a:xfrm>
          <a:prstGeom prst="flowChartTerminator">
            <a:avLst/>
          </a:prstGeom>
          <a:solidFill>
            <a:srgbClr val="D4ECA1"/>
          </a:solidFill>
          <a:ln w="19050" cap="rnd" cmpd="sng">
            <a:solidFill>
              <a:srgbClr val="698D1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algn="ctr"/>
            <a:r>
              <a:rPr lang="ru-RU" sz="1800" b="1" dirty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1. 10 </a:t>
            </a:r>
            <a:r>
              <a:rPr lang="ru-RU" sz="1800" b="1" dirty="0" smtClean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лет</a:t>
            </a:r>
            <a:endParaRPr lang="ru-RU" sz="1800" b="1" dirty="0">
              <a:solidFill>
                <a:schemeClr val="dk1"/>
              </a:solidFill>
              <a:latin typeface="Times New Roman" panose="02020603050405020304" pitchFamily="18" charset="0"/>
              <a:ea typeface="Trebuchet MS"/>
              <a:cs typeface="Times New Roman" panose="02020603050405020304" pitchFamily="18" charset="0"/>
              <a:sym typeface="Trebuchet MS"/>
            </a:endParaRPr>
          </a:p>
        </p:txBody>
      </p:sp>
      <p:sp>
        <p:nvSpPr>
          <p:cNvPr id="233" name="Google Shape;233;p28"/>
          <p:cNvSpPr/>
          <p:nvPr/>
        </p:nvSpPr>
        <p:spPr>
          <a:xfrm>
            <a:off x="4095958" y="4365104"/>
            <a:ext cx="3204356" cy="720080"/>
          </a:xfrm>
          <a:prstGeom prst="flowChartTerminator">
            <a:avLst/>
          </a:prstGeom>
          <a:solidFill>
            <a:srgbClr val="D4ECA1"/>
          </a:solidFill>
          <a:ln w="19050" cap="rnd" cmpd="sng">
            <a:solidFill>
              <a:srgbClr val="698D1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algn="ctr"/>
            <a:r>
              <a:rPr lang="ru-RU" sz="1800" b="1" dirty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4. </a:t>
            </a:r>
            <a:r>
              <a:rPr lang="ru-RU" sz="1800" b="1" dirty="0" smtClean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14лет</a:t>
            </a:r>
            <a:endParaRPr lang="ru-RU" sz="1800" b="1" dirty="0">
              <a:solidFill>
                <a:schemeClr val="dk1"/>
              </a:solidFill>
              <a:latin typeface="Times New Roman" panose="02020603050405020304" pitchFamily="18" charset="0"/>
              <a:ea typeface="Trebuchet MS"/>
              <a:cs typeface="Times New Roman" panose="02020603050405020304" pitchFamily="18" charset="0"/>
              <a:sym typeface="Trebuchet MS"/>
            </a:endParaRPr>
          </a:p>
        </p:txBody>
      </p:sp>
      <p:sp>
        <p:nvSpPr>
          <p:cNvPr id="234" name="Google Shape;234;p28"/>
          <p:cNvSpPr/>
          <p:nvPr/>
        </p:nvSpPr>
        <p:spPr>
          <a:xfrm>
            <a:off x="539552" y="4365104"/>
            <a:ext cx="3204356" cy="720080"/>
          </a:xfrm>
          <a:prstGeom prst="flowChartTerminator">
            <a:avLst/>
          </a:prstGeom>
          <a:solidFill>
            <a:srgbClr val="D4ECA1"/>
          </a:solidFill>
          <a:ln w="19050" cap="rnd" cmpd="sng">
            <a:solidFill>
              <a:srgbClr val="698D1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algn="ctr"/>
            <a:r>
              <a:rPr lang="ru-RU" sz="1800" b="1" dirty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3. </a:t>
            </a:r>
            <a:r>
              <a:rPr lang="ru-RU" sz="1800" b="1" dirty="0" smtClean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7лет</a:t>
            </a:r>
            <a:endParaRPr lang="ru-RU" sz="1800" b="1" dirty="0">
              <a:solidFill>
                <a:schemeClr val="dk1"/>
              </a:solidFill>
              <a:latin typeface="Times New Roman" panose="02020603050405020304" pitchFamily="18" charset="0"/>
              <a:ea typeface="Trebuchet MS"/>
              <a:cs typeface="Times New Roman" panose="02020603050405020304" pitchFamily="18" charset="0"/>
              <a:sym typeface="Trebuchet MS"/>
            </a:endParaRPr>
          </a:p>
        </p:txBody>
      </p:sp>
      <p:sp>
        <p:nvSpPr>
          <p:cNvPr id="7" name="Google Shape;454;p60"/>
          <p:cNvSpPr txBox="1"/>
          <p:nvPr/>
        </p:nvSpPr>
        <p:spPr>
          <a:xfrm>
            <a:off x="701888" y="656399"/>
            <a:ext cx="6480084" cy="12003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dirty="0" smtClean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18 вопрос: </a:t>
            </a:r>
            <a:r>
              <a:rPr lang="ru-RU" sz="3600" dirty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С какого возраста можно ездить на велосипеде по улице?</a:t>
            </a:r>
            <a:br>
              <a:rPr lang="ru-RU" sz="3600" dirty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</a:br>
            <a:r>
              <a:rPr lang="ru-RU" sz="1800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/>
            </a:r>
            <a:br>
              <a:rPr lang="ru-RU" sz="1800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</a:br>
            <a:endParaRPr sz="1800" dirty="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30" name="Google Shape;230;p28"/>
          <p:cNvSpPr/>
          <p:nvPr/>
        </p:nvSpPr>
        <p:spPr>
          <a:xfrm>
            <a:off x="4095958" y="4365104"/>
            <a:ext cx="3204356" cy="720080"/>
          </a:xfrm>
          <a:prstGeom prst="flowChartTerminator">
            <a:avLst/>
          </a:prstGeom>
          <a:solidFill>
            <a:srgbClr val="17D11B"/>
          </a:solidFill>
          <a:ln w="19050" cap="rnd" cmpd="sng">
            <a:solidFill>
              <a:srgbClr val="698D1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algn="ctr"/>
            <a:r>
              <a:rPr lang="ru-RU" sz="1800" b="1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4. 14лет</a:t>
            </a:r>
            <a:endParaRPr lang="ru-RU" sz="1800" b="1" dirty="0">
              <a:solidFill>
                <a:schemeClr val="dk1"/>
              </a:solidFill>
              <a:latin typeface="Times New Roman" panose="02020603050405020304" pitchFamily="18" charset="0"/>
              <a:ea typeface="Trebuchet MS"/>
              <a:cs typeface="Times New Roman" panose="02020603050405020304" pitchFamily="18" charset="0"/>
              <a:sym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1958698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1" grpId="0" animBg="1"/>
      <p:bldP spid="232" grpId="0" animBg="1"/>
      <p:bldP spid="233" grpId="0" animBg="1"/>
      <p:bldP spid="234" grpId="0" animBg="1"/>
      <p:bldP spid="23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28"/>
          <p:cNvSpPr/>
          <p:nvPr/>
        </p:nvSpPr>
        <p:spPr>
          <a:xfrm>
            <a:off x="4095958" y="2852936"/>
            <a:ext cx="3204356" cy="720080"/>
          </a:xfrm>
          <a:prstGeom prst="flowChartTerminator">
            <a:avLst/>
          </a:prstGeom>
          <a:solidFill>
            <a:srgbClr val="D4ECA1"/>
          </a:solidFill>
          <a:ln w="19050" cap="rnd" cmpd="sng">
            <a:solidFill>
              <a:srgbClr val="698D1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algn="ctr"/>
            <a:r>
              <a:rPr lang="ru-RU" sz="1800" b="1" dirty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2. </a:t>
            </a:r>
            <a:r>
              <a:rPr lang="ru-RU" sz="1800" b="1" dirty="0" smtClean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Регулирующих</a:t>
            </a:r>
            <a:endParaRPr lang="ru-RU" sz="1800" b="1" dirty="0">
              <a:solidFill>
                <a:schemeClr val="dk1"/>
              </a:solidFill>
              <a:latin typeface="Times New Roman" panose="02020603050405020304" pitchFamily="18" charset="0"/>
              <a:ea typeface="Trebuchet MS"/>
              <a:cs typeface="Times New Roman" panose="02020603050405020304" pitchFamily="18" charset="0"/>
              <a:sym typeface="Trebuchet MS"/>
            </a:endParaRPr>
          </a:p>
        </p:txBody>
      </p:sp>
      <p:sp>
        <p:nvSpPr>
          <p:cNvPr id="232" name="Google Shape;232;p28"/>
          <p:cNvSpPr/>
          <p:nvPr/>
        </p:nvSpPr>
        <p:spPr>
          <a:xfrm>
            <a:off x="539552" y="2852936"/>
            <a:ext cx="3204356" cy="720080"/>
          </a:xfrm>
          <a:prstGeom prst="flowChartTerminator">
            <a:avLst/>
          </a:prstGeom>
          <a:solidFill>
            <a:srgbClr val="D4ECA1"/>
          </a:solidFill>
          <a:ln w="19050" cap="rnd" cmpd="sng">
            <a:solidFill>
              <a:srgbClr val="698D1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algn="ctr"/>
            <a:r>
              <a:rPr lang="ru-RU" sz="1800" b="1" dirty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1. Запрещающих</a:t>
            </a:r>
            <a:endParaRPr lang="ru-RU" sz="1800" b="1" dirty="0">
              <a:solidFill>
                <a:schemeClr val="dk1"/>
              </a:solidFill>
              <a:latin typeface="Times New Roman" panose="02020603050405020304" pitchFamily="18" charset="0"/>
              <a:ea typeface="Trebuchet MS"/>
              <a:cs typeface="Times New Roman" panose="02020603050405020304" pitchFamily="18" charset="0"/>
              <a:sym typeface="Trebuchet MS"/>
            </a:endParaRPr>
          </a:p>
        </p:txBody>
      </p:sp>
      <p:sp>
        <p:nvSpPr>
          <p:cNvPr id="233" name="Google Shape;233;p28"/>
          <p:cNvSpPr/>
          <p:nvPr/>
        </p:nvSpPr>
        <p:spPr>
          <a:xfrm>
            <a:off x="4095958" y="4365104"/>
            <a:ext cx="3204356" cy="720080"/>
          </a:xfrm>
          <a:prstGeom prst="flowChartTerminator">
            <a:avLst/>
          </a:prstGeom>
          <a:solidFill>
            <a:srgbClr val="D4ECA1"/>
          </a:solidFill>
          <a:ln w="19050" cap="rnd" cmpd="sng">
            <a:solidFill>
              <a:srgbClr val="698D1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algn="ctr"/>
            <a:r>
              <a:rPr lang="ru-RU" sz="1800" b="1" dirty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4. </a:t>
            </a:r>
            <a:r>
              <a:rPr lang="ru-RU" sz="1800" b="1" dirty="0" smtClean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Предписывающих</a:t>
            </a:r>
            <a:endParaRPr lang="ru-RU" sz="1800" b="1" dirty="0">
              <a:solidFill>
                <a:schemeClr val="dk1"/>
              </a:solidFill>
              <a:latin typeface="Times New Roman" panose="02020603050405020304" pitchFamily="18" charset="0"/>
              <a:ea typeface="Trebuchet MS"/>
              <a:cs typeface="Times New Roman" panose="02020603050405020304" pitchFamily="18" charset="0"/>
              <a:sym typeface="Trebuchet MS"/>
            </a:endParaRPr>
          </a:p>
        </p:txBody>
      </p:sp>
      <p:sp>
        <p:nvSpPr>
          <p:cNvPr id="234" name="Google Shape;234;p28"/>
          <p:cNvSpPr/>
          <p:nvPr/>
        </p:nvSpPr>
        <p:spPr>
          <a:xfrm>
            <a:off x="539552" y="4365104"/>
            <a:ext cx="3204356" cy="720080"/>
          </a:xfrm>
          <a:prstGeom prst="flowChartTerminator">
            <a:avLst/>
          </a:prstGeom>
          <a:solidFill>
            <a:srgbClr val="D4ECA1"/>
          </a:solidFill>
          <a:ln w="19050" cap="rnd" cmpd="sng">
            <a:solidFill>
              <a:srgbClr val="698D1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algn="ctr"/>
            <a:r>
              <a:rPr lang="ru-RU" sz="1800" b="1" dirty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3. </a:t>
            </a:r>
            <a:r>
              <a:rPr lang="ru-RU" sz="1800" b="1" dirty="0" smtClean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Предупреждающих </a:t>
            </a:r>
            <a:endParaRPr lang="ru-RU" sz="1800" b="1" dirty="0">
              <a:solidFill>
                <a:schemeClr val="dk1"/>
              </a:solidFill>
              <a:latin typeface="Times New Roman" panose="02020603050405020304" pitchFamily="18" charset="0"/>
              <a:ea typeface="Trebuchet MS"/>
              <a:cs typeface="Times New Roman" panose="02020603050405020304" pitchFamily="18" charset="0"/>
              <a:sym typeface="Trebuchet MS"/>
            </a:endParaRPr>
          </a:p>
        </p:txBody>
      </p:sp>
      <p:sp>
        <p:nvSpPr>
          <p:cNvPr id="7" name="Google Shape;468;p62"/>
          <p:cNvSpPr txBox="1"/>
          <p:nvPr/>
        </p:nvSpPr>
        <p:spPr>
          <a:xfrm>
            <a:off x="277091" y="492906"/>
            <a:ext cx="7823200" cy="14773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dirty="0" smtClean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19 вопрос: Каких </a:t>
            </a:r>
            <a:r>
              <a:rPr lang="ru-RU" sz="3600" dirty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дорожных знаков не существует: запрещающих, регулирующих, предупреждающих, предписывающих</a:t>
            </a:r>
            <a:r>
              <a:rPr lang="ru-RU" sz="3600" dirty="0" smtClean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?</a:t>
            </a:r>
            <a:endParaRPr sz="1800" dirty="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30" name="Google Shape;230;p28"/>
          <p:cNvSpPr/>
          <p:nvPr/>
        </p:nvSpPr>
        <p:spPr>
          <a:xfrm>
            <a:off x="4095958" y="2852936"/>
            <a:ext cx="3204356" cy="720080"/>
          </a:xfrm>
          <a:prstGeom prst="flowChartTerminator">
            <a:avLst/>
          </a:prstGeom>
          <a:solidFill>
            <a:srgbClr val="17D11B"/>
          </a:solidFill>
          <a:ln w="19050" cap="rnd" cmpd="sng">
            <a:solidFill>
              <a:srgbClr val="698D1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algn="ctr"/>
            <a:r>
              <a:rPr lang="ru-RU" sz="1800" b="1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2. Регулирующих</a:t>
            </a:r>
            <a:endParaRPr lang="ru-RU" sz="1800" b="1" dirty="0">
              <a:solidFill>
                <a:schemeClr val="dk1"/>
              </a:solidFill>
              <a:latin typeface="Times New Roman" panose="02020603050405020304" pitchFamily="18" charset="0"/>
              <a:ea typeface="Trebuchet MS"/>
              <a:cs typeface="Times New Roman" panose="02020603050405020304" pitchFamily="18" charset="0"/>
              <a:sym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1066090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1" grpId="0" animBg="1"/>
      <p:bldP spid="232" grpId="0" animBg="1"/>
      <p:bldP spid="233" grpId="0" animBg="1"/>
      <p:bldP spid="234" grpId="0" animBg="1"/>
      <p:bldP spid="230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28"/>
          <p:cNvSpPr/>
          <p:nvPr/>
        </p:nvSpPr>
        <p:spPr>
          <a:xfrm>
            <a:off x="4095958" y="2852936"/>
            <a:ext cx="3204356" cy="720080"/>
          </a:xfrm>
          <a:prstGeom prst="flowChartTerminator">
            <a:avLst/>
          </a:prstGeom>
          <a:solidFill>
            <a:srgbClr val="D4ECA1"/>
          </a:solidFill>
          <a:ln w="19050" cap="rnd" cmpd="sng">
            <a:solidFill>
              <a:srgbClr val="698D1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1" i="0" u="none" strike="noStrike" cap="none" dirty="0" smtClean="0">
                <a:solidFill>
                  <a:schemeClr val="tx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2. Друг водителя</a:t>
            </a:r>
            <a:endParaRPr sz="1800" b="1" i="0" u="none" strike="noStrike" cap="none" dirty="0">
              <a:solidFill>
                <a:schemeClr val="tx1"/>
              </a:solidFill>
              <a:latin typeface="Times New Roman" panose="02020603050405020304" pitchFamily="18" charset="0"/>
              <a:ea typeface="Trebuchet MS"/>
              <a:cs typeface="Times New Roman" panose="02020603050405020304" pitchFamily="18" charset="0"/>
              <a:sym typeface="Trebuchet MS"/>
            </a:endParaRPr>
          </a:p>
        </p:txBody>
      </p:sp>
      <p:sp>
        <p:nvSpPr>
          <p:cNvPr id="232" name="Google Shape;232;p28"/>
          <p:cNvSpPr/>
          <p:nvPr/>
        </p:nvSpPr>
        <p:spPr>
          <a:xfrm>
            <a:off x="539552" y="2852936"/>
            <a:ext cx="3204356" cy="720080"/>
          </a:xfrm>
          <a:prstGeom prst="flowChartTerminator">
            <a:avLst/>
          </a:prstGeom>
          <a:solidFill>
            <a:srgbClr val="D4ECA1"/>
          </a:solidFill>
          <a:ln w="19050" cap="rnd" cmpd="sng">
            <a:solidFill>
              <a:srgbClr val="698D1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1" i="0" u="none" strike="noStrike" cap="none" dirty="0" smtClean="0">
                <a:solidFill>
                  <a:schemeClr val="tx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1. Пешеход</a:t>
            </a:r>
            <a:endParaRPr sz="1800" b="1" i="0" u="none" strike="noStrike" cap="none" dirty="0">
              <a:solidFill>
                <a:schemeClr val="tx1"/>
              </a:solidFill>
              <a:latin typeface="Times New Roman" panose="02020603050405020304" pitchFamily="18" charset="0"/>
              <a:ea typeface="Trebuchet MS"/>
              <a:cs typeface="Times New Roman" panose="02020603050405020304" pitchFamily="18" charset="0"/>
              <a:sym typeface="Trebuchet MS"/>
            </a:endParaRPr>
          </a:p>
        </p:txBody>
      </p:sp>
      <p:sp>
        <p:nvSpPr>
          <p:cNvPr id="233" name="Google Shape;233;p28"/>
          <p:cNvSpPr/>
          <p:nvPr/>
        </p:nvSpPr>
        <p:spPr>
          <a:xfrm>
            <a:off x="4095958" y="4365104"/>
            <a:ext cx="3204356" cy="720080"/>
          </a:xfrm>
          <a:prstGeom prst="flowChartTerminator">
            <a:avLst/>
          </a:prstGeom>
          <a:solidFill>
            <a:srgbClr val="D4ECA1"/>
          </a:solidFill>
          <a:ln w="19050" cap="rnd" cmpd="sng">
            <a:solidFill>
              <a:srgbClr val="698D1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1" i="0" u="none" strike="noStrike" cap="none" dirty="0" smtClean="0">
                <a:solidFill>
                  <a:schemeClr val="tx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4. Водитель</a:t>
            </a:r>
            <a:endParaRPr sz="1800" b="1" i="0" u="none" strike="noStrike" cap="none" dirty="0">
              <a:solidFill>
                <a:schemeClr val="tx1"/>
              </a:solidFill>
              <a:latin typeface="Times New Roman" panose="02020603050405020304" pitchFamily="18" charset="0"/>
              <a:ea typeface="Trebuchet MS"/>
              <a:cs typeface="Times New Roman" panose="02020603050405020304" pitchFamily="18" charset="0"/>
              <a:sym typeface="Trebuchet MS"/>
            </a:endParaRPr>
          </a:p>
        </p:txBody>
      </p:sp>
      <p:sp>
        <p:nvSpPr>
          <p:cNvPr id="234" name="Google Shape;234;p28"/>
          <p:cNvSpPr/>
          <p:nvPr/>
        </p:nvSpPr>
        <p:spPr>
          <a:xfrm>
            <a:off x="539552" y="4365104"/>
            <a:ext cx="3204356" cy="720080"/>
          </a:xfrm>
          <a:prstGeom prst="flowChartTerminator">
            <a:avLst/>
          </a:prstGeom>
          <a:solidFill>
            <a:srgbClr val="D4ECA1"/>
          </a:solidFill>
          <a:ln w="19050" cap="rnd" cmpd="sng">
            <a:solidFill>
              <a:srgbClr val="698D1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1" i="0" u="none" strike="noStrike" cap="none" dirty="0" smtClean="0">
                <a:solidFill>
                  <a:schemeClr val="tx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3. Пассажир</a:t>
            </a:r>
            <a:endParaRPr sz="1800" b="1" i="0" u="none" strike="noStrike" cap="none" dirty="0">
              <a:solidFill>
                <a:schemeClr val="tx1"/>
              </a:solidFill>
              <a:latin typeface="Times New Roman" panose="02020603050405020304" pitchFamily="18" charset="0"/>
              <a:ea typeface="Trebuchet MS"/>
              <a:cs typeface="Times New Roman" panose="02020603050405020304" pitchFamily="18" charset="0"/>
              <a:sym typeface="Trebuchet MS"/>
            </a:endParaRPr>
          </a:p>
        </p:txBody>
      </p:sp>
      <p:sp>
        <p:nvSpPr>
          <p:cNvPr id="7" name="Google Shape;482;p64"/>
          <p:cNvSpPr txBox="1"/>
          <p:nvPr/>
        </p:nvSpPr>
        <p:spPr>
          <a:xfrm>
            <a:off x="509068" y="656399"/>
            <a:ext cx="6791246" cy="12003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dirty="0" smtClean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20 вопрос</a:t>
            </a:r>
            <a:r>
              <a:rPr lang="ru-RU" sz="3600" dirty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: Как называется человек, находящийся в машине, но не являющийся водителем?</a:t>
            </a:r>
            <a:r>
              <a:rPr lang="ru-RU" sz="1800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/>
            </a:r>
            <a:br>
              <a:rPr lang="ru-RU" sz="1800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</a:br>
            <a:r>
              <a:rPr lang="ru-RU" sz="1800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/>
            </a:r>
            <a:br>
              <a:rPr lang="ru-RU" sz="1800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</a:br>
            <a:endParaRPr sz="1800" dirty="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30" name="Google Shape;230;p28"/>
          <p:cNvSpPr/>
          <p:nvPr/>
        </p:nvSpPr>
        <p:spPr>
          <a:xfrm>
            <a:off x="539552" y="4365104"/>
            <a:ext cx="3204356" cy="720080"/>
          </a:xfrm>
          <a:prstGeom prst="flowChartTerminator">
            <a:avLst/>
          </a:prstGeom>
          <a:solidFill>
            <a:srgbClr val="17D11B"/>
          </a:solidFill>
          <a:ln w="19050" cap="rnd" cmpd="sng">
            <a:solidFill>
              <a:srgbClr val="698D1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algn="ctr"/>
            <a:r>
              <a:rPr lang="ru-RU" sz="1800" b="1">
                <a:solidFill>
                  <a:schemeClr val="tx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3. Пассажир</a:t>
            </a:r>
            <a:endParaRPr lang="ru-RU" sz="1800" b="1" dirty="0">
              <a:solidFill>
                <a:schemeClr val="tx1"/>
              </a:solidFill>
              <a:latin typeface="Times New Roman" panose="02020603050405020304" pitchFamily="18" charset="0"/>
              <a:ea typeface="Trebuchet MS"/>
              <a:cs typeface="Times New Roman" panose="02020603050405020304" pitchFamily="18" charset="0"/>
              <a:sym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4256053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1" grpId="0" animBg="1"/>
      <p:bldP spid="232" grpId="0" animBg="1"/>
      <p:bldP spid="233" grpId="0" animBg="1"/>
      <p:bldP spid="234" grpId="0" animBg="1"/>
      <p:bldP spid="230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77817" y="1283854"/>
            <a:ext cx="554181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i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МОЛОДЦЫ, РЕБЯТА!</a:t>
            </a:r>
            <a:endParaRPr lang="ru-RU" sz="6000" b="1" i="1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 descr="Ф24390__2_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89133" y="3476709"/>
            <a:ext cx="3024336" cy="2780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6928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0"/>
          <p:cNvSpPr/>
          <p:nvPr/>
        </p:nvSpPr>
        <p:spPr>
          <a:xfrm>
            <a:off x="4095958" y="2852936"/>
            <a:ext cx="3204356" cy="720080"/>
          </a:xfrm>
          <a:prstGeom prst="flowChartTerminator">
            <a:avLst/>
          </a:prstGeom>
          <a:solidFill>
            <a:srgbClr val="D4ECA1"/>
          </a:solidFill>
          <a:ln w="19050" cap="rnd" cmpd="sng">
            <a:solidFill>
              <a:srgbClr val="698D1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2. 2 глаза</a:t>
            </a:r>
            <a:endParaRPr sz="1800" b="1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59" name="Google Shape;159;p20"/>
          <p:cNvSpPr/>
          <p:nvPr/>
        </p:nvSpPr>
        <p:spPr>
          <a:xfrm>
            <a:off x="539552" y="2852936"/>
            <a:ext cx="3204356" cy="720080"/>
          </a:xfrm>
          <a:prstGeom prst="flowChartTerminator">
            <a:avLst/>
          </a:prstGeom>
          <a:solidFill>
            <a:srgbClr val="D4ECA1"/>
          </a:solidFill>
          <a:ln w="19050" cap="rnd" cmpd="sng">
            <a:solidFill>
              <a:srgbClr val="698D1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1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1. 4 глаза</a:t>
            </a:r>
            <a:endParaRPr sz="1800" b="1" i="0" u="none" strike="noStrike" cap="none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60" name="Google Shape;160;p20"/>
          <p:cNvSpPr/>
          <p:nvPr/>
        </p:nvSpPr>
        <p:spPr>
          <a:xfrm>
            <a:off x="4095958" y="4365104"/>
            <a:ext cx="3204356" cy="720080"/>
          </a:xfrm>
          <a:prstGeom prst="flowChartTerminator">
            <a:avLst/>
          </a:prstGeom>
          <a:solidFill>
            <a:srgbClr val="D4ECA1"/>
          </a:solidFill>
          <a:ln w="19050" cap="rnd" cmpd="sng">
            <a:solidFill>
              <a:srgbClr val="698D1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4. У него черные очки</a:t>
            </a:r>
            <a:endParaRPr sz="1800" b="1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61" name="Google Shape;161;p20"/>
          <p:cNvSpPr/>
          <p:nvPr/>
        </p:nvSpPr>
        <p:spPr>
          <a:xfrm>
            <a:off x="539552" y="4365104"/>
            <a:ext cx="3204356" cy="720080"/>
          </a:xfrm>
          <a:prstGeom prst="flowChartTerminator">
            <a:avLst/>
          </a:prstGeom>
          <a:solidFill>
            <a:srgbClr val="D4ECA1"/>
          </a:solidFill>
          <a:ln w="19050" cap="rnd" cmpd="sng">
            <a:solidFill>
              <a:srgbClr val="698D1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3. 3 глаза</a:t>
            </a:r>
            <a:endParaRPr sz="1800" b="1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62" name="Google Shape;162;p20"/>
          <p:cNvSpPr txBox="1"/>
          <p:nvPr/>
        </p:nvSpPr>
        <p:spPr>
          <a:xfrm>
            <a:off x="891612" y="673506"/>
            <a:ext cx="6408600" cy="132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 вопрос: Сколько глаз у транспортного светофора?</a:t>
            </a:r>
            <a:endParaRPr sz="3600" b="0" i="0" u="none" strike="noStrike" cap="none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63" name="Google Shape;163;p20"/>
          <p:cNvSpPr/>
          <p:nvPr/>
        </p:nvSpPr>
        <p:spPr>
          <a:xfrm>
            <a:off x="536499" y="4365104"/>
            <a:ext cx="3204356" cy="720080"/>
          </a:xfrm>
          <a:prstGeom prst="flowChartTerminator">
            <a:avLst/>
          </a:prstGeom>
          <a:solidFill>
            <a:srgbClr val="17D11B"/>
          </a:solidFill>
          <a:ln w="19050" cap="rnd" cmpd="sng">
            <a:solidFill>
              <a:srgbClr val="698D1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3. 3 глаза</a:t>
            </a:r>
            <a:endParaRPr sz="1800" b="1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1"/>
          <p:cNvSpPr/>
          <p:nvPr/>
        </p:nvSpPr>
        <p:spPr>
          <a:xfrm>
            <a:off x="4110208" y="3573036"/>
            <a:ext cx="3204360" cy="720090"/>
          </a:xfrm>
          <a:prstGeom prst="flowChartTerminator">
            <a:avLst/>
          </a:prstGeom>
          <a:solidFill>
            <a:srgbClr val="D4ECA1"/>
          </a:solidFill>
          <a:ln w="19050" cap="rnd" cmpd="sng">
            <a:solidFill>
              <a:srgbClr val="698D1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1">
                <a:latin typeface="Times New Roman"/>
                <a:ea typeface="Times New Roman"/>
                <a:cs typeface="Times New Roman"/>
                <a:sym typeface="Times New Roman"/>
              </a:rPr>
              <a:t>2. Сзади</a:t>
            </a:r>
            <a:endParaRPr sz="1800" b="1" i="0" u="none" strike="noStrike" cap="none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70" name="Google Shape;170;p21"/>
          <p:cNvSpPr/>
          <p:nvPr/>
        </p:nvSpPr>
        <p:spPr>
          <a:xfrm>
            <a:off x="539552" y="3573036"/>
            <a:ext cx="3204360" cy="720090"/>
          </a:xfrm>
          <a:prstGeom prst="flowChartTerminator">
            <a:avLst/>
          </a:prstGeom>
          <a:solidFill>
            <a:srgbClr val="D4ECA1"/>
          </a:solidFill>
          <a:ln w="19050" cap="rnd" cmpd="sng">
            <a:solidFill>
              <a:srgbClr val="698D1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457200" lvl="0" indent="-342900" algn="ctr" rtl="0">
              <a:spcBef>
                <a:spcPts val="0"/>
              </a:spcBef>
              <a:spcAft>
                <a:spcPts val="0"/>
              </a:spcAft>
              <a:buSzPts val="1800"/>
              <a:buFont typeface="Times New Roman"/>
              <a:buAutoNum type="arabicPeriod"/>
            </a:pPr>
            <a:r>
              <a:rPr lang="ru-RU" sz="1800" b="1">
                <a:latin typeface="Times New Roman"/>
                <a:ea typeface="Times New Roman"/>
                <a:cs typeface="Times New Roman"/>
                <a:sym typeface="Times New Roman"/>
              </a:rPr>
              <a:t>Спереди</a:t>
            </a:r>
            <a:endParaRPr sz="1800" b="1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71" name="Google Shape;171;p21"/>
          <p:cNvSpPr txBox="1"/>
          <p:nvPr/>
        </p:nvSpPr>
        <p:spPr>
          <a:xfrm>
            <a:off x="539550" y="324225"/>
            <a:ext cx="6984600" cy="252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 вопрос: Дети вышли из автобуса. С какой стороны они должны обойти автобус и перейти через дорогу ?</a:t>
            </a:r>
            <a:endParaRPr sz="3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68" name="Google Shape;168;p21"/>
          <p:cNvSpPr/>
          <p:nvPr/>
        </p:nvSpPr>
        <p:spPr>
          <a:xfrm>
            <a:off x="4110212" y="3573036"/>
            <a:ext cx="3204356" cy="720080"/>
          </a:xfrm>
          <a:prstGeom prst="flowChartTerminator">
            <a:avLst/>
          </a:prstGeom>
          <a:solidFill>
            <a:srgbClr val="17D11B"/>
          </a:solidFill>
          <a:ln w="19050" cap="rnd" cmpd="sng">
            <a:solidFill>
              <a:srgbClr val="698D1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1">
                <a:latin typeface="Times New Roman"/>
                <a:ea typeface="Times New Roman"/>
                <a:cs typeface="Times New Roman"/>
                <a:sym typeface="Times New Roman"/>
              </a:rPr>
              <a:t>2. Сзади</a:t>
            </a:r>
            <a:endParaRPr sz="1800" b="1" i="0" u="none" strike="noStrike" cap="none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9" grpId="0" animBg="1"/>
      <p:bldP spid="170" grpId="0" animBg="1"/>
      <p:bldP spid="16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23"/>
          <p:cNvSpPr/>
          <p:nvPr/>
        </p:nvSpPr>
        <p:spPr>
          <a:xfrm>
            <a:off x="4188322" y="3573016"/>
            <a:ext cx="3204356" cy="720080"/>
          </a:xfrm>
          <a:prstGeom prst="flowChartTerminator">
            <a:avLst/>
          </a:prstGeom>
          <a:solidFill>
            <a:srgbClr val="D4ECA1"/>
          </a:solidFill>
          <a:ln w="19050" cap="rnd" cmpd="sng">
            <a:solidFill>
              <a:srgbClr val="698D1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1" i="0" u="none" strike="noStrike" cap="none" dirty="0" smtClean="0">
                <a:solidFill>
                  <a:schemeClr val="tx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2. По ходу движения автомобилей</a:t>
            </a:r>
            <a:endParaRPr sz="1800" b="1" i="0" u="none" strike="noStrike" cap="none" dirty="0">
              <a:solidFill>
                <a:schemeClr val="tx1"/>
              </a:solidFill>
              <a:latin typeface="Times New Roman" panose="02020603050405020304" pitchFamily="18" charset="0"/>
              <a:ea typeface="Trebuchet MS"/>
              <a:cs typeface="Times New Roman" panose="02020603050405020304" pitchFamily="18" charset="0"/>
              <a:sym typeface="Trebuchet MS"/>
            </a:endParaRPr>
          </a:p>
        </p:txBody>
      </p:sp>
      <p:sp>
        <p:nvSpPr>
          <p:cNvPr id="187" name="Google Shape;187;p23"/>
          <p:cNvSpPr/>
          <p:nvPr/>
        </p:nvSpPr>
        <p:spPr>
          <a:xfrm>
            <a:off x="548788" y="3573016"/>
            <a:ext cx="3204356" cy="720080"/>
          </a:xfrm>
          <a:prstGeom prst="flowChartTerminator">
            <a:avLst/>
          </a:prstGeom>
          <a:solidFill>
            <a:srgbClr val="D4ECA1"/>
          </a:solidFill>
          <a:ln w="19050" cap="rnd" cmpd="sng">
            <a:solidFill>
              <a:srgbClr val="698D1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1" i="0" u="none" strike="noStrike" cap="none" dirty="0" smtClean="0">
                <a:solidFill>
                  <a:schemeClr val="tx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1. </a:t>
            </a:r>
            <a:r>
              <a:rPr 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Навстречу движению автомобилей</a:t>
            </a:r>
            <a:endParaRPr sz="1800" b="1" i="0" u="none" strike="noStrike" cap="none" dirty="0">
              <a:solidFill>
                <a:schemeClr val="tx1"/>
              </a:solidFill>
              <a:latin typeface="Times New Roman" panose="02020603050405020304" pitchFamily="18" charset="0"/>
              <a:ea typeface="Trebuchet MS"/>
              <a:cs typeface="Times New Roman" panose="02020603050405020304" pitchFamily="18" charset="0"/>
              <a:sym typeface="Trebuchet MS"/>
            </a:endParaRPr>
          </a:p>
        </p:txBody>
      </p:sp>
      <p:sp>
        <p:nvSpPr>
          <p:cNvPr id="7" name="Google Shape;244;p30"/>
          <p:cNvSpPr txBox="1"/>
          <p:nvPr/>
        </p:nvSpPr>
        <p:spPr>
          <a:xfrm>
            <a:off x="328580" y="480081"/>
            <a:ext cx="7534755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dirty="0" smtClean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3 вопрос</a:t>
            </a:r>
            <a:r>
              <a:rPr lang="ru-RU" sz="3600" dirty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: По какой стороне </a:t>
            </a:r>
            <a:endParaRPr lang="ru-RU" sz="3600" dirty="0" smtClean="0">
              <a:solidFill>
                <a:schemeClr val="dk1"/>
              </a:solidFill>
              <a:latin typeface="Times New Roman" panose="02020603050405020304" pitchFamily="18" charset="0"/>
              <a:ea typeface="Trebuchet MS"/>
              <a:cs typeface="Times New Roman" panose="02020603050405020304" pitchFamily="18" charset="0"/>
              <a:sym typeface="Trebuchet MS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dirty="0" smtClean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обочины  </a:t>
            </a:r>
            <a:r>
              <a:rPr lang="ru-RU" sz="3600" dirty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дороги должен двигаться пешеход?</a:t>
            </a:r>
            <a:endParaRPr sz="3600" dirty="0">
              <a:solidFill>
                <a:schemeClr val="dk1"/>
              </a:solidFill>
              <a:latin typeface="Times New Roman" panose="02020603050405020304" pitchFamily="18" charset="0"/>
              <a:ea typeface="Trebuchet MS"/>
              <a:cs typeface="Times New Roman" panose="02020603050405020304" pitchFamily="18" charset="0"/>
              <a:sym typeface="Trebuchet MS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85" name="Google Shape;185;p23"/>
          <p:cNvSpPr/>
          <p:nvPr/>
        </p:nvSpPr>
        <p:spPr>
          <a:xfrm>
            <a:off x="548788" y="3573016"/>
            <a:ext cx="3204356" cy="720080"/>
          </a:xfrm>
          <a:prstGeom prst="flowChartTerminator">
            <a:avLst/>
          </a:prstGeom>
          <a:solidFill>
            <a:srgbClr val="17D11B"/>
          </a:solidFill>
          <a:ln w="19050" cap="rnd" cmpd="sng">
            <a:solidFill>
              <a:srgbClr val="698D1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algn="ctr"/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1. Навстречу движению автомобилей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6" grpId="0" animBg="1"/>
      <p:bldP spid="187" grpId="0" animBg="1"/>
      <p:bldP spid="18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24"/>
          <p:cNvSpPr/>
          <p:nvPr/>
        </p:nvSpPr>
        <p:spPr>
          <a:xfrm>
            <a:off x="4095958" y="2852936"/>
            <a:ext cx="3204356" cy="936104"/>
          </a:xfrm>
          <a:prstGeom prst="flowChartTerminator">
            <a:avLst/>
          </a:prstGeom>
          <a:solidFill>
            <a:srgbClr val="D4ECA1"/>
          </a:solidFill>
          <a:ln w="19050" cap="rnd" cmpd="sng">
            <a:solidFill>
              <a:srgbClr val="698D1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algn="ctr"/>
            <a:r>
              <a:rPr lang="ru-RU" sz="1800" b="1" dirty="0" smtClean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2. На </a:t>
            </a:r>
            <a:r>
              <a:rPr lang="ru-RU" sz="1800" b="1" dirty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дороге – полоски – «зебра» и знак «Уступи дорогу</a:t>
            </a:r>
            <a:r>
              <a:rPr lang="ru-RU" sz="1800" b="1" dirty="0" smtClean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»</a:t>
            </a:r>
            <a:endParaRPr lang="ru-RU" sz="1800" b="1" dirty="0">
              <a:solidFill>
                <a:schemeClr val="dk1"/>
              </a:solidFill>
              <a:latin typeface="Times New Roman" panose="02020603050405020304" pitchFamily="18" charset="0"/>
              <a:ea typeface="Trebuchet MS"/>
              <a:cs typeface="Times New Roman" panose="02020603050405020304" pitchFamily="18" charset="0"/>
              <a:sym typeface="Trebuchet MS"/>
            </a:endParaRPr>
          </a:p>
        </p:txBody>
      </p:sp>
      <p:sp>
        <p:nvSpPr>
          <p:cNvPr id="196" name="Google Shape;196;p24"/>
          <p:cNvSpPr/>
          <p:nvPr/>
        </p:nvSpPr>
        <p:spPr>
          <a:xfrm>
            <a:off x="539552" y="2852936"/>
            <a:ext cx="3204356" cy="936104"/>
          </a:xfrm>
          <a:prstGeom prst="flowChartTerminator">
            <a:avLst/>
          </a:prstGeom>
          <a:solidFill>
            <a:srgbClr val="D4ECA1"/>
          </a:solidFill>
          <a:ln w="19050" cap="rnd" cmpd="sng">
            <a:solidFill>
              <a:srgbClr val="698D1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/>
            <a:r>
              <a:rPr lang="ru-RU" sz="1800" b="1" dirty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1. На </a:t>
            </a:r>
            <a:r>
              <a:rPr lang="ru-RU" sz="1800" b="1" dirty="0" smtClean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дороге </a:t>
            </a:r>
            <a:r>
              <a:rPr lang="ru-RU" sz="1800" b="1" dirty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«зебра» и знак «Пешеходный переход»</a:t>
            </a:r>
          </a:p>
        </p:txBody>
      </p:sp>
      <p:sp>
        <p:nvSpPr>
          <p:cNvPr id="197" name="Google Shape;197;p24"/>
          <p:cNvSpPr/>
          <p:nvPr/>
        </p:nvSpPr>
        <p:spPr>
          <a:xfrm>
            <a:off x="4095958" y="4365104"/>
            <a:ext cx="3204356" cy="720080"/>
          </a:xfrm>
          <a:prstGeom prst="flowChartTerminator">
            <a:avLst/>
          </a:prstGeom>
          <a:solidFill>
            <a:srgbClr val="D4ECA1"/>
          </a:solidFill>
          <a:ln w="19050" cap="rnd" cmpd="sng">
            <a:solidFill>
              <a:srgbClr val="698D1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algn="ctr"/>
            <a:r>
              <a:rPr lang="ru-RU" sz="1800" b="1" dirty="0" smtClean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4. </a:t>
            </a:r>
            <a:r>
              <a:rPr lang="ru-RU" sz="1800" b="1" dirty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Стоит регулировщик и указывает </a:t>
            </a:r>
            <a:r>
              <a:rPr lang="ru-RU" sz="1800" b="1" dirty="0" smtClean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дорогу</a:t>
            </a:r>
            <a:endParaRPr lang="ru-RU" sz="1800" b="1" dirty="0">
              <a:solidFill>
                <a:schemeClr val="dk1"/>
              </a:solidFill>
              <a:latin typeface="Times New Roman" panose="02020603050405020304" pitchFamily="18" charset="0"/>
              <a:ea typeface="Trebuchet MS"/>
              <a:cs typeface="Times New Roman" panose="02020603050405020304" pitchFamily="18" charset="0"/>
              <a:sym typeface="Trebuchet MS"/>
            </a:endParaRPr>
          </a:p>
        </p:txBody>
      </p:sp>
      <p:sp>
        <p:nvSpPr>
          <p:cNvPr id="198" name="Google Shape;198;p24"/>
          <p:cNvSpPr/>
          <p:nvPr/>
        </p:nvSpPr>
        <p:spPr>
          <a:xfrm>
            <a:off x="539552" y="4365104"/>
            <a:ext cx="3204356" cy="720080"/>
          </a:xfrm>
          <a:prstGeom prst="flowChartTerminator">
            <a:avLst/>
          </a:prstGeom>
          <a:solidFill>
            <a:srgbClr val="D4ECA1"/>
          </a:solidFill>
          <a:ln w="19050" cap="rnd" cmpd="sng">
            <a:solidFill>
              <a:srgbClr val="698D1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algn="ctr"/>
            <a:r>
              <a:rPr lang="ru-RU" sz="1800" b="1" dirty="0" smtClean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3. </a:t>
            </a:r>
            <a:r>
              <a:rPr lang="ru-RU" sz="1800" b="1" dirty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Знак в красном треугольники, бегут </a:t>
            </a:r>
            <a:r>
              <a:rPr lang="ru-RU" sz="1800" b="1" dirty="0" smtClean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дети</a:t>
            </a:r>
            <a:endParaRPr lang="ru-RU" sz="1800" b="1" dirty="0">
              <a:solidFill>
                <a:schemeClr val="dk1"/>
              </a:solidFill>
              <a:latin typeface="Times New Roman" panose="02020603050405020304" pitchFamily="18" charset="0"/>
              <a:ea typeface="Trebuchet MS"/>
              <a:cs typeface="Times New Roman" panose="02020603050405020304" pitchFamily="18" charset="0"/>
              <a:sym typeface="Trebuchet MS"/>
            </a:endParaRPr>
          </a:p>
        </p:txBody>
      </p:sp>
      <p:sp>
        <p:nvSpPr>
          <p:cNvPr id="7" name="Google Shape;258;p32"/>
          <p:cNvSpPr txBox="1"/>
          <p:nvPr/>
        </p:nvSpPr>
        <p:spPr>
          <a:xfrm>
            <a:off x="1547664" y="1340768"/>
            <a:ext cx="6589368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713821" y="665692"/>
            <a:ext cx="645621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600" dirty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4 в</a:t>
            </a:r>
            <a:r>
              <a:rPr lang="ru-RU" sz="3600" dirty="0" smtClean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опрос</a:t>
            </a:r>
            <a:r>
              <a:rPr lang="ru-RU" sz="3600" dirty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: Как определить, где находится пешеходный переход?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4" name="Google Shape;194;p24"/>
          <p:cNvSpPr/>
          <p:nvPr/>
        </p:nvSpPr>
        <p:spPr>
          <a:xfrm>
            <a:off x="539552" y="2852936"/>
            <a:ext cx="3204356" cy="936104"/>
          </a:xfrm>
          <a:prstGeom prst="flowChartTerminator">
            <a:avLst/>
          </a:prstGeom>
          <a:solidFill>
            <a:srgbClr val="17D11B"/>
          </a:solidFill>
          <a:ln w="19050" cap="rnd" cmpd="sng">
            <a:solidFill>
              <a:srgbClr val="698D1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algn="ctr"/>
            <a:r>
              <a:rPr lang="ru-RU" sz="1800" b="1" dirty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1. На дороге «зебра» и знак «Пешеходный переход»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" grpId="0" animBg="1"/>
      <p:bldP spid="196" grpId="0" animBg="1"/>
      <p:bldP spid="197" grpId="0" animBg="1"/>
      <p:bldP spid="198" grpId="0" animBg="1"/>
      <p:bldP spid="19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25"/>
          <p:cNvSpPr/>
          <p:nvPr/>
        </p:nvSpPr>
        <p:spPr>
          <a:xfrm>
            <a:off x="4095958" y="2852936"/>
            <a:ext cx="3204356" cy="720080"/>
          </a:xfrm>
          <a:prstGeom prst="flowChartTerminator">
            <a:avLst/>
          </a:prstGeom>
          <a:solidFill>
            <a:srgbClr val="D4ECA1"/>
          </a:solidFill>
          <a:ln w="19050" cap="rnd" cmpd="sng">
            <a:solidFill>
              <a:srgbClr val="698D1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1" i="0" u="none" strike="noStrike" cap="none" dirty="0" smtClean="0">
                <a:solidFill>
                  <a:schemeClr val="tx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2. Светофор</a:t>
            </a:r>
            <a:endParaRPr sz="1800" b="1" i="0" u="none" strike="noStrike" cap="none" dirty="0">
              <a:solidFill>
                <a:schemeClr val="tx1"/>
              </a:solidFill>
              <a:latin typeface="Times New Roman" panose="02020603050405020304" pitchFamily="18" charset="0"/>
              <a:ea typeface="Trebuchet MS"/>
              <a:cs typeface="Times New Roman" panose="02020603050405020304" pitchFamily="18" charset="0"/>
              <a:sym typeface="Trebuchet MS"/>
            </a:endParaRPr>
          </a:p>
        </p:txBody>
      </p:sp>
      <p:sp>
        <p:nvSpPr>
          <p:cNvPr id="205" name="Google Shape;205;p25"/>
          <p:cNvSpPr/>
          <p:nvPr/>
        </p:nvSpPr>
        <p:spPr>
          <a:xfrm>
            <a:off x="539552" y="2852936"/>
            <a:ext cx="3204356" cy="720080"/>
          </a:xfrm>
          <a:prstGeom prst="flowChartTerminator">
            <a:avLst/>
          </a:prstGeom>
          <a:solidFill>
            <a:srgbClr val="D4ECA1"/>
          </a:solidFill>
          <a:ln w="19050" cap="rnd" cmpd="sng">
            <a:solidFill>
              <a:srgbClr val="698D1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1" i="0" u="none" strike="noStrike" cap="none" dirty="0" smtClean="0">
                <a:solidFill>
                  <a:schemeClr val="tx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1. Регулировщик</a:t>
            </a:r>
            <a:endParaRPr sz="1800" b="1" i="0" u="none" strike="noStrike" cap="none" dirty="0">
              <a:solidFill>
                <a:schemeClr val="tx1"/>
              </a:solidFill>
              <a:latin typeface="Times New Roman" panose="02020603050405020304" pitchFamily="18" charset="0"/>
              <a:ea typeface="Trebuchet MS"/>
              <a:cs typeface="Times New Roman" panose="02020603050405020304" pitchFamily="18" charset="0"/>
              <a:sym typeface="Trebuchet MS"/>
            </a:endParaRPr>
          </a:p>
        </p:txBody>
      </p:sp>
      <p:sp>
        <p:nvSpPr>
          <p:cNvPr id="206" name="Google Shape;206;p25"/>
          <p:cNvSpPr/>
          <p:nvPr/>
        </p:nvSpPr>
        <p:spPr>
          <a:xfrm>
            <a:off x="4095958" y="4365104"/>
            <a:ext cx="3204356" cy="720080"/>
          </a:xfrm>
          <a:prstGeom prst="flowChartTerminator">
            <a:avLst/>
          </a:prstGeom>
          <a:solidFill>
            <a:srgbClr val="D4ECA1"/>
          </a:solidFill>
          <a:ln w="19050" cap="rnd" cmpd="sng">
            <a:solidFill>
              <a:srgbClr val="698D1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1" i="0" u="none" strike="noStrike" cap="none" dirty="0" smtClean="0">
                <a:solidFill>
                  <a:schemeClr val="tx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4. Водитель</a:t>
            </a:r>
            <a:endParaRPr sz="1800" b="1" i="0" u="none" strike="noStrike" cap="none" dirty="0">
              <a:solidFill>
                <a:schemeClr val="tx1"/>
              </a:solidFill>
              <a:latin typeface="Times New Roman" panose="02020603050405020304" pitchFamily="18" charset="0"/>
              <a:ea typeface="Trebuchet MS"/>
              <a:cs typeface="Times New Roman" panose="02020603050405020304" pitchFamily="18" charset="0"/>
              <a:sym typeface="Trebuchet MS"/>
            </a:endParaRPr>
          </a:p>
        </p:txBody>
      </p:sp>
      <p:sp>
        <p:nvSpPr>
          <p:cNvPr id="207" name="Google Shape;207;p25"/>
          <p:cNvSpPr/>
          <p:nvPr/>
        </p:nvSpPr>
        <p:spPr>
          <a:xfrm>
            <a:off x="539552" y="4365104"/>
            <a:ext cx="3204356" cy="720080"/>
          </a:xfrm>
          <a:prstGeom prst="flowChartTerminator">
            <a:avLst/>
          </a:prstGeom>
          <a:solidFill>
            <a:srgbClr val="D4ECA1"/>
          </a:solidFill>
          <a:ln w="19050" cap="rnd" cmpd="sng">
            <a:solidFill>
              <a:srgbClr val="698D1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1" i="0" u="none" strike="noStrike" cap="none" dirty="0" smtClean="0">
                <a:solidFill>
                  <a:schemeClr val="tx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3. Пешеход</a:t>
            </a:r>
            <a:endParaRPr sz="1800" b="1" i="0" u="none" strike="noStrike" cap="none" dirty="0">
              <a:solidFill>
                <a:schemeClr val="tx1"/>
              </a:solidFill>
              <a:latin typeface="Times New Roman" panose="02020603050405020304" pitchFamily="18" charset="0"/>
              <a:ea typeface="Trebuchet MS"/>
              <a:cs typeface="Times New Roman" panose="02020603050405020304" pitchFamily="18" charset="0"/>
              <a:sym typeface="Trebuchet MS"/>
            </a:endParaRPr>
          </a:p>
        </p:txBody>
      </p:sp>
      <p:sp>
        <p:nvSpPr>
          <p:cNvPr id="7" name="Google Shape;272;p34"/>
          <p:cNvSpPr txBox="1"/>
          <p:nvPr/>
        </p:nvSpPr>
        <p:spPr>
          <a:xfrm>
            <a:off x="655782" y="620688"/>
            <a:ext cx="6644532" cy="18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dirty="0" smtClean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5 вопрос</a:t>
            </a:r>
            <a:r>
              <a:rPr lang="ru-RU" sz="3600" dirty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: </a:t>
            </a:r>
            <a:r>
              <a:rPr lang="ru-RU" sz="3600" dirty="0" smtClean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Кто или что </a:t>
            </a:r>
            <a:r>
              <a:rPr lang="ru-RU" sz="3600" dirty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регулирует движение на улице?</a:t>
            </a:r>
            <a:endParaRPr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03" name="Google Shape;203;p25"/>
          <p:cNvSpPr/>
          <p:nvPr/>
        </p:nvSpPr>
        <p:spPr>
          <a:xfrm>
            <a:off x="4095958" y="2852936"/>
            <a:ext cx="3204356" cy="720080"/>
          </a:xfrm>
          <a:prstGeom prst="flowChartTerminator">
            <a:avLst/>
          </a:prstGeom>
          <a:solidFill>
            <a:srgbClr val="17D11B"/>
          </a:solidFill>
          <a:ln w="19050" cap="rnd" cmpd="sng">
            <a:solidFill>
              <a:srgbClr val="698D1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algn="ctr"/>
            <a:r>
              <a:rPr lang="ru-RU" sz="1800" b="1">
                <a:solidFill>
                  <a:schemeClr val="tx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2. Светофор</a:t>
            </a:r>
            <a:endParaRPr lang="ru-RU" sz="1800" b="1" dirty="0">
              <a:solidFill>
                <a:schemeClr val="tx1"/>
              </a:solidFill>
              <a:latin typeface="Times New Roman" panose="02020603050405020304" pitchFamily="18" charset="0"/>
              <a:ea typeface="Trebuchet MS"/>
              <a:cs typeface="Times New Roman" panose="02020603050405020304" pitchFamily="18" charset="0"/>
              <a:sym typeface="Trebuchet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" grpId="0" animBg="1"/>
      <p:bldP spid="205" grpId="0" animBg="1"/>
      <p:bldP spid="206" grpId="0" animBg="1"/>
      <p:bldP spid="207" grpId="0" animBg="1"/>
      <p:bldP spid="20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26"/>
          <p:cNvSpPr/>
          <p:nvPr/>
        </p:nvSpPr>
        <p:spPr>
          <a:xfrm>
            <a:off x="4095958" y="2852935"/>
            <a:ext cx="3204356" cy="907077"/>
          </a:xfrm>
          <a:prstGeom prst="flowChartTerminator">
            <a:avLst/>
          </a:prstGeom>
          <a:solidFill>
            <a:srgbClr val="D4ECA1"/>
          </a:solidFill>
          <a:ln w="19050" cap="rnd" cmpd="sng">
            <a:solidFill>
              <a:srgbClr val="698D1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algn="ctr"/>
            <a:r>
              <a:rPr lang="ru-RU" sz="1800" b="1" dirty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2. Люди, передвигающиеся не на транспорте</a:t>
            </a:r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4" name="Google Shape;214;p26"/>
          <p:cNvSpPr/>
          <p:nvPr/>
        </p:nvSpPr>
        <p:spPr>
          <a:xfrm>
            <a:off x="539552" y="2852936"/>
            <a:ext cx="3204356" cy="907076"/>
          </a:xfrm>
          <a:prstGeom prst="flowChartTerminator">
            <a:avLst/>
          </a:prstGeom>
          <a:solidFill>
            <a:srgbClr val="D4ECA1"/>
          </a:solidFill>
          <a:ln w="19050" cap="rnd" cmpd="sng">
            <a:solidFill>
              <a:srgbClr val="698D1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1" i="0" u="none" strike="noStrike" cap="none" dirty="0" smtClean="0">
                <a:solidFill>
                  <a:schemeClr val="tx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1. Автомобилисты</a:t>
            </a:r>
            <a:endParaRPr sz="1800" b="1" i="0" u="none" strike="noStrike" cap="none" dirty="0">
              <a:solidFill>
                <a:schemeClr val="tx1"/>
              </a:solidFill>
              <a:latin typeface="Times New Roman" panose="02020603050405020304" pitchFamily="18" charset="0"/>
              <a:ea typeface="Trebuchet MS"/>
              <a:cs typeface="Times New Roman" panose="02020603050405020304" pitchFamily="18" charset="0"/>
              <a:sym typeface="Trebuchet MS"/>
            </a:endParaRPr>
          </a:p>
        </p:txBody>
      </p:sp>
      <p:sp>
        <p:nvSpPr>
          <p:cNvPr id="215" name="Google Shape;215;p26"/>
          <p:cNvSpPr/>
          <p:nvPr/>
        </p:nvSpPr>
        <p:spPr>
          <a:xfrm>
            <a:off x="4095958" y="4365104"/>
            <a:ext cx="3204356" cy="720080"/>
          </a:xfrm>
          <a:prstGeom prst="flowChartTerminator">
            <a:avLst/>
          </a:prstGeom>
          <a:solidFill>
            <a:srgbClr val="D4ECA1"/>
          </a:solidFill>
          <a:ln w="19050" cap="rnd" cmpd="sng">
            <a:solidFill>
              <a:srgbClr val="698D1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1" i="0" u="none" strike="noStrike" cap="none" dirty="0" smtClean="0">
                <a:solidFill>
                  <a:schemeClr val="tx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4. </a:t>
            </a:r>
            <a:r>
              <a:rPr 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Дети и бабушки</a:t>
            </a:r>
            <a:endParaRPr sz="1800" b="1" i="0" u="none" strike="noStrike" cap="none" dirty="0">
              <a:solidFill>
                <a:schemeClr val="tx1"/>
              </a:solidFill>
              <a:latin typeface="Times New Roman" panose="02020603050405020304" pitchFamily="18" charset="0"/>
              <a:ea typeface="Trebuchet MS"/>
              <a:cs typeface="Times New Roman" panose="02020603050405020304" pitchFamily="18" charset="0"/>
              <a:sym typeface="Trebuchet MS"/>
            </a:endParaRPr>
          </a:p>
        </p:txBody>
      </p:sp>
      <p:sp>
        <p:nvSpPr>
          <p:cNvPr id="216" name="Google Shape;216;p26"/>
          <p:cNvSpPr/>
          <p:nvPr/>
        </p:nvSpPr>
        <p:spPr>
          <a:xfrm>
            <a:off x="539552" y="4365104"/>
            <a:ext cx="3204356" cy="720080"/>
          </a:xfrm>
          <a:prstGeom prst="flowChartTerminator">
            <a:avLst/>
          </a:prstGeom>
          <a:solidFill>
            <a:srgbClr val="D4ECA1"/>
          </a:solidFill>
          <a:ln w="19050" cap="rnd" cmpd="sng">
            <a:solidFill>
              <a:srgbClr val="698D1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1" i="0" u="none" strike="noStrike" cap="none" dirty="0" smtClean="0">
                <a:solidFill>
                  <a:schemeClr val="tx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3. Велосипедисты</a:t>
            </a:r>
            <a:endParaRPr sz="1800" b="1" i="0" u="none" strike="noStrike" cap="none" dirty="0">
              <a:solidFill>
                <a:schemeClr val="tx1"/>
              </a:solidFill>
              <a:latin typeface="Times New Roman" panose="02020603050405020304" pitchFamily="18" charset="0"/>
              <a:ea typeface="Trebuchet MS"/>
              <a:cs typeface="Times New Roman" panose="02020603050405020304" pitchFamily="18" charset="0"/>
              <a:sym typeface="Trebuchet MS"/>
            </a:endParaRPr>
          </a:p>
        </p:txBody>
      </p:sp>
      <p:sp>
        <p:nvSpPr>
          <p:cNvPr id="7" name="Google Shape;286;p36"/>
          <p:cNvSpPr txBox="1"/>
          <p:nvPr/>
        </p:nvSpPr>
        <p:spPr>
          <a:xfrm>
            <a:off x="561421" y="906836"/>
            <a:ext cx="6761018" cy="7649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dirty="0" smtClean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6 вопрос</a:t>
            </a:r>
            <a:r>
              <a:rPr lang="ru-RU" sz="3600" dirty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: Кто такие пешеходы? </a:t>
            </a:r>
            <a:endParaRPr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2" name="Google Shape;212;p26"/>
          <p:cNvSpPr/>
          <p:nvPr/>
        </p:nvSpPr>
        <p:spPr>
          <a:xfrm>
            <a:off x="4095958" y="2852935"/>
            <a:ext cx="3204356" cy="907077"/>
          </a:xfrm>
          <a:prstGeom prst="flowChartTerminator">
            <a:avLst/>
          </a:prstGeom>
          <a:solidFill>
            <a:srgbClr val="17D11B"/>
          </a:solidFill>
          <a:ln w="19050" cap="rnd" cmpd="sng">
            <a:solidFill>
              <a:srgbClr val="698D1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algn="ctr"/>
            <a:r>
              <a:rPr lang="ru-RU" sz="1800" b="1" dirty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2. Люди, передвигающиеся не на транспорте</a:t>
            </a:r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3" grpId="0" animBg="1"/>
      <p:bldP spid="214" grpId="0" animBg="1"/>
      <p:bldP spid="215" grpId="0" animBg="1"/>
      <p:bldP spid="216" grpId="0" animBg="1"/>
      <p:bldP spid="2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27"/>
          <p:cNvSpPr/>
          <p:nvPr/>
        </p:nvSpPr>
        <p:spPr>
          <a:xfrm>
            <a:off x="4095958" y="2852936"/>
            <a:ext cx="3204356" cy="720080"/>
          </a:xfrm>
          <a:prstGeom prst="flowChartTerminator">
            <a:avLst/>
          </a:prstGeom>
          <a:solidFill>
            <a:srgbClr val="D4ECA1"/>
          </a:solidFill>
          <a:ln w="19050" cap="rnd" cmpd="sng">
            <a:solidFill>
              <a:srgbClr val="698D1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algn="ctr"/>
            <a:r>
              <a:rPr lang="ru-RU" sz="1800" b="1" dirty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2. Потихоньку, где есть знаки для </a:t>
            </a:r>
            <a:r>
              <a:rPr lang="ru-RU" sz="1800" b="1" dirty="0" smtClean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водителя</a:t>
            </a:r>
            <a:endParaRPr lang="ru-RU" sz="1800" b="1" dirty="0">
              <a:solidFill>
                <a:schemeClr val="dk1"/>
              </a:solidFill>
              <a:latin typeface="Times New Roman" panose="02020603050405020304" pitchFamily="18" charset="0"/>
              <a:ea typeface="Trebuchet MS"/>
              <a:cs typeface="Times New Roman" panose="02020603050405020304" pitchFamily="18" charset="0"/>
              <a:sym typeface="Trebuchet MS"/>
            </a:endParaRPr>
          </a:p>
        </p:txBody>
      </p:sp>
      <p:sp>
        <p:nvSpPr>
          <p:cNvPr id="223" name="Google Shape;223;p27"/>
          <p:cNvSpPr/>
          <p:nvPr/>
        </p:nvSpPr>
        <p:spPr>
          <a:xfrm>
            <a:off x="539552" y="2852936"/>
            <a:ext cx="3204356" cy="720080"/>
          </a:xfrm>
          <a:prstGeom prst="flowChartTerminator">
            <a:avLst/>
          </a:prstGeom>
          <a:solidFill>
            <a:srgbClr val="D4ECA1"/>
          </a:solidFill>
          <a:ln w="19050" cap="rnd" cmpd="sng">
            <a:solidFill>
              <a:srgbClr val="698D1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algn="ctr"/>
            <a:r>
              <a:rPr lang="ru-RU" sz="1800" b="1" dirty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1. Бегом, пока нет </a:t>
            </a:r>
            <a:r>
              <a:rPr lang="ru-RU" sz="1800" b="1" dirty="0" smtClean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машин</a:t>
            </a:r>
            <a:endParaRPr lang="ru-RU" sz="1800" b="1" dirty="0">
              <a:solidFill>
                <a:schemeClr val="dk1"/>
              </a:solidFill>
              <a:latin typeface="Times New Roman" panose="02020603050405020304" pitchFamily="18" charset="0"/>
              <a:ea typeface="Trebuchet MS"/>
              <a:cs typeface="Times New Roman" panose="02020603050405020304" pitchFamily="18" charset="0"/>
              <a:sym typeface="Trebuchet MS"/>
            </a:endParaRPr>
          </a:p>
        </p:txBody>
      </p:sp>
      <p:sp>
        <p:nvSpPr>
          <p:cNvPr id="224" name="Google Shape;224;p27"/>
          <p:cNvSpPr/>
          <p:nvPr/>
        </p:nvSpPr>
        <p:spPr>
          <a:xfrm>
            <a:off x="4095958" y="4365104"/>
            <a:ext cx="3204356" cy="720080"/>
          </a:xfrm>
          <a:prstGeom prst="flowChartTerminator">
            <a:avLst/>
          </a:prstGeom>
          <a:solidFill>
            <a:srgbClr val="D4ECA1"/>
          </a:solidFill>
          <a:ln w="19050" cap="rnd" cmpd="sng">
            <a:solidFill>
              <a:srgbClr val="698D1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algn="ctr"/>
            <a:r>
              <a:rPr lang="ru-RU" sz="1800" b="1" dirty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4. </a:t>
            </a:r>
            <a:r>
              <a:rPr lang="ru-RU" sz="1800" b="1" dirty="0" smtClean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Там, </a:t>
            </a:r>
            <a:r>
              <a:rPr lang="ru-RU" sz="1800" b="1" dirty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где знак </a:t>
            </a:r>
            <a:r>
              <a:rPr lang="ru-RU" sz="1800" b="1" dirty="0" smtClean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«Осторожно </a:t>
            </a:r>
            <a:r>
              <a:rPr lang="ru-RU" sz="1800" b="1" dirty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дети»</a:t>
            </a:r>
          </a:p>
        </p:txBody>
      </p:sp>
      <p:sp>
        <p:nvSpPr>
          <p:cNvPr id="225" name="Google Shape;225;p27"/>
          <p:cNvSpPr/>
          <p:nvPr/>
        </p:nvSpPr>
        <p:spPr>
          <a:xfrm>
            <a:off x="539552" y="4365104"/>
            <a:ext cx="3204356" cy="720080"/>
          </a:xfrm>
          <a:prstGeom prst="flowChartTerminator">
            <a:avLst/>
          </a:prstGeom>
          <a:solidFill>
            <a:srgbClr val="D4ECA1"/>
          </a:solidFill>
          <a:ln w="19050" cap="rnd" cmpd="sng">
            <a:solidFill>
              <a:srgbClr val="698D1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algn="ctr"/>
            <a:r>
              <a:rPr lang="ru-RU" sz="1800" b="1" dirty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3. Со взрослым за руку, по пешеходному </a:t>
            </a:r>
            <a:r>
              <a:rPr lang="ru-RU" sz="1800" b="1" dirty="0" smtClean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переходу</a:t>
            </a:r>
            <a:endParaRPr sz="1800" b="1" i="0" u="none" strike="noStrike" cap="none" dirty="0">
              <a:solidFill>
                <a:schemeClr val="lt1"/>
              </a:solidFill>
              <a:latin typeface="Times New Roman" panose="02020603050405020304" pitchFamily="18" charset="0"/>
              <a:ea typeface="Trebuchet MS"/>
              <a:cs typeface="Times New Roman" panose="02020603050405020304" pitchFamily="18" charset="0"/>
              <a:sym typeface="Trebuchet MS"/>
            </a:endParaRPr>
          </a:p>
        </p:txBody>
      </p:sp>
      <p:sp>
        <p:nvSpPr>
          <p:cNvPr id="7" name="Google Shape;300;p38"/>
          <p:cNvSpPr txBox="1"/>
          <p:nvPr/>
        </p:nvSpPr>
        <p:spPr>
          <a:xfrm>
            <a:off x="59018" y="664987"/>
            <a:ext cx="7765823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dirty="0" smtClean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7 вопрос</a:t>
            </a:r>
            <a:r>
              <a:rPr lang="ru-RU" sz="3600" dirty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: Как следует переходить дорогу детям? </a:t>
            </a:r>
            <a:endParaRPr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1" name="Google Shape;221;p27"/>
          <p:cNvSpPr/>
          <p:nvPr/>
        </p:nvSpPr>
        <p:spPr>
          <a:xfrm>
            <a:off x="539552" y="4365104"/>
            <a:ext cx="3204356" cy="720080"/>
          </a:xfrm>
          <a:prstGeom prst="flowChartTerminator">
            <a:avLst/>
          </a:prstGeom>
          <a:solidFill>
            <a:srgbClr val="17D11B"/>
          </a:solidFill>
          <a:ln w="19050" cap="rnd" cmpd="sng">
            <a:solidFill>
              <a:srgbClr val="698D1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algn="ctr"/>
            <a:r>
              <a:rPr lang="ru-RU" sz="1800" b="1" dirty="0">
                <a:solidFill>
                  <a:schemeClr val="dk1"/>
                </a:solidFill>
                <a:latin typeface="Times New Roman" panose="02020603050405020304" pitchFamily="18" charset="0"/>
                <a:ea typeface="Trebuchet MS"/>
                <a:cs typeface="Times New Roman" panose="02020603050405020304" pitchFamily="18" charset="0"/>
                <a:sym typeface="Trebuchet MS"/>
              </a:rPr>
              <a:t>3. Со взрослым за руку, по пешеходному переходу</a:t>
            </a:r>
            <a:endParaRPr lang="ru-RU" sz="1800" b="1" dirty="0">
              <a:solidFill>
                <a:schemeClr val="lt1"/>
              </a:solidFill>
              <a:latin typeface="Times New Roman" panose="02020603050405020304" pitchFamily="18" charset="0"/>
              <a:ea typeface="Trebuchet MS"/>
              <a:cs typeface="Times New Roman" panose="02020603050405020304" pitchFamily="18" charset="0"/>
              <a:sym typeface="Trebuchet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2" grpId="0" animBg="1"/>
      <p:bldP spid="223" grpId="0" animBg="1"/>
      <p:bldP spid="224" grpId="0" animBg="1"/>
      <p:bldP spid="225" grpId="0" animBg="1"/>
      <p:bldP spid="221" grpId="0" animBg="1"/>
    </p:bld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rgbClr val="000000"/>
      </a:dk1>
      <a:lt1>
        <a:srgbClr val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</TotalTime>
  <Words>1062</Words>
  <Application>Microsoft Office PowerPoint</Application>
  <PresentationFormat>Экран (4:3)</PresentationFormat>
  <Paragraphs>129</Paragraphs>
  <Slides>23</Slides>
  <Notes>22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9" baseType="lpstr">
      <vt:lpstr>Arial</vt:lpstr>
      <vt:lpstr>Calibri</vt:lpstr>
      <vt:lpstr>Noto Sans Symbols</vt:lpstr>
      <vt:lpstr>Times New Roman</vt:lpstr>
      <vt:lpstr>Trebuchet MS</vt:lpstr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nancy198887@gmail.com</cp:lastModifiedBy>
  <cp:revision>16</cp:revision>
  <dcterms:modified xsi:type="dcterms:W3CDTF">2019-04-23T08:31:48Z</dcterms:modified>
</cp:coreProperties>
</file>