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CC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320800" y="5334000"/>
            <a:ext cx="10363200" cy="70485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algn="r">
              <a:defRPr sz="3600">
                <a:solidFill>
                  <a:schemeClr val="bg1"/>
                </a:solidFill>
              </a:defRPr>
            </a:lvl1pPr>
          </a:lstStyle>
          <a:p>
            <a:pPr lvl="0"/>
            <a:r>
              <a:rPr lang="ru-RU" noProof="0" smtClean="0"/>
              <a:t>Образец заголовка</a:t>
            </a:r>
            <a:endParaRPr lang="en-US" noProof="0" smtClean="0"/>
          </a:p>
        </p:txBody>
      </p:sp>
      <p:sp>
        <p:nvSpPr>
          <p:cNvPr id="3075" name="Rectangle 3"/>
          <p:cNvSpPr>
            <a:spLocks noGrp="1" noChangeArrowheads="1"/>
          </p:cNvSpPr>
          <p:nvPr>
            <p:ph type="subTitle" idx="1"/>
          </p:nvPr>
        </p:nvSpPr>
        <p:spPr>
          <a:xfrm>
            <a:off x="1320800" y="5867400"/>
            <a:ext cx="10363200" cy="533400"/>
          </a:xfrm>
          <a:extLst>
            <a:ext uri="{AF507438-7753-43E0-B8FC-AC1667EBCBE1}">
              <a14:hiddenEffects xmlns:a14="http://schemas.microsoft.com/office/drawing/2010/main">
                <a:effectLst>
                  <a:outerShdw dist="17961" dir="2700000" algn="ctr" rotWithShape="0">
                    <a:schemeClr val="tx1"/>
                  </a:outerShdw>
                </a:effectLst>
              </a14:hiddenEffects>
            </a:ext>
          </a:extLst>
        </p:spPr>
        <p:txBody>
          <a:bodyPr/>
          <a:lstStyle>
            <a:lvl1pPr marL="0" indent="0" algn="r">
              <a:buFontTx/>
              <a:buNone/>
              <a:defRPr sz="2400">
                <a:solidFill>
                  <a:schemeClr val="bg1"/>
                </a:solidFill>
              </a:defRPr>
            </a:lvl1pPr>
          </a:lstStyle>
          <a:p>
            <a:pPr lvl="0"/>
            <a:r>
              <a:rPr lang="ru-RU" noProof="0" smtClean="0"/>
              <a:t>Образец подзаголовка</a:t>
            </a:r>
            <a:endParaRPr lang="en-US" noProof="0" smtClean="0"/>
          </a:p>
        </p:txBody>
      </p:sp>
    </p:spTree>
    <p:extLst>
      <p:ext uri="{BB962C8B-B14F-4D97-AF65-F5344CB8AC3E}">
        <p14:creationId xmlns:p14="http://schemas.microsoft.com/office/powerpoint/2010/main" val="4100418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835800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34400" y="1417638"/>
            <a:ext cx="2438400" cy="5211762"/>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219200" y="1417638"/>
            <a:ext cx="7112000" cy="52117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451885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585027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extLst>
      <p:ext uri="{BB962C8B-B14F-4D97-AF65-F5344CB8AC3E}">
        <p14:creationId xmlns:p14="http://schemas.microsoft.com/office/powerpoint/2010/main" val="37912626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1219200" y="2438400"/>
            <a:ext cx="47752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6197600" y="2438400"/>
            <a:ext cx="47752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152588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1656340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Tree>
    <p:extLst>
      <p:ext uri="{BB962C8B-B14F-4D97-AF65-F5344CB8AC3E}">
        <p14:creationId xmlns:p14="http://schemas.microsoft.com/office/powerpoint/2010/main" val="1872860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1504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2551999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extLst>
      <p:ext uri="{BB962C8B-B14F-4D97-AF65-F5344CB8AC3E}">
        <p14:creationId xmlns:p14="http://schemas.microsoft.com/office/powerpoint/2010/main" val="4039839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19200" y="1417638"/>
            <a:ext cx="9753600" cy="71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7" name="Rectangle 3"/>
          <p:cNvSpPr>
            <a:spLocks noGrp="1" noChangeArrowheads="1"/>
          </p:cNvSpPr>
          <p:nvPr>
            <p:ph type="body" idx="1"/>
          </p:nvPr>
        </p:nvSpPr>
        <p:spPr bwMode="auto">
          <a:xfrm>
            <a:off x="1219200" y="2438400"/>
            <a:ext cx="97536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Tree>
    <p:extLst>
      <p:ext uri="{BB962C8B-B14F-4D97-AF65-F5344CB8AC3E}">
        <p14:creationId xmlns:p14="http://schemas.microsoft.com/office/powerpoint/2010/main" val="23416199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Microsoft Sans Serif" pitchFamily="34" charset="0"/>
        </a:defRPr>
      </a:lvl2pPr>
      <a:lvl3pPr algn="l" rtl="0" eaLnBrk="1" fontAlgn="base" hangingPunct="1">
        <a:spcBef>
          <a:spcPct val="0"/>
        </a:spcBef>
        <a:spcAft>
          <a:spcPct val="0"/>
        </a:spcAft>
        <a:defRPr sz="4400">
          <a:solidFill>
            <a:schemeClr val="tx1"/>
          </a:solidFill>
          <a:latin typeface="Microsoft Sans Serif" pitchFamily="34" charset="0"/>
        </a:defRPr>
      </a:lvl3pPr>
      <a:lvl4pPr algn="l" rtl="0" eaLnBrk="1" fontAlgn="base" hangingPunct="1">
        <a:spcBef>
          <a:spcPct val="0"/>
        </a:spcBef>
        <a:spcAft>
          <a:spcPct val="0"/>
        </a:spcAft>
        <a:defRPr sz="4400">
          <a:solidFill>
            <a:schemeClr val="tx1"/>
          </a:solidFill>
          <a:latin typeface="Microsoft Sans Serif" pitchFamily="34" charset="0"/>
        </a:defRPr>
      </a:lvl4pPr>
      <a:lvl5pPr algn="l" rtl="0" eaLnBrk="1" fontAlgn="base" hangingPunct="1">
        <a:spcBef>
          <a:spcPct val="0"/>
        </a:spcBef>
        <a:spcAft>
          <a:spcPct val="0"/>
        </a:spcAft>
        <a:defRPr sz="4400">
          <a:solidFill>
            <a:schemeClr val="tx1"/>
          </a:solidFill>
          <a:latin typeface="Microsoft Sans Serif" pitchFamily="34" charset="0"/>
        </a:defRPr>
      </a:lvl5pPr>
      <a:lvl6pPr marL="457200" algn="l" rtl="0" eaLnBrk="1" fontAlgn="base" hangingPunct="1">
        <a:spcBef>
          <a:spcPct val="0"/>
        </a:spcBef>
        <a:spcAft>
          <a:spcPct val="0"/>
        </a:spcAft>
        <a:defRPr sz="4400">
          <a:solidFill>
            <a:schemeClr val="tx1"/>
          </a:solidFill>
          <a:latin typeface="Microsoft Sans Serif" pitchFamily="34" charset="0"/>
        </a:defRPr>
      </a:lvl6pPr>
      <a:lvl7pPr marL="914400" algn="l" rtl="0" eaLnBrk="1" fontAlgn="base" hangingPunct="1">
        <a:spcBef>
          <a:spcPct val="0"/>
        </a:spcBef>
        <a:spcAft>
          <a:spcPct val="0"/>
        </a:spcAft>
        <a:defRPr sz="4400">
          <a:solidFill>
            <a:schemeClr val="tx1"/>
          </a:solidFill>
          <a:latin typeface="Microsoft Sans Serif" pitchFamily="34" charset="0"/>
        </a:defRPr>
      </a:lvl7pPr>
      <a:lvl8pPr marL="1371600" algn="l" rtl="0" eaLnBrk="1" fontAlgn="base" hangingPunct="1">
        <a:spcBef>
          <a:spcPct val="0"/>
        </a:spcBef>
        <a:spcAft>
          <a:spcPct val="0"/>
        </a:spcAft>
        <a:defRPr sz="4400">
          <a:solidFill>
            <a:schemeClr val="tx1"/>
          </a:solidFill>
          <a:latin typeface="Microsoft Sans Serif" pitchFamily="34" charset="0"/>
        </a:defRPr>
      </a:lvl8pPr>
      <a:lvl9pPr marL="1828800" algn="l" rtl="0" eaLnBrk="1" fontAlgn="base" hangingPunct="1">
        <a:spcBef>
          <a:spcPct val="0"/>
        </a:spcBef>
        <a:spcAft>
          <a:spcPct val="0"/>
        </a:spcAft>
        <a:defRPr sz="4400">
          <a:solidFill>
            <a:schemeClr val="tx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66618" y="2546926"/>
            <a:ext cx="10363200" cy="1657928"/>
          </a:xfrm>
        </p:spPr>
        <p:txBody>
          <a:bodyPr/>
          <a:lstStyle/>
          <a:p>
            <a:pPr algn="ctr"/>
            <a:r>
              <a:rPr lang="en-US" sz="2400" dirty="0" smtClean="0">
                <a:solidFill>
                  <a:schemeClr val="accent4">
                    <a:lumMod val="50000"/>
                  </a:schemeClr>
                </a:solidFill>
              </a:rPr>
              <a:t>“</a:t>
            </a:r>
            <a:r>
              <a:rPr lang="ru-RU" sz="2400" dirty="0" smtClean="0">
                <a:solidFill>
                  <a:schemeClr val="accent4">
                    <a:lumMod val="50000"/>
                  </a:schemeClr>
                </a:solidFill>
              </a:rPr>
              <a:t>Использование </a:t>
            </a:r>
            <a:r>
              <a:rPr lang="ru-RU" sz="2400" dirty="0">
                <a:solidFill>
                  <a:schemeClr val="accent4">
                    <a:lumMod val="50000"/>
                  </a:schemeClr>
                </a:solidFill>
              </a:rPr>
              <a:t>игровых элементов на уроках в начальной </a:t>
            </a:r>
            <a:r>
              <a:rPr lang="ru-RU" sz="2400" dirty="0" smtClean="0">
                <a:solidFill>
                  <a:schemeClr val="accent4">
                    <a:lumMod val="50000"/>
                  </a:schemeClr>
                </a:solidFill>
              </a:rPr>
              <a:t>школе</a:t>
            </a:r>
            <a:r>
              <a:rPr lang="en-US" sz="2400" dirty="0" smtClean="0">
                <a:solidFill>
                  <a:schemeClr val="accent4">
                    <a:lumMod val="50000"/>
                  </a:schemeClr>
                </a:solidFill>
              </a:rPr>
              <a:t>”</a:t>
            </a:r>
            <a:endParaRPr lang="ru-RU" sz="2400" dirty="0">
              <a:solidFill>
                <a:schemeClr val="accent4">
                  <a:lumMod val="50000"/>
                </a:schemeClr>
              </a:solidFill>
            </a:endParaRPr>
          </a:p>
        </p:txBody>
      </p:sp>
      <p:sp>
        <p:nvSpPr>
          <p:cNvPr id="3" name="Подзаголовок 2"/>
          <p:cNvSpPr>
            <a:spLocks noGrp="1"/>
          </p:cNvSpPr>
          <p:nvPr>
            <p:ph type="subTitle" idx="1"/>
          </p:nvPr>
        </p:nvSpPr>
        <p:spPr>
          <a:xfrm>
            <a:off x="581890" y="2000825"/>
            <a:ext cx="10363200" cy="533400"/>
          </a:xfrm>
        </p:spPr>
        <p:txBody>
          <a:bodyPr/>
          <a:lstStyle/>
          <a:p>
            <a:pPr algn="ctr"/>
            <a:r>
              <a:rPr lang="ru-RU" dirty="0" smtClean="0">
                <a:solidFill>
                  <a:schemeClr val="accent4">
                    <a:lumMod val="50000"/>
                  </a:schemeClr>
                </a:solidFill>
              </a:rPr>
              <a:t>Презентация на тему :</a:t>
            </a:r>
            <a:endParaRPr lang="ru-RU" dirty="0">
              <a:solidFill>
                <a:schemeClr val="accent4">
                  <a:lumMod val="50000"/>
                </a:schemeClr>
              </a:solidFill>
            </a:endParaRPr>
          </a:p>
        </p:txBody>
      </p:sp>
      <p:sp>
        <p:nvSpPr>
          <p:cNvPr id="4" name="TextBox 3"/>
          <p:cNvSpPr txBox="1"/>
          <p:nvPr/>
        </p:nvSpPr>
        <p:spPr>
          <a:xfrm>
            <a:off x="766618" y="221673"/>
            <a:ext cx="11065164" cy="646545"/>
          </a:xfrm>
          <a:prstGeom prst="rect">
            <a:avLst/>
          </a:prstGeom>
          <a:noFill/>
        </p:spPr>
        <p:txBody>
          <a:bodyPr wrap="square" rtlCol="0">
            <a:spAutoFit/>
          </a:bodyPr>
          <a:lstStyle/>
          <a:p>
            <a:endParaRPr lang="ru-RU" dirty="0"/>
          </a:p>
        </p:txBody>
      </p:sp>
      <p:sp>
        <p:nvSpPr>
          <p:cNvPr id="5" name="TextBox 4"/>
          <p:cNvSpPr txBox="1"/>
          <p:nvPr/>
        </p:nvSpPr>
        <p:spPr>
          <a:xfrm>
            <a:off x="1293092" y="67999"/>
            <a:ext cx="11323783" cy="800219"/>
          </a:xfrm>
          <a:prstGeom prst="rect">
            <a:avLst/>
          </a:prstGeom>
          <a:noFill/>
        </p:spPr>
        <p:txBody>
          <a:bodyPr wrap="square" rtlCol="0">
            <a:spAutoFit/>
          </a:bodyPr>
          <a:lstStyle/>
          <a:p>
            <a:r>
              <a:rPr lang="ru-RU" sz="1400" b="1" dirty="0">
                <a:solidFill>
                  <a:srgbClr val="000000"/>
                </a:solidFill>
              </a:rPr>
              <a:t>Муниципальное образовательное учреждение </a:t>
            </a:r>
            <a:r>
              <a:rPr lang="ru-RU" sz="1400" b="1" dirty="0" err="1">
                <a:solidFill>
                  <a:srgbClr val="000000"/>
                </a:solidFill>
              </a:rPr>
              <a:t>Шаталовская</a:t>
            </a:r>
            <a:r>
              <a:rPr lang="ru-RU" sz="1400" b="1" dirty="0">
                <a:solidFill>
                  <a:srgbClr val="000000"/>
                </a:solidFill>
              </a:rPr>
              <a:t> Средняя Школа </a:t>
            </a:r>
            <a:r>
              <a:rPr lang="ru-RU" sz="1400" b="1" dirty="0" err="1">
                <a:solidFill>
                  <a:srgbClr val="000000"/>
                </a:solidFill>
              </a:rPr>
              <a:t>Починковского</a:t>
            </a:r>
            <a:r>
              <a:rPr lang="ru-RU" sz="1400" b="1" dirty="0">
                <a:solidFill>
                  <a:srgbClr val="000000"/>
                </a:solidFill>
              </a:rPr>
              <a:t> района Смоленской области</a:t>
            </a:r>
          </a:p>
          <a:p>
            <a:r>
              <a:rPr lang="ru-RU" sz="1400" b="1" dirty="0">
                <a:solidFill>
                  <a:schemeClr val="accent4">
                    <a:lumMod val="50000"/>
                  </a:schemeClr>
                </a:solidFill>
              </a:rPr>
              <a:t> </a:t>
            </a:r>
          </a:p>
          <a:p>
            <a:endParaRPr lang="ru-RU" dirty="0"/>
          </a:p>
        </p:txBody>
      </p:sp>
      <p:sp>
        <p:nvSpPr>
          <p:cNvPr id="6" name="TextBox 5"/>
          <p:cNvSpPr txBox="1"/>
          <p:nvPr/>
        </p:nvSpPr>
        <p:spPr>
          <a:xfrm>
            <a:off x="9107055" y="4590473"/>
            <a:ext cx="3352800" cy="923330"/>
          </a:xfrm>
          <a:prstGeom prst="rect">
            <a:avLst/>
          </a:prstGeom>
          <a:noFill/>
        </p:spPr>
        <p:txBody>
          <a:bodyPr wrap="square" rtlCol="0">
            <a:spAutoFit/>
          </a:bodyPr>
          <a:lstStyle/>
          <a:p>
            <a:r>
              <a:rPr lang="ru-RU" b="1" dirty="0">
                <a:solidFill>
                  <a:schemeClr val="accent4">
                    <a:lumMod val="50000"/>
                  </a:schemeClr>
                </a:solidFill>
              </a:rPr>
              <a:t>Колупаева Галина Владимировна учитель начальных классов</a:t>
            </a:r>
            <a:endParaRPr lang="ru-RU" dirty="0">
              <a:solidFill>
                <a:schemeClr val="accent4">
                  <a:lumMod val="50000"/>
                </a:schemeClr>
              </a:solidFill>
            </a:endParaRPr>
          </a:p>
        </p:txBody>
      </p:sp>
      <p:sp>
        <p:nvSpPr>
          <p:cNvPr id="7" name="TextBox 6"/>
          <p:cNvSpPr txBox="1"/>
          <p:nvPr/>
        </p:nvSpPr>
        <p:spPr>
          <a:xfrm>
            <a:off x="4987636" y="5996226"/>
            <a:ext cx="2336800" cy="861774"/>
          </a:xfrm>
          <a:prstGeom prst="rect">
            <a:avLst/>
          </a:prstGeom>
          <a:noFill/>
        </p:spPr>
        <p:txBody>
          <a:bodyPr wrap="square" rtlCol="0">
            <a:spAutoFit/>
          </a:bodyPr>
          <a:lstStyle/>
          <a:p>
            <a:r>
              <a:rPr lang="ru-RU" sz="1600" b="1" dirty="0" err="1" smtClean="0">
                <a:solidFill>
                  <a:schemeClr val="accent4">
                    <a:lumMod val="50000"/>
                  </a:schemeClr>
                </a:solidFill>
              </a:rPr>
              <a:t>Шаталово</a:t>
            </a:r>
            <a:endParaRPr lang="ru-RU" sz="1600" b="1" dirty="0" smtClean="0">
              <a:solidFill>
                <a:schemeClr val="accent4">
                  <a:lumMod val="50000"/>
                </a:schemeClr>
              </a:solidFill>
            </a:endParaRPr>
          </a:p>
          <a:p>
            <a:r>
              <a:rPr lang="ru-RU" sz="1600" b="1" dirty="0" smtClean="0">
                <a:solidFill>
                  <a:schemeClr val="accent4">
                    <a:lumMod val="50000"/>
                  </a:schemeClr>
                </a:solidFill>
              </a:rPr>
              <a:t>2018/19 учебный год</a:t>
            </a:r>
          </a:p>
          <a:p>
            <a:endParaRPr lang="ru-RU" dirty="0"/>
          </a:p>
        </p:txBody>
      </p:sp>
    </p:spTree>
    <p:extLst>
      <p:ext uri="{BB962C8B-B14F-4D97-AF65-F5344CB8AC3E}">
        <p14:creationId xmlns:p14="http://schemas.microsoft.com/office/powerpoint/2010/main" val="22165468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6146" y="2272146"/>
            <a:ext cx="9753600" cy="4191000"/>
          </a:xfrm>
        </p:spPr>
        <p:txBody>
          <a:bodyPr/>
          <a:lstStyle/>
          <a:p>
            <a:pPr marL="0" indent="0" algn="ctr">
              <a:buNone/>
            </a:pPr>
            <a:r>
              <a:rPr lang="ru-RU" sz="2000" dirty="0">
                <a:solidFill>
                  <a:schemeClr val="accent4">
                    <a:lumMod val="50000"/>
                  </a:schemeClr>
                </a:solidFill>
              </a:rPr>
              <a:t>З</a:t>
            </a:r>
            <a:r>
              <a:rPr lang="ru-RU" sz="2000" dirty="0" smtClean="0">
                <a:solidFill>
                  <a:schemeClr val="accent4">
                    <a:lumMod val="50000"/>
                  </a:schemeClr>
                </a:solidFill>
              </a:rPr>
              <a:t>анимательность </a:t>
            </a:r>
            <a:r>
              <a:rPr lang="ru-RU" sz="2000" dirty="0">
                <a:solidFill>
                  <a:schemeClr val="accent4">
                    <a:lumMod val="50000"/>
                  </a:schemeClr>
                </a:solidFill>
              </a:rPr>
              <a:t>на </a:t>
            </a:r>
            <a:r>
              <a:rPr lang="ru-RU" sz="2000" dirty="0" smtClean="0">
                <a:solidFill>
                  <a:schemeClr val="accent4">
                    <a:lumMod val="50000"/>
                  </a:schemeClr>
                </a:solidFill>
              </a:rPr>
              <a:t>уроках помогает </a:t>
            </a:r>
            <a:r>
              <a:rPr lang="ru-RU" sz="2000" dirty="0">
                <a:solidFill>
                  <a:schemeClr val="accent4">
                    <a:lumMod val="50000"/>
                  </a:schemeClr>
                </a:solidFill>
              </a:rPr>
              <a:t>формированию мыслительной деятельности, творческих способностей учащихся, элементы которых проявляются в процессе выбора наиболее рациональных способов решения задач, в математической и логической смекалке, при проведения на занятиях игр, в конструировании различных геометрических фигур,  в организации коллектива своих товарищей, а так же в умении с наибольшей эффективностью выполнить какую-либо работу или провести познавательную игру.</a:t>
            </a:r>
            <a:endParaRPr lang="ru-RU" sz="2000" dirty="0">
              <a:solidFill>
                <a:schemeClr val="accent4">
                  <a:lumMod val="50000"/>
                </a:schemeClr>
              </a:solidFill>
            </a:endParaRPr>
          </a:p>
        </p:txBody>
      </p:sp>
    </p:spTree>
    <p:extLst>
      <p:ext uri="{BB962C8B-B14F-4D97-AF65-F5344CB8AC3E}">
        <p14:creationId xmlns:p14="http://schemas.microsoft.com/office/powerpoint/2010/main" val="40843420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53673" y="341744"/>
            <a:ext cx="9753600" cy="1644074"/>
          </a:xfrm>
          <a:solidFill>
            <a:schemeClr val="bg1">
              <a:lumMod val="85000"/>
            </a:schemeClr>
          </a:solidFill>
        </p:spPr>
        <p:style>
          <a:lnRef idx="1">
            <a:schemeClr val="accent6"/>
          </a:lnRef>
          <a:fillRef idx="2">
            <a:schemeClr val="accent6"/>
          </a:fillRef>
          <a:effectRef idx="1">
            <a:schemeClr val="accent6"/>
          </a:effectRef>
          <a:fontRef idx="minor">
            <a:schemeClr val="dk1"/>
          </a:fontRef>
        </p:style>
        <p:txBody>
          <a:bodyPr/>
          <a:lstStyle/>
          <a:p>
            <a:pPr marL="0" indent="0">
              <a:buNone/>
            </a:pPr>
            <a:r>
              <a:rPr lang="ru-RU" sz="2000" dirty="0" smtClean="0">
                <a:solidFill>
                  <a:schemeClr val="accent4">
                    <a:lumMod val="50000"/>
                  </a:schemeClr>
                </a:solidFill>
              </a:rPr>
              <a:t>«…Игра – это огромное светлое окно, через которое в духовный мир ребёнка вливается живительный поток представлений, понятий об окружающем мире. Игра – это искра, зажигающая огонёк пытливости и любознательности»</a:t>
            </a:r>
          </a:p>
          <a:p>
            <a:pPr marL="0" indent="0" algn="r">
              <a:buNone/>
            </a:pPr>
            <a:r>
              <a:rPr lang="ru-RU" sz="2000" dirty="0" err="1" smtClean="0">
                <a:solidFill>
                  <a:schemeClr val="accent4">
                    <a:lumMod val="50000"/>
                  </a:schemeClr>
                </a:solidFill>
              </a:rPr>
              <a:t>В.А.Сухомлинский</a:t>
            </a:r>
            <a:endParaRPr lang="ru-RU" sz="2000" dirty="0">
              <a:solidFill>
                <a:schemeClr val="accent4">
                  <a:lumMod val="50000"/>
                </a:schemeClr>
              </a:solidFill>
            </a:endParaRPr>
          </a:p>
        </p:txBody>
      </p:sp>
      <p:sp>
        <p:nvSpPr>
          <p:cNvPr id="4" name="TextBox 3"/>
          <p:cNvSpPr txBox="1"/>
          <p:nvPr/>
        </p:nvSpPr>
        <p:spPr>
          <a:xfrm>
            <a:off x="2022764" y="2244437"/>
            <a:ext cx="8506691" cy="4247317"/>
          </a:xfrm>
          <a:prstGeom prst="rect">
            <a:avLst/>
          </a:prstGeom>
          <a:noFill/>
        </p:spPr>
        <p:txBody>
          <a:bodyPr wrap="square" rtlCol="0">
            <a:spAutoFit/>
          </a:bodyPr>
          <a:lstStyle/>
          <a:p>
            <a:r>
              <a:rPr lang="ru-RU" dirty="0">
                <a:solidFill>
                  <a:schemeClr val="accent4">
                    <a:lumMod val="50000"/>
                  </a:schemeClr>
                </a:solidFill>
              </a:rPr>
              <a:t>Важная задача учителя увлечь детей за собой, поэтому каждый урок требует чего-то нового, интересного</a:t>
            </a:r>
            <a:r>
              <a:rPr lang="ru-RU" dirty="0" smtClean="0">
                <a:solidFill>
                  <a:schemeClr val="accent4">
                    <a:lumMod val="50000"/>
                  </a:schemeClr>
                </a:solidFill>
              </a:rPr>
              <a:t>.</a:t>
            </a:r>
            <a:r>
              <a:rPr lang="ru-RU" dirty="0">
                <a:solidFill>
                  <a:schemeClr val="accent4">
                    <a:lumMod val="50000"/>
                  </a:schemeClr>
                </a:solidFill>
              </a:rPr>
              <a:t> </a:t>
            </a:r>
            <a:r>
              <a:rPr lang="ru-RU" dirty="0" smtClean="0">
                <a:solidFill>
                  <a:schemeClr val="accent4">
                    <a:lumMod val="50000"/>
                  </a:schemeClr>
                </a:solidFill>
              </a:rPr>
              <a:t>Учение </a:t>
            </a:r>
            <a:r>
              <a:rPr lang="ru-RU" dirty="0">
                <a:solidFill>
                  <a:schemeClr val="accent4">
                    <a:lumMod val="50000"/>
                  </a:schemeClr>
                </a:solidFill>
              </a:rPr>
              <a:t>требует от детей </a:t>
            </a:r>
            <a:r>
              <a:rPr lang="ru-RU" dirty="0" smtClean="0">
                <a:solidFill>
                  <a:schemeClr val="accent4">
                    <a:lumMod val="50000"/>
                  </a:schemeClr>
                </a:solidFill>
              </a:rPr>
              <a:t>больше </a:t>
            </a:r>
            <a:r>
              <a:rPr lang="ru-RU" dirty="0">
                <a:solidFill>
                  <a:schemeClr val="accent4">
                    <a:lumMod val="50000"/>
                  </a:schemeClr>
                </a:solidFill>
              </a:rPr>
              <a:t>усидчивости и трудолюбия. Более быстрому и безболезненному преодолению психологического барьера, возникающего при поступлении ребёнка в школу, является использование игры как методического процесса в учебно-воспитательном процессе.</a:t>
            </a:r>
          </a:p>
          <a:p>
            <a:r>
              <a:rPr lang="ru-RU" dirty="0">
                <a:solidFill>
                  <a:schemeClr val="accent4">
                    <a:lumMod val="50000"/>
                  </a:schemeClr>
                </a:solidFill>
              </a:rPr>
              <a:t>Для детей младшего школьного возраста характерны яркость и непосредственность восприятия. В игре их сначала привлекает поставленная задача, трудность, которую нужно преодолеть, затем – радость открытия, когда они ощущают, что преодолели препятствие.</a:t>
            </a:r>
          </a:p>
          <a:p>
            <a:r>
              <a:rPr lang="ru-RU" dirty="0">
                <a:solidFill>
                  <a:schemeClr val="accent4">
                    <a:lumMod val="50000"/>
                  </a:schemeClr>
                </a:solidFill>
              </a:rPr>
              <a:t>Занятия с использованием игр или игровых ситуаций являются эффективным средством обучения и воспитания. В игре ученики попадают в ситуации, позволяющие им критически оценить свои знания в активном действии, привести эти знания в систему.</a:t>
            </a:r>
          </a:p>
          <a:p>
            <a:endParaRPr lang="ru-RU" dirty="0"/>
          </a:p>
        </p:txBody>
      </p:sp>
    </p:spTree>
    <p:extLst>
      <p:ext uri="{BB962C8B-B14F-4D97-AF65-F5344CB8AC3E}">
        <p14:creationId xmlns:p14="http://schemas.microsoft.com/office/powerpoint/2010/main" val="1030383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632364" y="1671781"/>
            <a:ext cx="9282545" cy="3103419"/>
          </a:xfrm>
        </p:spPr>
        <p:txBody>
          <a:bodyPr/>
          <a:lstStyle/>
          <a:p>
            <a:pPr marL="0" indent="0" algn="ctr">
              <a:buNone/>
            </a:pPr>
            <a:r>
              <a:rPr lang="ru-RU" sz="1800" dirty="0">
                <a:solidFill>
                  <a:schemeClr val="accent4">
                    <a:lumMod val="50000"/>
                  </a:schemeClr>
                </a:solidFill>
              </a:rPr>
              <a:t>Сначала учащихся интересует только сама форма, а затем уже и учебный материал, без которого невозможно участвовать в игре. В процессе игры учащиеся незаметно для себя выполняют различные виды упражнений, заданий.</a:t>
            </a:r>
          </a:p>
          <a:p>
            <a:pPr marL="0" indent="0" algn="ctr">
              <a:buNone/>
            </a:pPr>
            <a:r>
              <a:rPr lang="ru-RU" sz="1800" dirty="0">
                <a:solidFill>
                  <a:schemeClr val="accent4">
                    <a:lumMod val="50000"/>
                  </a:schemeClr>
                </a:solidFill>
              </a:rPr>
              <a:t>Игра пробуждает интерес к победе, поэтому дети стараются чётко выполнять задания, соблюдая правила игры. При этом у них возникает желание быть быстрыми, собранными, находчивыми. Воспитывается дисциплина, воля, </a:t>
            </a:r>
            <a:r>
              <a:rPr lang="ru-RU" sz="1800" dirty="0" smtClean="0">
                <a:solidFill>
                  <a:schemeClr val="accent4">
                    <a:lumMod val="50000"/>
                  </a:schemeClr>
                </a:solidFill>
              </a:rPr>
              <a:t>характер.</a:t>
            </a:r>
            <a:endParaRPr lang="ru-RU" sz="1800" dirty="0">
              <a:solidFill>
                <a:schemeClr val="accent4">
                  <a:lumMod val="50000"/>
                </a:schemeClr>
              </a:solidFill>
            </a:endParaRPr>
          </a:p>
          <a:p>
            <a:pPr marL="0" indent="0" algn="ctr">
              <a:buNone/>
            </a:pP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140" y="3740727"/>
            <a:ext cx="3777114" cy="2883910"/>
          </a:xfrm>
          <a:prstGeom prst="rect">
            <a:avLst/>
          </a:prstGeom>
        </p:spPr>
      </p:pic>
    </p:spTree>
    <p:extLst>
      <p:ext uri="{BB962C8B-B14F-4D97-AF65-F5344CB8AC3E}">
        <p14:creationId xmlns:p14="http://schemas.microsoft.com/office/powerpoint/2010/main" val="2838225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6620" y="0"/>
            <a:ext cx="11425380" cy="2272145"/>
          </a:xfrm>
        </p:spPr>
        <p:txBody>
          <a:bodyPr/>
          <a:lstStyle/>
          <a:p>
            <a:pPr algn="r"/>
            <a:r>
              <a:rPr lang="ru-RU" sz="1800" b="1" dirty="0">
                <a:solidFill>
                  <a:schemeClr val="accent4">
                    <a:lumMod val="50000"/>
                  </a:schemeClr>
                </a:solidFill>
              </a:rPr>
              <a:t>В структуру игры входят:</a:t>
            </a:r>
            <a:r>
              <a:rPr lang="ru-RU" sz="1800" dirty="0">
                <a:solidFill>
                  <a:schemeClr val="accent4">
                    <a:lumMod val="50000"/>
                  </a:schemeClr>
                </a:solidFill>
              </a:rPr>
              <a:t/>
            </a:r>
            <a:br>
              <a:rPr lang="ru-RU" sz="1800" dirty="0">
                <a:solidFill>
                  <a:schemeClr val="accent4">
                    <a:lumMod val="50000"/>
                  </a:schemeClr>
                </a:solidFill>
              </a:rPr>
            </a:br>
            <a:r>
              <a:rPr lang="ru-RU" sz="1800" dirty="0">
                <a:solidFill>
                  <a:schemeClr val="accent4">
                    <a:lumMod val="50000"/>
                  </a:schemeClr>
                </a:solidFill>
              </a:rPr>
              <a:t>• роли, которые взяли на себя участники;</a:t>
            </a:r>
            <a:br>
              <a:rPr lang="ru-RU" sz="1800" dirty="0">
                <a:solidFill>
                  <a:schemeClr val="accent4">
                    <a:lumMod val="50000"/>
                  </a:schemeClr>
                </a:solidFill>
              </a:rPr>
            </a:br>
            <a:r>
              <a:rPr lang="ru-RU" sz="1800" dirty="0">
                <a:solidFill>
                  <a:schemeClr val="accent4">
                    <a:lumMod val="50000"/>
                  </a:schemeClr>
                </a:solidFill>
              </a:rPr>
              <a:t>• игровые действия;</a:t>
            </a:r>
            <a:br>
              <a:rPr lang="ru-RU" sz="1800" dirty="0">
                <a:solidFill>
                  <a:schemeClr val="accent4">
                    <a:lumMod val="50000"/>
                  </a:schemeClr>
                </a:solidFill>
              </a:rPr>
            </a:br>
            <a:r>
              <a:rPr lang="ru-RU" sz="1800" dirty="0">
                <a:solidFill>
                  <a:schemeClr val="accent4">
                    <a:lumMod val="50000"/>
                  </a:schemeClr>
                </a:solidFill>
              </a:rPr>
              <a:t>• игровые предметы, которые замещают реальные;</a:t>
            </a:r>
            <a:r>
              <a:rPr lang="ru-RU" dirty="0">
                <a:solidFill>
                  <a:schemeClr val="accent4">
                    <a:lumMod val="50000"/>
                  </a:schemeClr>
                </a:solidFill>
              </a:rPr>
              <a:t/>
            </a:r>
            <a:br>
              <a:rPr lang="ru-RU" dirty="0">
                <a:solidFill>
                  <a:schemeClr val="accent4">
                    <a:lumMod val="50000"/>
                  </a:schemeClr>
                </a:solidFill>
              </a:rPr>
            </a:br>
            <a:r>
              <a:rPr lang="ru-RU" sz="1800" dirty="0">
                <a:solidFill>
                  <a:schemeClr val="accent4">
                    <a:lumMod val="50000"/>
                  </a:schemeClr>
                </a:solidFill>
              </a:rPr>
              <a:t>• отношения между участниками;</a:t>
            </a:r>
            <a:br>
              <a:rPr lang="ru-RU" sz="1800" dirty="0">
                <a:solidFill>
                  <a:schemeClr val="accent4">
                    <a:lumMod val="50000"/>
                  </a:schemeClr>
                </a:solidFill>
              </a:rPr>
            </a:br>
            <a:r>
              <a:rPr lang="ru-RU" sz="1800" dirty="0">
                <a:solidFill>
                  <a:schemeClr val="accent4">
                    <a:lumMod val="50000"/>
                  </a:schemeClr>
                </a:solidFill>
              </a:rPr>
              <a:t>• область действительности, которую участники условно воспроизводят.</a:t>
            </a:r>
          </a:p>
        </p:txBody>
      </p:sp>
      <p:sp>
        <p:nvSpPr>
          <p:cNvPr id="3" name="Объект 2"/>
          <p:cNvSpPr>
            <a:spLocks noGrp="1"/>
          </p:cNvSpPr>
          <p:nvPr>
            <p:ph idx="1"/>
          </p:nvPr>
        </p:nvSpPr>
        <p:spPr>
          <a:xfrm>
            <a:off x="267854" y="2124364"/>
            <a:ext cx="9753600" cy="4191000"/>
          </a:xfrm>
        </p:spPr>
        <p:txBody>
          <a:bodyPr/>
          <a:lstStyle/>
          <a:p>
            <a:pPr marL="0" indent="0">
              <a:buNone/>
            </a:pPr>
            <a:r>
              <a:rPr lang="ru-RU" sz="2000" dirty="0">
                <a:solidFill>
                  <a:schemeClr val="accent4">
                    <a:lumMod val="50000"/>
                  </a:schemeClr>
                </a:solidFill>
              </a:rPr>
              <a:t>Современный урок требует от учителя начальных классов включать в структуру занятия игровые технологии. У игр есть преимущества перед другими педагогическими технологиями:</a:t>
            </a:r>
            <a:br>
              <a:rPr lang="ru-RU" sz="2000" dirty="0">
                <a:solidFill>
                  <a:schemeClr val="accent4">
                    <a:lumMod val="50000"/>
                  </a:schemeClr>
                </a:solidFill>
              </a:rPr>
            </a:br>
            <a:r>
              <a:rPr lang="ru-RU" sz="2000" dirty="0">
                <a:solidFill>
                  <a:schemeClr val="accent4">
                    <a:lumMod val="50000"/>
                  </a:schemeClr>
                </a:solidFill>
              </a:rPr>
              <a:t>• ребенок привык играть;</a:t>
            </a:r>
            <a:br>
              <a:rPr lang="ru-RU" sz="2000" dirty="0">
                <a:solidFill>
                  <a:schemeClr val="accent4">
                    <a:lumMod val="50000"/>
                  </a:schemeClr>
                </a:solidFill>
              </a:rPr>
            </a:br>
            <a:r>
              <a:rPr lang="ru-RU" sz="2000" dirty="0">
                <a:solidFill>
                  <a:schemeClr val="accent4">
                    <a:lumMod val="50000"/>
                  </a:schemeClr>
                </a:solidFill>
              </a:rPr>
              <a:t>• легче преодолевает трудности, препятствия, психологические барьеры;</a:t>
            </a:r>
            <a:br>
              <a:rPr lang="ru-RU" sz="2000" dirty="0">
                <a:solidFill>
                  <a:schemeClr val="accent4">
                    <a:lumMod val="50000"/>
                  </a:schemeClr>
                </a:solidFill>
              </a:rPr>
            </a:br>
            <a:r>
              <a:rPr lang="ru-RU" sz="2000" dirty="0">
                <a:solidFill>
                  <a:schemeClr val="accent4">
                    <a:lumMod val="50000"/>
                  </a:schemeClr>
                </a:solidFill>
              </a:rPr>
              <a:t>• приобретает мотивы общения, моральные и познавательные мотивы;</a:t>
            </a:r>
            <a:br>
              <a:rPr lang="ru-RU" sz="2000" dirty="0">
                <a:solidFill>
                  <a:schemeClr val="accent4">
                    <a:lumMod val="50000"/>
                  </a:schemeClr>
                </a:solidFill>
              </a:rPr>
            </a:br>
            <a:r>
              <a:rPr lang="ru-RU" sz="2000" dirty="0">
                <a:solidFill>
                  <a:schemeClr val="accent4">
                    <a:lumMod val="50000"/>
                  </a:schemeClr>
                </a:solidFill>
              </a:rPr>
              <a:t>• проявляет инициативу, настойчивость, творческий подход, воображение;</a:t>
            </a:r>
            <a:br>
              <a:rPr lang="ru-RU" sz="2000" dirty="0">
                <a:solidFill>
                  <a:schemeClr val="accent4">
                    <a:lumMod val="50000"/>
                  </a:schemeClr>
                </a:solidFill>
              </a:rPr>
            </a:br>
            <a:r>
              <a:rPr lang="ru-RU" sz="2000" dirty="0">
                <a:solidFill>
                  <a:schemeClr val="accent4">
                    <a:lumMod val="50000"/>
                  </a:schemeClr>
                </a:solidFill>
              </a:rPr>
              <a:t>• применяет умения и навыки, которые получил на уроке;</a:t>
            </a:r>
            <a:br>
              <a:rPr lang="ru-RU" sz="2000" dirty="0">
                <a:solidFill>
                  <a:schemeClr val="accent4">
                    <a:lumMod val="50000"/>
                  </a:schemeClr>
                </a:solidFill>
              </a:rPr>
            </a:br>
            <a:r>
              <a:rPr lang="ru-RU" sz="2000" dirty="0">
                <a:solidFill>
                  <a:schemeClr val="accent4">
                    <a:lumMod val="50000"/>
                  </a:schemeClr>
                </a:solidFill>
              </a:rPr>
              <a:t>• лучше усваивает учебный материал, расширяет кругозор с помощью дополнительных источников;</a:t>
            </a:r>
            <a:br>
              <a:rPr lang="ru-RU" sz="2000" dirty="0">
                <a:solidFill>
                  <a:schemeClr val="accent4">
                    <a:lumMod val="50000"/>
                  </a:schemeClr>
                </a:solidFill>
              </a:rPr>
            </a:br>
            <a:r>
              <a:rPr lang="ru-RU" sz="2000" dirty="0">
                <a:solidFill>
                  <a:schemeClr val="accent4">
                    <a:lumMod val="50000"/>
                  </a:schemeClr>
                </a:solidFill>
              </a:rPr>
              <a:t>• развивает коммуникативные качества в соревновательной деятельности, учится работать в парах и группах.</a:t>
            </a:r>
            <a:r>
              <a:rPr lang="ru-RU" dirty="0" smtClean="0">
                <a:solidFill>
                  <a:schemeClr val="accent4">
                    <a:lumMod val="50000"/>
                  </a:schemeClr>
                </a:solidFill>
              </a:rPr>
              <a:t/>
            </a:r>
            <a:br>
              <a:rPr lang="ru-RU" dirty="0" smtClean="0">
                <a:solidFill>
                  <a:schemeClr val="accent4">
                    <a:lumMod val="50000"/>
                  </a:schemeClr>
                </a:solidFill>
              </a:rPr>
            </a:br>
            <a:endParaRPr lang="ru-RU" dirty="0">
              <a:solidFill>
                <a:schemeClr val="accent4">
                  <a:lumMod val="50000"/>
                </a:schemeClr>
              </a:solidFill>
            </a:endParaRPr>
          </a:p>
        </p:txBody>
      </p:sp>
    </p:spTree>
    <p:extLst>
      <p:ext uri="{BB962C8B-B14F-4D97-AF65-F5344CB8AC3E}">
        <p14:creationId xmlns:p14="http://schemas.microsoft.com/office/powerpoint/2010/main" val="26867126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1709" y="526474"/>
            <a:ext cx="10566400" cy="1727200"/>
          </a:xfrm>
        </p:spPr>
        <p:txBody>
          <a:bodyPr/>
          <a:lstStyle/>
          <a:p>
            <a:pPr algn="r"/>
            <a:r>
              <a:rPr lang="ru-RU" sz="1800" dirty="0">
                <a:solidFill>
                  <a:schemeClr val="accent4">
                    <a:lumMod val="50000"/>
                  </a:schemeClr>
                </a:solidFill>
              </a:rPr>
              <a:t>В педагогической игре всегда есть учебная цель и педагогические результаты, которые можно выделить и обосновать. Чтобы игровые технологии на уроке были результативны, педагог сочетает их с обычными упражнениями и использует систематически. Игру применяют на уроке как самостоятельную технологию, чтобы дети освоили понятие, тему или раздел учебного предмета, либо как элемент иной технологии или фрагмент урока: введения, объяснения, закрепления, контроля.</a:t>
            </a:r>
            <a:endParaRPr lang="ru-RU" sz="1800" dirty="0">
              <a:solidFill>
                <a:schemeClr val="accent4">
                  <a:lumMod val="50000"/>
                </a:schemeClr>
              </a:solidFill>
            </a:endParaRPr>
          </a:p>
        </p:txBody>
      </p:sp>
      <p:sp>
        <p:nvSpPr>
          <p:cNvPr id="3" name="Объект 2"/>
          <p:cNvSpPr>
            <a:spLocks noGrp="1"/>
          </p:cNvSpPr>
          <p:nvPr>
            <p:ph idx="1"/>
          </p:nvPr>
        </p:nvSpPr>
        <p:spPr/>
        <p:txBody>
          <a:bodyPr/>
          <a:lstStyle/>
          <a:p>
            <a:pPr marL="0" indent="0">
              <a:buNone/>
            </a:pPr>
            <a:r>
              <a:rPr lang="ru-RU" sz="1600" b="1" dirty="0">
                <a:solidFill>
                  <a:schemeClr val="accent4">
                    <a:lumMod val="50000"/>
                  </a:schemeClr>
                </a:solidFill>
              </a:rPr>
              <a:t>Педагогические игры достаточно разнообразны по:</a:t>
            </a:r>
            <a:endParaRPr lang="ru-RU" sz="1600" dirty="0">
              <a:solidFill>
                <a:schemeClr val="accent4">
                  <a:lumMod val="50000"/>
                </a:schemeClr>
              </a:solidFill>
            </a:endParaRPr>
          </a:p>
          <a:p>
            <a:r>
              <a:rPr lang="ru-RU" sz="1600" dirty="0">
                <a:solidFill>
                  <a:schemeClr val="accent4">
                    <a:lumMod val="50000"/>
                  </a:schemeClr>
                </a:solidFill>
              </a:rPr>
              <a:t>-дидактическим целям;</a:t>
            </a:r>
          </a:p>
          <a:p>
            <a:r>
              <a:rPr lang="ru-RU" sz="1600" dirty="0">
                <a:solidFill>
                  <a:schemeClr val="accent4">
                    <a:lumMod val="50000"/>
                  </a:schemeClr>
                </a:solidFill>
              </a:rPr>
              <a:t>-организационной структуре;</a:t>
            </a:r>
          </a:p>
          <a:p>
            <a:r>
              <a:rPr lang="ru-RU" sz="1600" dirty="0">
                <a:solidFill>
                  <a:schemeClr val="accent4">
                    <a:lumMod val="50000"/>
                  </a:schemeClr>
                </a:solidFill>
              </a:rPr>
              <a:t>-возрастным возможностям их использования;</a:t>
            </a:r>
          </a:p>
          <a:p>
            <a:r>
              <a:rPr lang="ru-RU" sz="1600" dirty="0">
                <a:solidFill>
                  <a:schemeClr val="accent4">
                    <a:lumMod val="50000"/>
                  </a:schemeClr>
                </a:solidFill>
              </a:rPr>
              <a:t>-специфике содержания</a:t>
            </a:r>
          </a:p>
          <a:p>
            <a:pPr marL="0" indent="0">
              <a:buNone/>
            </a:pPr>
            <a:r>
              <a:rPr lang="ru-RU" sz="1600" b="1" dirty="0">
                <a:solidFill>
                  <a:schemeClr val="accent4">
                    <a:lumMod val="50000"/>
                  </a:schemeClr>
                </a:solidFill>
              </a:rPr>
              <a:t>По характеру педагогического процесса бывают:</a:t>
            </a:r>
            <a:endParaRPr lang="ru-RU" sz="1600" dirty="0">
              <a:solidFill>
                <a:schemeClr val="accent4">
                  <a:lumMod val="50000"/>
                </a:schemeClr>
              </a:solidFill>
            </a:endParaRPr>
          </a:p>
          <a:p>
            <a:r>
              <a:rPr lang="ru-RU" sz="1600" dirty="0">
                <a:solidFill>
                  <a:schemeClr val="accent4">
                    <a:lumMod val="50000"/>
                  </a:schemeClr>
                </a:solidFill>
              </a:rPr>
              <a:t>-обучающие, тренировочные, контролирующие, обобщающие;</a:t>
            </a:r>
          </a:p>
          <a:p>
            <a:r>
              <a:rPr lang="ru-RU" sz="1600" dirty="0">
                <a:solidFill>
                  <a:schemeClr val="accent4">
                    <a:lumMod val="50000"/>
                  </a:schemeClr>
                </a:solidFill>
              </a:rPr>
              <a:t>-познавательные, воспитательные, развивающие;</a:t>
            </a:r>
          </a:p>
          <a:p>
            <a:r>
              <a:rPr lang="ru-RU" sz="1600" dirty="0">
                <a:solidFill>
                  <a:schemeClr val="accent4">
                    <a:lumMod val="50000"/>
                  </a:schemeClr>
                </a:solidFill>
              </a:rPr>
              <a:t>-репродуктивные, продуктивные, творческие;</a:t>
            </a:r>
          </a:p>
          <a:p>
            <a:r>
              <a:rPr lang="ru-RU" sz="1600" dirty="0">
                <a:solidFill>
                  <a:schemeClr val="accent4">
                    <a:lumMod val="50000"/>
                  </a:schemeClr>
                </a:solidFill>
              </a:rPr>
              <a:t>-коммуникативные, диагностические и другие.</a:t>
            </a:r>
          </a:p>
          <a:p>
            <a:pPr marL="0" indent="0">
              <a:buNone/>
            </a:pPr>
            <a:r>
              <a:rPr lang="ru-RU" sz="1600" b="1" dirty="0">
                <a:solidFill>
                  <a:schemeClr val="accent4">
                    <a:lumMod val="50000"/>
                  </a:schemeClr>
                </a:solidFill>
              </a:rPr>
              <a:t>По характеру игровой методики делятся на:</a:t>
            </a:r>
            <a:endParaRPr lang="ru-RU" sz="1600" dirty="0">
              <a:solidFill>
                <a:schemeClr val="accent4">
                  <a:lumMod val="50000"/>
                </a:schemeClr>
              </a:solidFill>
            </a:endParaRPr>
          </a:p>
          <a:p>
            <a:r>
              <a:rPr lang="ru-RU" sz="1600" dirty="0">
                <a:solidFill>
                  <a:schemeClr val="accent4">
                    <a:lumMod val="50000"/>
                  </a:schemeClr>
                </a:solidFill>
              </a:rPr>
              <a:t>-предметные, сюжетные, ролевые, деловые, имитационные,</a:t>
            </a:r>
          </a:p>
          <a:p>
            <a:r>
              <a:rPr lang="ru-RU" sz="1600" dirty="0">
                <a:solidFill>
                  <a:schemeClr val="accent4">
                    <a:lumMod val="50000"/>
                  </a:schemeClr>
                </a:solidFill>
              </a:rPr>
              <a:t>игры-драматизации.</a:t>
            </a:r>
          </a:p>
          <a:p>
            <a:pPr marL="0" indent="0" algn="ctr">
              <a:buNone/>
            </a:pPr>
            <a:r>
              <a:rPr lang="ru-RU" sz="1600" b="1" dirty="0" smtClean="0">
                <a:solidFill>
                  <a:schemeClr val="accent4">
                    <a:lumMod val="50000"/>
                  </a:schemeClr>
                </a:solidFill>
              </a:rPr>
              <a:t>  По </a:t>
            </a:r>
            <a:r>
              <a:rPr lang="ru-RU" sz="1600" b="1" dirty="0">
                <a:solidFill>
                  <a:schemeClr val="accent4">
                    <a:lumMod val="50000"/>
                  </a:schemeClr>
                </a:solidFill>
              </a:rPr>
              <a:t>предметной области выделяют игры по всем школьным циклам.</a:t>
            </a:r>
          </a:p>
          <a:p>
            <a:pPr marL="0" indent="0">
              <a:buNone/>
            </a:pPr>
            <a:endParaRPr lang="ru-RU" dirty="0"/>
          </a:p>
        </p:txBody>
      </p:sp>
    </p:spTree>
    <p:extLst>
      <p:ext uri="{BB962C8B-B14F-4D97-AF65-F5344CB8AC3E}">
        <p14:creationId xmlns:p14="http://schemas.microsoft.com/office/powerpoint/2010/main" val="33796156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6146" y="1607126"/>
            <a:ext cx="9753600" cy="4996873"/>
          </a:xfrm>
        </p:spPr>
        <p:style>
          <a:lnRef idx="2">
            <a:schemeClr val="accent2"/>
          </a:lnRef>
          <a:fillRef idx="1">
            <a:schemeClr val="lt1"/>
          </a:fillRef>
          <a:effectRef idx="0">
            <a:schemeClr val="accent2"/>
          </a:effectRef>
          <a:fontRef idx="minor">
            <a:schemeClr val="dk1"/>
          </a:fontRef>
        </p:style>
        <p:txBody>
          <a:bodyPr/>
          <a:lstStyle/>
          <a:p>
            <a:pPr marL="0" indent="0" algn="ctr">
              <a:buNone/>
            </a:pPr>
            <a:r>
              <a:rPr lang="ru-RU" sz="1800" dirty="0">
                <a:solidFill>
                  <a:schemeClr val="accent4">
                    <a:lumMod val="50000"/>
                  </a:schemeClr>
                </a:solidFill>
              </a:rPr>
              <a:t>Правила игры на уроке</a:t>
            </a:r>
          </a:p>
          <a:p>
            <a:r>
              <a:rPr lang="ru-RU" sz="1800" dirty="0">
                <a:solidFill>
                  <a:schemeClr val="accent4">
                    <a:lumMod val="50000"/>
                  </a:schemeClr>
                </a:solidFill>
              </a:rPr>
              <a:t>Педагогу следует соблюдать девять основных правил игровой технологии:</a:t>
            </a:r>
          </a:p>
          <a:p>
            <a:r>
              <a:rPr lang="ru-RU" sz="1800" dirty="0">
                <a:solidFill>
                  <a:schemeClr val="accent4">
                    <a:lumMod val="50000"/>
                  </a:schemeClr>
                </a:solidFill>
              </a:rPr>
              <a:t>1. Игра должна стимулировать мыслительную деятельность. Иначе педагогических целей не достичь.</a:t>
            </a:r>
          </a:p>
          <a:p>
            <a:r>
              <a:rPr lang="ru-RU" sz="1800" dirty="0">
                <a:solidFill>
                  <a:schemeClr val="accent4">
                    <a:lumMod val="50000"/>
                  </a:schemeClr>
                </a:solidFill>
              </a:rPr>
              <a:t>2. Правила игры необходимо формулировать просто и точно, содержание должно быть доступно обучающимся. В противном случае игра не вызовет у них интереса.</a:t>
            </a:r>
          </a:p>
          <a:p>
            <a:r>
              <a:rPr lang="ru-RU" sz="1800" dirty="0">
                <a:solidFill>
                  <a:schemeClr val="accent4">
                    <a:lumMod val="50000"/>
                  </a:schemeClr>
                </a:solidFill>
              </a:rPr>
              <a:t>3. Дидактический материал должен быть удобным.</a:t>
            </a:r>
          </a:p>
          <a:p>
            <a:r>
              <a:rPr lang="ru-RU" sz="1800" dirty="0">
                <a:solidFill>
                  <a:schemeClr val="accent4">
                    <a:lumMod val="50000"/>
                  </a:schemeClr>
                </a:solidFill>
              </a:rPr>
              <a:t>4. Когда педагог организует командную игру, результаты контролируют все ученики или жюри. Так учет результатов будет открытым и справедливым.</a:t>
            </a:r>
          </a:p>
          <a:p>
            <a:r>
              <a:rPr lang="ru-RU" sz="1800" dirty="0">
                <a:solidFill>
                  <a:schemeClr val="accent4">
                    <a:lumMod val="50000"/>
                  </a:schemeClr>
                </a:solidFill>
              </a:rPr>
              <a:t>5. Каждый ученик активно участвует в игре.</a:t>
            </a:r>
          </a:p>
          <a:p>
            <a:r>
              <a:rPr lang="ru-RU" sz="1800" dirty="0">
                <a:solidFill>
                  <a:schemeClr val="accent4">
                    <a:lumMod val="50000"/>
                  </a:schemeClr>
                </a:solidFill>
              </a:rPr>
              <a:t>6. Если на уроке проводят несколько игр, надо чередовать легкие и трудные.</a:t>
            </a:r>
          </a:p>
          <a:p>
            <a:r>
              <a:rPr lang="ru-RU" sz="1800" dirty="0">
                <a:solidFill>
                  <a:schemeClr val="accent4">
                    <a:lumMod val="50000"/>
                  </a:schemeClr>
                </a:solidFill>
              </a:rPr>
              <a:t>7. Не стоит перегружать урок играми.</a:t>
            </a:r>
          </a:p>
          <a:p>
            <a:r>
              <a:rPr lang="ru-RU" sz="1800" dirty="0">
                <a:solidFill>
                  <a:schemeClr val="accent4">
                    <a:lumMod val="50000"/>
                  </a:schemeClr>
                </a:solidFill>
              </a:rPr>
              <a:t>8. Важно следить за речью учащихся в игре: она должна быть правильной, четкой; выводы – аргументированными и краткими.</a:t>
            </a:r>
          </a:p>
          <a:p>
            <a:r>
              <a:rPr lang="ru-RU" sz="1800" dirty="0">
                <a:solidFill>
                  <a:schemeClr val="accent4">
                    <a:lumMod val="50000"/>
                  </a:schemeClr>
                </a:solidFill>
              </a:rPr>
              <a:t>9. Игру заканчивают, как только получили результат.</a:t>
            </a:r>
          </a:p>
          <a:p>
            <a:pPr marL="0" indent="0">
              <a:buNone/>
            </a:pPr>
            <a:endParaRPr lang="ru-RU" dirty="0"/>
          </a:p>
        </p:txBody>
      </p:sp>
    </p:spTree>
    <p:extLst>
      <p:ext uri="{BB962C8B-B14F-4D97-AF65-F5344CB8AC3E}">
        <p14:creationId xmlns:p14="http://schemas.microsoft.com/office/powerpoint/2010/main" val="37019304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0291" y="600364"/>
            <a:ext cx="9753600" cy="715962"/>
          </a:xfrm>
        </p:spPr>
        <p:txBody>
          <a:bodyPr/>
          <a:lstStyle/>
          <a:p>
            <a:pPr algn="ctr"/>
            <a:r>
              <a:rPr lang="ru-RU" dirty="0" smtClean="0">
                <a:solidFill>
                  <a:schemeClr val="accent4">
                    <a:lumMod val="50000"/>
                  </a:schemeClr>
                </a:solidFill>
              </a:rPr>
              <a:t>Пример игр </a:t>
            </a:r>
            <a:endParaRPr lang="ru-RU" dirty="0">
              <a:solidFill>
                <a:schemeClr val="accent4">
                  <a:lumMod val="50000"/>
                </a:schemeClr>
              </a:solidFill>
            </a:endParaRPr>
          </a:p>
        </p:txBody>
      </p:sp>
      <p:sp>
        <p:nvSpPr>
          <p:cNvPr id="3" name="Объект 2"/>
          <p:cNvSpPr>
            <a:spLocks noGrp="1"/>
          </p:cNvSpPr>
          <p:nvPr>
            <p:ph idx="1"/>
          </p:nvPr>
        </p:nvSpPr>
        <p:spPr>
          <a:xfrm>
            <a:off x="1440872" y="2152073"/>
            <a:ext cx="9753600" cy="4191000"/>
          </a:xfrm>
        </p:spPr>
        <p:txBody>
          <a:bodyPr/>
          <a:lstStyle/>
          <a:p>
            <a:r>
              <a:rPr lang="ru-RU" sz="2000" b="1" dirty="0" smtClean="0">
                <a:solidFill>
                  <a:schemeClr val="accent4">
                    <a:lumMod val="50000"/>
                  </a:schemeClr>
                </a:solidFill>
              </a:rPr>
              <a:t>Игра «Рисуночное письмо»</a:t>
            </a:r>
          </a:p>
          <a:p>
            <a:pPr marL="0" indent="0">
              <a:buNone/>
            </a:pPr>
            <a:r>
              <a:rPr lang="ru-RU" sz="2000" dirty="0" smtClean="0">
                <a:solidFill>
                  <a:schemeClr val="accent4">
                    <a:lumMod val="50000"/>
                  </a:schemeClr>
                </a:solidFill>
              </a:rPr>
              <a:t>Учитель делит класс на четыре команды. Каждая команда с помощью 1–3 рисунков кодирует информацию. Учащиеся сами придумывают сообщения и рисунки. Через две минуты команды меняются рисунками и еще две минуты разгадывают смысл рисуночного письма. Затем снова обмениваются рисунками, чтобы установить, правильно ли разгадано сообщение. Учитель может выбрать только тему для сообщения.</a:t>
            </a:r>
          </a:p>
          <a:p>
            <a:r>
              <a:rPr lang="ru-RU" sz="2000" b="1" dirty="0">
                <a:solidFill>
                  <a:schemeClr val="accent4">
                    <a:lumMod val="50000"/>
                  </a:schemeClr>
                </a:solidFill>
              </a:rPr>
              <a:t>Игра «Дерево вопросов»</a:t>
            </a:r>
            <a:endParaRPr lang="ru-RU" sz="2000" dirty="0">
              <a:solidFill>
                <a:schemeClr val="accent4">
                  <a:lumMod val="50000"/>
                </a:schemeClr>
              </a:solidFill>
            </a:endParaRPr>
          </a:p>
          <a:p>
            <a:pPr marL="0" indent="0">
              <a:buNone/>
            </a:pPr>
            <a:r>
              <a:rPr lang="ru-RU" sz="2000" dirty="0">
                <a:solidFill>
                  <a:schemeClr val="accent4">
                    <a:lumMod val="50000"/>
                  </a:schemeClr>
                </a:solidFill>
              </a:rPr>
              <a:t>Проводят на этапе закрепления материала. Педагог делит детей на группы. На рисунок дерева прикрепляет листочки с вопросами. Один человек от группы снимает листочек с вопросом, и группа отвечает на него.</a:t>
            </a:r>
          </a:p>
          <a:p>
            <a:pPr marL="0" indent="0">
              <a:buNone/>
            </a:pPr>
            <a:endParaRPr lang="ru-RU" sz="2000" dirty="0">
              <a:solidFill>
                <a:schemeClr val="accent4">
                  <a:lumMod val="50000"/>
                </a:schemeClr>
              </a:solidFill>
            </a:endParaRPr>
          </a:p>
        </p:txBody>
      </p:sp>
    </p:spTree>
    <p:extLst>
      <p:ext uri="{BB962C8B-B14F-4D97-AF65-F5344CB8AC3E}">
        <p14:creationId xmlns:p14="http://schemas.microsoft.com/office/powerpoint/2010/main" val="7296678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42109" y="669492"/>
            <a:ext cx="9753600" cy="715962"/>
          </a:xfrm>
        </p:spPr>
        <p:txBody>
          <a:bodyPr/>
          <a:lstStyle/>
          <a:p>
            <a:pPr algn="ctr"/>
            <a:r>
              <a:rPr lang="ru-RU" dirty="0" smtClean="0">
                <a:solidFill>
                  <a:schemeClr val="accent4">
                    <a:lumMod val="50000"/>
                  </a:schemeClr>
                </a:solidFill>
              </a:rPr>
              <a:t>Пример игр </a:t>
            </a:r>
            <a:endParaRPr lang="ru-RU" dirty="0"/>
          </a:p>
        </p:txBody>
      </p:sp>
      <p:sp>
        <p:nvSpPr>
          <p:cNvPr id="3" name="Объект 2"/>
          <p:cNvSpPr>
            <a:spLocks noGrp="1"/>
          </p:cNvSpPr>
          <p:nvPr>
            <p:ph idx="1"/>
          </p:nvPr>
        </p:nvSpPr>
        <p:spPr>
          <a:xfrm>
            <a:off x="1099127" y="1385453"/>
            <a:ext cx="9753600" cy="5301673"/>
          </a:xfrm>
        </p:spPr>
        <p:txBody>
          <a:bodyPr/>
          <a:lstStyle/>
          <a:p>
            <a:r>
              <a:rPr lang="ru-RU" sz="2000" b="1" dirty="0">
                <a:solidFill>
                  <a:schemeClr val="accent4">
                    <a:lumMod val="50000"/>
                  </a:schemeClr>
                </a:solidFill>
              </a:rPr>
              <a:t>Игра «Отгадай слово»</a:t>
            </a:r>
            <a:r>
              <a:rPr lang="ru-RU" sz="2000" dirty="0">
                <a:solidFill>
                  <a:schemeClr val="accent4">
                    <a:lumMod val="50000"/>
                  </a:schemeClr>
                </a:solidFill>
              </a:rPr>
              <a:t> («Шифровальщики»). На карточке нарисованы различные предметы. По первым буквам картинок нужно прочитать зашифрованное слово.</a:t>
            </a:r>
          </a:p>
          <a:p>
            <a:r>
              <a:rPr lang="ru-RU" sz="2000" b="1" dirty="0">
                <a:solidFill>
                  <a:schemeClr val="accent4">
                    <a:lumMod val="50000"/>
                  </a:schemeClr>
                </a:solidFill>
              </a:rPr>
              <a:t>Игра «Кто самый внимательный» (с хлопками). </a:t>
            </a:r>
            <a:r>
              <a:rPr lang="ru-RU" sz="2000" dirty="0">
                <a:solidFill>
                  <a:schemeClr val="accent4">
                    <a:lumMod val="50000"/>
                  </a:schemeClr>
                </a:solidFill>
              </a:rPr>
              <a:t>Детям предлагается послушать слова с заданным звуком. Как только они услышат нужный звук в слове, нужно хлопнуть в ладоши.</a:t>
            </a:r>
          </a:p>
          <a:p>
            <a:r>
              <a:rPr lang="ru-RU" sz="2000" b="1" dirty="0">
                <a:solidFill>
                  <a:schemeClr val="accent4">
                    <a:lumMod val="50000"/>
                  </a:schemeClr>
                </a:solidFill>
              </a:rPr>
              <a:t>Игра «Наборщик» - </a:t>
            </a:r>
            <a:r>
              <a:rPr lang="ru-RU" sz="2000" dirty="0">
                <a:solidFill>
                  <a:schemeClr val="accent4">
                    <a:lumMod val="50000"/>
                  </a:schemeClr>
                </a:solidFill>
              </a:rPr>
              <a:t>составить все возможные слова из букв предложенного слова. На наборном полотне из букв разрезной азбуки составлено слово, дети его прочитывают. Затем предлагается из этих букв составить новые слова, например, из слова «магазин» (маг, газ, Зина).</a:t>
            </a:r>
          </a:p>
          <a:p>
            <a:r>
              <a:rPr lang="ru-RU" sz="2000" b="1" dirty="0">
                <a:solidFill>
                  <a:schemeClr val="accent4">
                    <a:lumMod val="50000"/>
                  </a:schemeClr>
                </a:solidFill>
              </a:rPr>
              <a:t>Игра «Придумай слова со звуком». </a:t>
            </a:r>
            <a:r>
              <a:rPr lang="ru-RU" sz="2000" dirty="0">
                <a:solidFill>
                  <a:schemeClr val="accent4">
                    <a:lumMod val="50000"/>
                  </a:schemeClr>
                </a:solidFill>
              </a:rPr>
              <a:t>Детям предлагается придумать слова с заданным звуком. Простой вариант игры – без указания местоположения звук в слове, более сложный – придумать слова с заданным звуком (в начале слова, в конце, в середине).</a:t>
            </a:r>
          </a:p>
          <a:p>
            <a:pPr marL="0" indent="0">
              <a:buNone/>
            </a:pPr>
            <a:r>
              <a:rPr lang="ru-RU" sz="2000" dirty="0">
                <a:solidFill>
                  <a:schemeClr val="accent4">
                    <a:lumMod val="50000"/>
                  </a:schemeClr>
                </a:solidFill>
              </a:rPr>
              <a:t>"Кто больше" (придумайте слова, начинающиеся со звука "б" "б")</a:t>
            </a:r>
          </a:p>
          <a:p>
            <a:pPr marL="0" indent="0">
              <a:buNone/>
            </a:pPr>
            <a:r>
              <a:rPr lang="ru-RU" sz="2000" dirty="0">
                <a:solidFill>
                  <a:schemeClr val="accent4">
                    <a:lumMod val="50000"/>
                  </a:schemeClr>
                </a:solidFill>
              </a:rPr>
              <a:t>береза, булка, баран, бочка, бабочка.</a:t>
            </a:r>
          </a:p>
          <a:p>
            <a:endParaRPr lang="ru-RU" dirty="0">
              <a:solidFill>
                <a:schemeClr val="accent4">
                  <a:lumMod val="50000"/>
                </a:schemeClr>
              </a:solidFill>
            </a:endParaRPr>
          </a:p>
        </p:txBody>
      </p:sp>
    </p:spTree>
    <p:extLst>
      <p:ext uri="{BB962C8B-B14F-4D97-AF65-F5344CB8AC3E}">
        <p14:creationId xmlns:p14="http://schemas.microsoft.com/office/powerpoint/2010/main" val="3294759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09964" y="766617"/>
            <a:ext cx="9753600" cy="5865091"/>
          </a:xfrm>
        </p:spPr>
        <p:txBody>
          <a:bodyPr/>
          <a:lstStyle/>
          <a:p>
            <a:pPr marL="0" indent="0" algn="ctr">
              <a:buNone/>
            </a:pPr>
            <a:r>
              <a:rPr lang="ru-RU" sz="2000" b="1" dirty="0">
                <a:solidFill>
                  <a:schemeClr val="accent4">
                    <a:lumMod val="50000"/>
                  </a:schemeClr>
                </a:solidFill>
              </a:rPr>
              <a:t>Головоломки</a:t>
            </a:r>
            <a:endParaRPr lang="ru-RU" sz="2000" dirty="0">
              <a:solidFill>
                <a:schemeClr val="accent4">
                  <a:lumMod val="50000"/>
                </a:schemeClr>
              </a:solidFill>
            </a:endParaRPr>
          </a:p>
          <a:p>
            <a:pPr marL="0" indent="0">
              <a:buNone/>
            </a:pPr>
            <a:r>
              <a:rPr lang="ru-RU" sz="2000" b="1" dirty="0">
                <a:solidFill>
                  <a:schemeClr val="accent4">
                    <a:lumMod val="50000"/>
                  </a:schemeClr>
                </a:solidFill>
              </a:rPr>
              <a:t> </a:t>
            </a:r>
            <a:r>
              <a:rPr lang="ru-RU" sz="2000" dirty="0">
                <a:solidFill>
                  <a:schemeClr val="accent4">
                    <a:lumMod val="50000"/>
                  </a:schemeClr>
                </a:solidFill>
              </a:rPr>
              <a:t>Большое значение в начальных классах имеют </a:t>
            </a:r>
            <a:r>
              <a:rPr lang="ru-RU" sz="2000" b="1" dirty="0">
                <a:solidFill>
                  <a:schemeClr val="accent4">
                    <a:lumMod val="50000"/>
                  </a:schemeClr>
                </a:solidFill>
              </a:rPr>
              <a:t>головоломки</a:t>
            </a:r>
            <a:r>
              <a:rPr lang="ru-RU" sz="2000" dirty="0">
                <a:solidFill>
                  <a:schemeClr val="accent4">
                    <a:lumMod val="50000"/>
                  </a:schemeClr>
                </a:solidFill>
              </a:rPr>
              <a:t>, именно они закладывают основы доказательного мышления.</a:t>
            </a:r>
          </a:p>
          <a:p>
            <a:pPr marL="0" indent="0">
              <a:buNone/>
            </a:pPr>
            <a:r>
              <a:rPr lang="ru-RU" sz="2000" dirty="0">
                <a:solidFill>
                  <a:schemeClr val="accent4">
                    <a:lumMod val="50000"/>
                  </a:schemeClr>
                </a:solidFill>
              </a:rPr>
              <a:t>Например:                                                                                                                         </a:t>
            </a:r>
            <a:r>
              <a:rPr lang="ru-RU" sz="2000" dirty="0" smtClean="0">
                <a:solidFill>
                  <a:schemeClr val="accent4">
                    <a:lumMod val="50000"/>
                  </a:schemeClr>
                </a:solidFill>
              </a:rPr>
              <a:t>1</a:t>
            </a:r>
            <a:r>
              <a:rPr lang="ru-RU" sz="2000" dirty="0">
                <a:solidFill>
                  <a:schemeClr val="accent4">
                    <a:lumMod val="50000"/>
                  </a:schemeClr>
                </a:solidFill>
              </a:rPr>
              <a:t>) Пятью прямыми линиями разделите циферблат так, чтобы в каждой части числа при сложении давали бы равную сумму.</a:t>
            </a:r>
          </a:p>
          <a:p>
            <a:pPr marL="0" indent="0">
              <a:buNone/>
            </a:pPr>
            <a:r>
              <a:rPr lang="ru-RU" sz="2000" dirty="0">
                <a:solidFill>
                  <a:schemeClr val="accent4">
                    <a:lumMod val="50000"/>
                  </a:schemeClr>
                </a:solidFill>
              </a:rPr>
              <a:t>2) Какие цифры скрыты? Подумайте и догадайтесь:</a:t>
            </a:r>
          </a:p>
          <a:p>
            <a:pPr marL="0" indent="0">
              <a:buNone/>
            </a:pPr>
            <a:r>
              <a:rPr lang="ru-RU" sz="2000" dirty="0">
                <a:solidFill>
                  <a:schemeClr val="accent4">
                    <a:lumMod val="50000"/>
                  </a:schemeClr>
                </a:solidFill>
              </a:rPr>
              <a:t>*** - **=1</a:t>
            </a:r>
          </a:p>
          <a:p>
            <a:pPr marL="0" indent="0">
              <a:buNone/>
            </a:pPr>
            <a:r>
              <a:rPr lang="ru-RU" sz="2000" dirty="0">
                <a:solidFill>
                  <a:schemeClr val="accent4">
                    <a:lumMod val="50000"/>
                  </a:schemeClr>
                </a:solidFill>
              </a:rPr>
              <a:t>Близки к головоломкам и </a:t>
            </a:r>
            <a:r>
              <a:rPr lang="ru-RU" sz="2000" b="1" dirty="0">
                <a:solidFill>
                  <a:schemeClr val="accent4">
                    <a:lumMod val="50000"/>
                  </a:schemeClr>
                </a:solidFill>
              </a:rPr>
              <a:t>задачи на сообразительность</a:t>
            </a:r>
            <a:r>
              <a:rPr lang="ru-RU" sz="2000" dirty="0">
                <a:solidFill>
                  <a:schemeClr val="accent4">
                    <a:lumMod val="50000"/>
                  </a:schemeClr>
                </a:solidFill>
              </a:rPr>
              <a:t>.</a:t>
            </a:r>
          </a:p>
          <a:p>
            <a:pPr marL="0" indent="0">
              <a:buNone/>
            </a:pPr>
            <a:r>
              <a:rPr lang="ru-RU" sz="2000" dirty="0">
                <a:solidFill>
                  <a:schemeClr val="accent4">
                    <a:lumMod val="50000"/>
                  </a:schemeClr>
                </a:solidFill>
              </a:rPr>
              <a:t>Например, лестница состоит из 15 ступеней.</a:t>
            </a:r>
          </a:p>
          <a:p>
            <a:r>
              <a:rPr lang="ru-RU" sz="2000" dirty="0">
                <a:solidFill>
                  <a:schemeClr val="accent4">
                    <a:lumMod val="50000"/>
                  </a:schemeClr>
                </a:solidFill>
              </a:rPr>
              <a:t>На какую лестницу нужно встать, чтобы быть на середине лестницы? (На восьмую).</a:t>
            </a:r>
          </a:p>
          <a:p>
            <a:pPr marL="0" indent="0">
              <a:buNone/>
            </a:pPr>
            <a:r>
              <a:rPr lang="ru-RU" sz="2000" dirty="0">
                <a:solidFill>
                  <a:schemeClr val="accent4">
                    <a:lumMod val="50000"/>
                  </a:schemeClr>
                </a:solidFill>
              </a:rPr>
              <a:t>Один из наиболее распространенных видов головоломок - </a:t>
            </a:r>
            <a:r>
              <a:rPr lang="ru-RU" sz="2000" b="1" dirty="0">
                <a:solidFill>
                  <a:schemeClr val="accent4">
                    <a:lumMod val="50000"/>
                  </a:schemeClr>
                </a:solidFill>
              </a:rPr>
              <a:t>магические квадраты…</a:t>
            </a:r>
            <a:endParaRPr lang="ru-RU" sz="2000" dirty="0">
              <a:solidFill>
                <a:schemeClr val="accent4">
                  <a:lumMod val="50000"/>
                </a:schemeClr>
              </a:solidFill>
            </a:endParaRPr>
          </a:p>
          <a:p>
            <a:pPr marL="0" indent="0">
              <a:buNone/>
            </a:pPr>
            <a:r>
              <a:rPr lang="ru-RU" sz="2000" dirty="0">
                <a:solidFill>
                  <a:schemeClr val="accent4">
                    <a:lumMod val="50000"/>
                  </a:schemeClr>
                </a:solidFill>
              </a:rPr>
              <a:t>Задания на смекалку и на сообразительность следует предлагать для самостоятельной работы, и только при затруднении большинства учащихся учитель анализирует со всем классом во внеурочное время. </a:t>
            </a:r>
          </a:p>
          <a:p>
            <a:endParaRPr lang="ru-RU" dirty="0"/>
          </a:p>
        </p:txBody>
      </p:sp>
    </p:spTree>
    <p:extLst>
      <p:ext uri="{BB962C8B-B14F-4D97-AF65-F5344CB8AC3E}">
        <p14:creationId xmlns:p14="http://schemas.microsoft.com/office/powerpoint/2010/main" val="122311438"/>
      </p:ext>
    </p:extLst>
  </p:cSld>
  <p:clrMapOvr>
    <a:masterClrMapping/>
  </p:clrMapOvr>
  <p:timing>
    <p:tnLst>
      <p:par>
        <p:cTn id="1" dur="indefinite" restart="never" nodeType="tmRoot"/>
      </p:par>
    </p:tnLst>
  </p:timing>
</p:sld>
</file>

<file path=ppt/theme/theme1.xml><?xml version="1.0" encoding="utf-8"?>
<a:theme xmlns:a="http://schemas.openxmlformats.org/drawingml/2006/main" name="powerpoint-template-24">
  <a:themeElements>
    <a:clrScheme name="">
      <a:dk1>
        <a:srgbClr val="808080"/>
      </a:dk1>
      <a:lt1>
        <a:srgbClr val="FFFFFF"/>
      </a:lt1>
      <a:dk2>
        <a:srgbClr val="FFFFFF"/>
      </a:dk2>
      <a:lt2>
        <a:srgbClr val="0120BD"/>
      </a:lt2>
      <a:accent1>
        <a:srgbClr val="C300E6"/>
      </a:accent1>
      <a:accent2>
        <a:srgbClr val="F96F1C"/>
      </a:accent2>
      <a:accent3>
        <a:srgbClr val="FFFFFF"/>
      </a:accent3>
      <a:accent4>
        <a:srgbClr val="6C6C6C"/>
      </a:accent4>
      <a:accent5>
        <a:srgbClr val="DEAAF0"/>
      </a:accent5>
      <a:accent6>
        <a:srgbClr val="E26418"/>
      </a:accent6>
      <a:hlink>
        <a:srgbClr val="FFBF07"/>
      </a:hlink>
      <a:folHlink>
        <a:srgbClr val="5F5F5F"/>
      </a:folHlink>
    </a:clrScheme>
    <a:fontScheme name="powerpoint-template-24">
      <a:majorFont>
        <a:latin typeface="Microsoft Sans Serif"/>
        <a:ea typeface=""/>
        <a:cs typeface=""/>
      </a:majorFont>
      <a:minorFont>
        <a:latin typeface="Microsoft Sans Serif"/>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FBB240"/>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FE564C"/>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BB2A32"/>
        </a:lt2>
        <a:accent1>
          <a:srgbClr val="FFC842"/>
        </a:accent1>
        <a:accent2>
          <a:srgbClr val="FED06E"/>
        </a:accent2>
        <a:accent3>
          <a:srgbClr val="FFFFFF"/>
        </a:accent3>
        <a:accent4>
          <a:srgbClr val="404040"/>
        </a:accent4>
        <a:accent5>
          <a:srgbClr val="FFE0B0"/>
        </a:accent5>
        <a:accent6>
          <a:srgbClr val="E6BC63"/>
        </a:accent6>
        <a:hlink>
          <a:srgbClr val="FDDB9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E84A25"/>
        </a:lt2>
        <a:accent1>
          <a:srgbClr val="ED6A24"/>
        </a:accent1>
        <a:accent2>
          <a:srgbClr val="F99E1C"/>
        </a:accent2>
        <a:accent3>
          <a:srgbClr val="FFFFFF"/>
        </a:accent3>
        <a:accent4>
          <a:srgbClr val="404040"/>
        </a:accent4>
        <a:accent5>
          <a:srgbClr val="F4B9AC"/>
        </a:accent5>
        <a:accent6>
          <a:srgbClr val="E28F18"/>
        </a:accent6>
        <a:hlink>
          <a:srgbClr val="F1B54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B92D14"/>
        </a:lt2>
        <a:accent1>
          <a:srgbClr val="D34E13"/>
        </a:accent1>
        <a:accent2>
          <a:srgbClr val="DC9009"/>
        </a:accent2>
        <a:accent3>
          <a:srgbClr val="FFFFFF"/>
        </a:accent3>
        <a:accent4>
          <a:srgbClr val="404040"/>
        </a:accent4>
        <a:accent5>
          <a:srgbClr val="E6B2AA"/>
        </a:accent5>
        <a:accent6>
          <a:srgbClr val="C78207"/>
        </a:accent6>
        <a:hlink>
          <a:srgbClr val="EEC63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AE6310"/>
        </a:lt2>
        <a:accent1>
          <a:srgbClr val="E79613"/>
        </a:accent1>
        <a:accent2>
          <a:srgbClr val="E1720D"/>
        </a:accent2>
        <a:accent3>
          <a:srgbClr val="FFFFFF"/>
        </a:accent3>
        <a:accent4>
          <a:srgbClr val="404040"/>
        </a:accent4>
        <a:accent5>
          <a:srgbClr val="F1C9AA"/>
        </a:accent5>
        <a:accent6>
          <a:srgbClr val="CC670B"/>
        </a:accent6>
        <a:hlink>
          <a:srgbClr val="C6470A"/>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AF5612"/>
        </a:lt2>
        <a:accent1>
          <a:srgbClr val="CB882F"/>
        </a:accent1>
        <a:accent2>
          <a:srgbClr val="E7C432"/>
        </a:accent2>
        <a:accent3>
          <a:srgbClr val="FFFFFF"/>
        </a:accent3>
        <a:accent4>
          <a:srgbClr val="404040"/>
        </a:accent4>
        <a:accent5>
          <a:srgbClr val="E2C3AD"/>
        </a:accent5>
        <a:accent6>
          <a:srgbClr val="D1B12C"/>
        </a:accent6>
        <a:hlink>
          <a:srgbClr val="EECA34"/>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9A5E40"/>
        </a:lt2>
        <a:accent1>
          <a:srgbClr val="AE7750"/>
        </a:accent1>
        <a:accent2>
          <a:srgbClr val="C08D60"/>
        </a:accent2>
        <a:accent3>
          <a:srgbClr val="FFFFFF"/>
        </a:accent3>
        <a:accent4>
          <a:srgbClr val="404040"/>
        </a:accent4>
        <a:accent5>
          <a:srgbClr val="D3BDB3"/>
        </a:accent5>
        <a:accent6>
          <a:srgbClr val="AE7F56"/>
        </a:accent6>
        <a:hlink>
          <a:srgbClr val="CCA47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D1BB77"/>
        </a:lt2>
        <a:accent1>
          <a:srgbClr val="DBBA87"/>
        </a:accent1>
        <a:accent2>
          <a:srgbClr val="E0B265"/>
        </a:accent2>
        <a:accent3>
          <a:srgbClr val="FFFFFF"/>
        </a:accent3>
        <a:accent4>
          <a:srgbClr val="404040"/>
        </a:accent4>
        <a:accent5>
          <a:srgbClr val="EAD9C3"/>
        </a:accent5>
        <a:accent6>
          <a:srgbClr val="CBA15B"/>
        </a:accent6>
        <a:hlink>
          <a:srgbClr val="E9C27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45762A"/>
        </a:lt2>
        <a:accent1>
          <a:srgbClr val="42934C"/>
        </a:accent1>
        <a:accent2>
          <a:srgbClr val="34B66A"/>
        </a:accent2>
        <a:accent3>
          <a:srgbClr val="FFFFFF"/>
        </a:accent3>
        <a:accent4>
          <a:srgbClr val="404040"/>
        </a:accent4>
        <a:accent5>
          <a:srgbClr val="B0C8B2"/>
        </a:accent5>
        <a:accent6>
          <a:srgbClr val="2EA55F"/>
        </a:accent6>
        <a:hlink>
          <a:srgbClr val="34C8D1"/>
        </a:hlink>
        <a:folHlink>
          <a:srgbClr val="D3D3D3"/>
        </a:folHlink>
      </a:clrScheme>
      <a:clrMap bg1="lt1" tx1="dk1" bg2="lt2" tx2="dk2" accent1="accent1" accent2="accent2" accent3="accent3" accent4="accent4" accent5="accent5" accent6="accent6" hlink="hlink" folHlink="folHlink"/>
    </a:extraClrScheme>
    <a:extraClrScheme>
      <a:clrScheme name="powerpoint-template-24 14">
        <a:dk1>
          <a:srgbClr val="FFFFFF"/>
        </a:dk1>
        <a:lt1>
          <a:srgbClr val="FFFFFF"/>
        </a:lt1>
        <a:dk2>
          <a:srgbClr val="FFFFFF"/>
        </a:dk2>
        <a:lt2>
          <a:srgbClr val="45762A"/>
        </a:lt2>
        <a:accent1>
          <a:srgbClr val="42934C"/>
        </a:accent1>
        <a:accent2>
          <a:srgbClr val="34B66A"/>
        </a:accent2>
        <a:accent3>
          <a:srgbClr val="FFFFFF"/>
        </a:accent3>
        <a:accent4>
          <a:srgbClr val="DADADA"/>
        </a:accent4>
        <a:accent5>
          <a:srgbClr val="B0C8B2"/>
        </a:accent5>
        <a:accent6>
          <a:srgbClr val="2EA55F"/>
        </a:accent6>
        <a:hlink>
          <a:srgbClr val="34C8D1"/>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5">
        <a:dk1>
          <a:srgbClr val="FFFFFF"/>
        </a:dk1>
        <a:lt1>
          <a:srgbClr val="FFFFFF"/>
        </a:lt1>
        <a:dk2>
          <a:srgbClr val="FFFFFF"/>
        </a:dk2>
        <a:lt2>
          <a:srgbClr val="55A6FE"/>
        </a:lt2>
        <a:accent1>
          <a:srgbClr val="71BBFF"/>
        </a:accent1>
        <a:accent2>
          <a:srgbClr val="74CCFF"/>
        </a:accent2>
        <a:accent3>
          <a:srgbClr val="FFFFFF"/>
        </a:accent3>
        <a:accent4>
          <a:srgbClr val="DADADA"/>
        </a:accent4>
        <a:accent5>
          <a:srgbClr val="BBDAFF"/>
        </a:accent5>
        <a:accent6>
          <a:srgbClr val="68B9E7"/>
        </a:accent6>
        <a:hlink>
          <a:srgbClr val="94D8FF"/>
        </a:hlink>
        <a:folHlink>
          <a:srgbClr val="FFFFFF"/>
        </a:folHlink>
      </a:clrScheme>
      <a:clrMap bg1="lt1" tx1="dk1" bg2="lt2" tx2="dk2" accent1="accent1" accent2="accent2" accent3="accent3" accent4="accent4" accent5="accent5" accent6="accent6" hlink="hlink" folHlink="folHlink"/>
    </a:extraClrScheme>
    <a:extraClrScheme>
      <a:clrScheme name="powerpoint-template-24 16">
        <a:dk1>
          <a:srgbClr val="FFFFFF"/>
        </a:dk1>
        <a:lt1>
          <a:srgbClr val="FFFFFF"/>
        </a:lt1>
        <a:dk2>
          <a:srgbClr val="FFFFFF"/>
        </a:dk2>
        <a:lt2>
          <a:srgbClr val="4BA1FF"/>
        </a:lt2>
        <a:accent1>
          <a:srgbClr val="5DB2FF"/>
        </a:accent1>
        <a:accent2>
          <a:srgbClr val="65C8FF"/>
        </a:accent2>
        <a:accent3>
          <a:srgbClr val="FFFFFF"/>
        </a:accent3>
        <a:accent4>
          <a:srgbClr val="DADADA"/>
        </a:accent4>
        <a:accent5>
          <a:srgbClr val="B6D5FF"/>
        </a:accent5>
        <a:accent6>
          <a:srgbClr val="5BB5E7"/>
        </a:accent6>
        <a:hlink>
          <a:srgbClr val="87E1FF"/>
        </a:hlink>
        <a:folHlink>
          <a:srgbClr val="FFFF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powerpoint-template</Template>
  <TotalTime>28</TotalTime>
  <Words>762</Words>
  <Application>Microsoft Office PowerPoint</Application>
  <PresentationFormat>Широкоэкранный</PresentationFormat>
  <Paragraphs>65</Paragraphs>
  <Slides>10</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10</vt:i4>
      </vt:variant>
    </vt:vector>
  </HeadingPairs>
  <TitlesOfParts>
    <vt:vector size="13" baseType="lpstr">
      <vt:lpstr>Arial</vt:lpstr>
      <vt:lpstr>Microsoft Sans Serif</vt:lpstr>
      <vt:lpstr>powerpoint-template-24</vt:lpstr>
      <vt:lpstr>“Использование игровых элементов на уроках в начальной школе”</vt:lpstr>
      <vt:lpstr>Презентация PowerPoint</vt:lpstr>
      <vt:lpstr>Презентация PowerPoint</vt:lpstr>
      <vt:lpstr>В структуру игры входят: • роли, которые взяли на себя участники; • игровые действия; • игровые предметы, которые замещают реальные; • отношения между участниками; • область действительности, которую участники условно воспроизводят.</vt:lpstr>
      <vt:lpstr>В педагогической игре всегда есть учебная цель и педагогические результаты, которые можно выделить и обосновать. Чтобы игровые технологии на уроке были результативны, педагог сочетает их с обычными упражнениями и использует систематически. Игру применяют на уроке как самостоятельную технологию, чтобы дети освоили понятие, тему или раздел учебного предмета, либо как элемент иной технологии или фрагмент урока: введения, объяснения, закрепления, контроля.</vt:lpstr>
      <vt:lpstr>Презентация PowerPoint</vt:lpstr>
      <vt:lpstr>Пример игр </vt:lpstr>
      <vt:lpstr>Пример игр </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“Использование игровых элементов на уроках в начальной школе”</dc:title>
  <dc:creator>ASUS</dc:creator>
  <cp:lastModifiedBy>ASUS</cp:lastModifiedBy>
  <cp:revision>4</cp:revision>
  <dcterms:created xsi:type="dcterms:W3CDTF">2019-04-26T18:18:07Z</dcterms:created>
  <dcterms:modified xsi:type="dcterms:W3CDTF">2019-04-26T18:46:54Z</dcterms:modified>
</cp:coreProperties>
</file>