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61" r:id="rId2"/>
    <p:sldId id="258" r:id="rId3"/>
    <p:sldId id="265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939"/>
    <a:srgbClr val="2D43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E5366-406E-47B8-95EC-F4AD962FC21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BD852-C844-440E-B0C7-6A06FD0999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4A4712-E06E-4EAA-BD4F-1E4FD91F0C9A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60192" y="3889249"/>
            <a:ext cx="52562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Тест 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по теме</a:t>
            </a:r>
          </a:p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«</a:t>
            </a:r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Корень</a:t>
            </a:r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»</a:t>
            </a:r>
            <a:endParaRPr lang="ru-RU" sz="4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ln w="0"/>
                <a:solidFill>
                  <a:srgbClr val="2D433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b="1" dirty="0" smtClean="0">
              <a:ln w="0"/>
              <a:solidFill>
                <a:srgbClr val="2D433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572445"/>
            <a:ext cx="82052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униципальный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дистанционный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конкурс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«ИКТ – интересно,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креативно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талантливо»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0688" y="1511808"/>
            <a:ext cx="71567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Гусева Лидия Александровна, учитель биологии </a:t>
            </a:r>
          </a:p>
          <a:p>
            <a:pPr algn="ctr"/>
            <a:r>
              <a:rPr lang="ru-RU" sz="2400" dirty="0" smtClean="0"/>
              <a:t>МОУ  «Михайловская средняя </a:t>
            </a:r>
          </a:p>
          <a:p>
            <a:pPr algn="ctr"/>
            <a:r>
              <a:rPr lang="ru-RU" sz="2400" dirty="0" smtClean="0"/>
              <a:t>общеобразовательная школа №1» ,</a:t>
            </a:r>
          </a:p>
          <a:p>
            <a:pPr algn="ctr"/>
            <a:r>
              <a:rPr lang="ru-RU" sz="2400" dirty="0" smtClean="0"/>
              <a:t>МО- Михайловский муниципальный район, </a:t>
            </a:r>
          </a:p>
          <a:p>
            <a:pPr algn="ctr"/>
            <a:r>
              <a:rPr lang="ru-RU" sz="2400" dirty="0" smtClean="0"/>
              <a:t>Рязанской области.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50825" y="765175"/>
            <a:ext cx="8497888" cy="5614988"/>
            <a:chOff x="158" y="346"/>
            <a:chExt cx="5353" cy="3537"/>
          </a:xfrm>
        </p:grpSpPr>
        <p:sp>
          <p:nvSpPr>
            <p:cNvPr id="4163" name="AutoShape 4"/>
            <p:cNvSpPr>
              <a:spLocks noChangeArrowheads="1"/>
            </p:cNvSpPr>
            <p:nvPr/>
          </p:nvSpPr>
          <p:spPr bwMode="auto">
            <a:xfrm>
              <a:off x="158" y="346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F9C7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342900" indent="-342900" algn="ctr"/>
              <a:r>
                <a:rPr lang="ru-RU" sz="1400" dirty="0" smtClean="0">
                  <a:latin typeface="Georgia" pitchFamily="18" charset="0"/>
                </a:rPr>
                <a:t>Стержневая </a:t>
              </a:r>
            </a:p>
            <a:p>
              <a:pPr marL="342900" indent="-342900" algn="ctr"/>
              <a:r>
                <a:rPr lang="ru-RU" sz="1400" dirty="0" smtClean="0">
                  <a:latin typeface="Georgia" pitchFamily="18" charset="0"/>
                </a:rPr>
                <a:t>система</a:t>
              </a:r>
            </a:p>
            <a:p>
              <a:pPr marL="342900" indent="-342900" algn="ctr"/>
              <a:r>
                <a:rPr lang="ru-RU" sz="1400" dirty="0" smtClean="0">
                  <a:latin typeface="Georgia" pitchFamily="18" charset="0"/>
                </a:rPr>
                <a:t>  характерна</a:t>
              </a:r>
            </a:p>
            <a:p>
              <a:pPr marL="342900" indent="-342900" algn="ctr"/>
              <a:r>
                <a:rPr lang="ru-RU" sz="1400" dirty="0" smtClean="0">
                  <a:latin typeface="Georgia" pitchFamily="18" charset="0"/>
                </a:rPr>
                <a:t>для двудольных</a:t>
              </a:r>
            </a:p>
            <a:p>
              <a:pPr marL="342900" indent="-342900" algn="ctr"/>
              <a:endParaRPr lang="ru-RU" sz="1400" dirty="0" smtClean="0">
                <a:latin typeface="Georgia" pitchFamily="18" charset="0"/>
              </a:endParaRPr>
            </a:p>
            <a:p>
              <a:pPr marL="342900" indent="-342900"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64" name="AutoShape 5"/>
            <p:cNvSpPr>
              <a:spLocks noChangeArrowheads="1"/>
            </p:cNvSpPr>
            <p:nvPr/>
          </p:nvSpPr>
          <p:spPr bwMode="auto">
            <a:xfrm>
              <a:off x="158" y="1253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latin typeface="Georgia" pitchFamily="18" charset="0"/>
                </a:rPr>
                <a:t>Стержневая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 система состоит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 из  главного и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боковых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65" name="AutoShape 6"/>
            <p:cNvSpPr>
              <a:spLocks noChangeArrowheads="1"/>
            </p:cNvSpPr>
            <p:nvPr/>
          </p:nvSpPr>
          <p:spPr bwMode="auto">
            <a:xfrm>
              <a:off x="158" y="3067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F9C7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latin typeface="Georgia" pitchFamily="18" charset="0"/>
                </a:rPr>
                <a:t>Корень укрепляет 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растение в почве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66" name="AutoShape 7"/>
            <p:cNvSpPr>
              <a:spLocks noChangeArrowheads="1"/>
            </p:cNvSpPr>
            <p:nvPr/>
          </p:nvSpPr>
          <p:spPr bwMode="auto">
            <a:xfrm>
              <a:off x="158" y="2160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F9C7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latin typeface="Georgia" pitchFamily="18" charset="0"/>
                </a:rPr>
                <a:t>Корневые 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волоски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находятся в зоне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всасывания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67" name="AutoShape 8"/>
            <p:cNvSpPr>
              <a:spLocks noChangeArrowheads="1"/>
            </p:cNvSpPr>
            <p:nvPr/>
          </p:nvSpPr>
          <p:spPr bwMode="auto">
            <a:xfrm>
              <a:off x="1247" y="346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latin typeface="Georgia" pitchFamily="18" charset="0"/>
                </a:rPr>
                <a:t>Корневой чехлик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образован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механической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тканью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68" name="AutoShape 9"/>
            <p:cNvSpPr>
              <a:spLocks noChangeArrowheads="1"/>
            </p:cNvSpPr>
            <p:nvPr/>
          </p:nvSpPr>
          <p:spPr bwMode="auto">
            <a:xfrm>
              <a:off x="1247" y="1253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F9C7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latin typeface="Georgia" pitchFamily="18" charset="0"/>
                </a:rPr>
                <a:t>Корневой чехлик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выполняет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механическую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функцию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69" name="AutoShape 10"/>
            <p:cNvSpPr>
              <a:spLocks noChangeArrowheads="1"/>
            </p:cNvSpPr>
            <p:nvPr/>
          </p:nvSpPr>
          <p:spPr bwMode="auto">
            <a:xfrm>
              <a:off x="1247" y="2160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1400" dirty="0" smtClean="0">
                  <a:latin typeface="Georgia" pitchFamily="18" charset="0"/>
                </a:rPr>
                <a:t>У двудольных</a:t>
              </a:r>
            </a:p>
            <a:p>
              <a:r>
                <a:rPr lang="ru-RU" sz="1400" dirty="0" smtClean="0">
                  <a:latin typeface="Georgia" pitchFamily="18" charset="0"/>
                </a:rPr>
                <a:t>стержневая</a:t>
              </a:r>
            </a:p>
            <a:p>
              <a:r>
                <a:rPr lang="ru-RU" sz="1400" dirty="0" smtClean="0">
                  <a:latin typeface="Georgia" pitchFamily="18" charset="0"/>
                </a:rPr>
                <a:t>корневая</a:t>
              </a:r>
            </a:p>
            <a:p>
              <a:r>
                <a:rPr lang="ru-RU" sz="1400" dirty="0" smtClean="0">
                  <a:latin typeface="Georgia" pitchFamily="18" charset="0"/>
                </a:rPr>
                <a:t> система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70" name="AutoShape 11"/>
            <p:cNvSpPr>
              <a:spLocks noChangeArrowheads="1"/>
            </p:cNvSpPr>
            <p:nvPr/>
          </p:nvSpPr>
          <p:spPr bwMode="auto">
            <a:xfrm>
              <a:off x="2336" y="3067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1400" dirty="0" smtClean="0">
                <a:latin typeface="Georgia" pitchFamily="18" charset="0"/>
              </a:endParaRPr>
            </a:p>
            <a:p>
              <a:pPr algn="ctr"/>
              <a:endParaRPr lang="ru-RU" sz="1400" dirty="0" smtClean="0">
                <a:latin typeface="Georgia" pitchFamily="18" charset="0"/>
              </a:endParaRP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В мочковатой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корневой системе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нельзя выделить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 главный корень</a:t>
              </a:r>
            </a:p>
            <a:p>
              <a:pPr algn="ctr"/>
              <a:endParaRPr lang="ru-RU" sz="1400" dirty="0" smtClean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71" name="AutoShape 12"/>
            <p:cNvSpPr>
              <a:spLocks noChangeArrowheads="1"/>
            </p:cNvSpPr>
            <p:nvPr/>
          </p:nvSpPr>
          <p:spPr bwMode="auto">
            <a:xfrm>
              <a:off x="2336" y="2160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F9C7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latin typeface="Georgia" pitchFamily="18" charset="0"/>
                </a:rPr>
                <a:t>За зоной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всасывания идет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зона проведения</a:t>
              </a:r>
            </a:p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72" name="AutoShape 13"/>
            <p:cNvSpPr>
              <a:spLocks noChangeArrowheads="1"/>
            </p:cNvSpPr>
            <p:nvPr/>
          </p:nvSpPr>
          <p:spPr bwMode="auto">
            <a:xfrm>
              <a:off x="2336" y="1253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1400" dirty="0" smtClean="0">
                <a:latin typeface="Georgia" pitchFamily="18" charset="0"/>
              </a:endParaRP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Всасывание воды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происходит 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в зоне проведения</a:t>
              </a:r>
            </a:p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73" name="AutoShape 14"/>
            <p:cNvSpPr>
              <a:spLocks noChangeArrowheads="1"/>
            </p:cNvSpPr>
            <p:nvPr/>
          </p:nvSpPr>
          <p:spPr bwMode="auto">
            <a:xfrm>
              <a:off x="2336" y="346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F9C7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latin typeface="Georgia" pitchFamily="18" charset="0"/>
                </a:rPr>
                <a:t>Все корни 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растения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составляют 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корневую систему</a:t>
              </a: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74" name="AutoShape 15"/>
            <p:cNvSpPr>
              <a:spLocks noChangeArrowheads="1"/>
            </p:cNvSpPr>
            <p:nvPr/>
          </p:nvSpPr>
          <p:spPr bwMode="auto">
            <a:xfrm>
              <a:off x="1247" y="3067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F9C7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1400" dirty="0" smtClean="0">
                <a:latin typeface="Georgia" pitchFamily="18" charset="0"/>
              </a:endParaRP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Главный корень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развивается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из зародышевого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 корешка</a:t>
              </a:r>
            </a:p>
            <a:p>
              <a:pPr algn="ctr"/>
              <a:endParaRPr lang="ru-RU" sz="1400" dirty="0" smtClean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75" name="AutoShape 16"/>
            <p:cNvSpPr>
              <a:spLocks noChangeArrowheads="1"/>
            </p:cNvSpPr>
            <p:nvPr/>
          </p:nvSpPr>
          <p:spPr bwMode="auto">
            <a:xfrm>
              <a:off x="4513" y="1253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1400" dirty="0" smtClean="0">
                  <a:latin typeface="Georgia" pitchFamily="18" charset="0"/>
                </a:rPr>
                <a:t>В зоне роста</a:t>
              </a:r>
            </a:p>
            <a:p>
              <a:r>
                <a:rPr lang="ru-RU" sz="1400" dirty="0" smtClean="0">
                  <a:latin typeface="Georgia" pitchFamily="18" charset="0"/>
                </a:rPr>
                <a:t>клетки </a:t>
              </a:r>
            </a:p>
            <a:p>
              <a:r>
                <a:rPr lang="ru-RU" sz="1400" dirty="0" smtClean="0">
                  <a:latin typeface="Georgia" pitchFamily="18" charset="0"/>
                </a:rPr>
                <a:t>делятся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76" name="AutoShape 17"/>
            <p:cNvSpPr>
              <a:spLocks noChangeArrowheads="1"/>
            </p:cNvSpPr>
            <p:nvPr/>
          </p:nvSpPr>
          <p:spPr bwMode="auto">
            <a:xfrm>
              <a:off x="3424" y="3067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F9C7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latin typeface="Georgia" pitchFamily="18" charset="0"/>
                </a:rPr>
                <a:t>Придаточные 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корни отрастают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от боковых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77" name="AutoShape 18"/>
            <p:cNvSpPr>
              <a:spLocks noChangeArrowheads="1"/>
            </p:cNvSpPr>
            <p:nvPr/>
          </p:nvSpPr>
          <p:spPr bwMode="auto">
            <a:xfrm>
              <a:off x="3424" y="2160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Корнеплоды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развиваются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из придаточных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корней</a:t>
              </a:r>
            </a:p>
            <a:p>
              <a:pPr algn="ctr"/>
              <a:endParaRPr lang="ru-RU" sz="1400" dirty="0" smtClean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78" name="AutoShape 19"/>
            <p:cNvSpPr>
              <a:spLocks noChangeArrowheads="1"/>
            </p:cNvSpPr>
            <p:nvPr/>
          </p:nvSpPr>
          <p:spPr bwMode="auto">
            <a:xfrm>
              <a:off x="3424" y="1253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F9C7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latin typeface="Georgia" pitchFamily="18" charset="0"/>
                </a:rPr>
                <a:t>У одуванчика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мочковатая 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корневая 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система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79" name="AutoShape 20"/>
            <p:cNvSpPr>
              <a:spLocks noChangeArrowheads="1"/>
            </p:cNvSpPr>
            <p:nvPr/>
          </p:nvSpPr>
          <p:spPr bwMode="auto">
            <a:xfrm>
              <a:off x="4513" y="346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latin typeface="Georgia" pitchFamily="18" charset="0"/>
                </a:rPr>
                <a:t>У однодольных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стержневая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корневая система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80" name="AutoShape 21"/>
            <p:cNvSpPr>
              <a:spLocks noChangeArrowheads="1"/>
            </p:cNvSpPr>
            <p:nvPr/>
          </p:nvSpPr>
          <p:spPr bwMode="auto">
            <a:xfrm>
              <a:off x="3424" y="391"/>
              <a:ext cx="998" cy="771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1400" dirty="0" smtClean="0">
                  <a:latin typeface="Georgia" pitchFamily="18" charset="0"/>
                </a:rPr>
                <a:t>Корень </a:t>
              </a:r>
            </a:p>
            <a:p>
              <a:r>
                <a:rPr lang="ru-RU" sz="1400" dirty="0" smtClean="0">
                  <a:latin typeface="Georgia" pitchFamily="18" charset="0"/>
                </a:rPr>
                <a:t>поглощает из </a:t>
              </a:r>
            </a:p>
            <a:p>
              <a:r>
                <a:rPr lang="ru-RU" sz="1400" dirty="0" smtClean="0">
                  <a:latin typeface="Georgia" pitchFamily="18" charset="0"/>
                </a:rPr>
                <a:t>почвы воду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81" name="AutoShape 22"/>
            <p:cNvSpPr>
              <a:spLocks noChangeArrowheads="1"/>
            </p:cNvSpPr>
            <p:nvPr/>
          </p:nvSpPr>
          <p:spPr bwMode="auto">
            <a:xfrm>
              <a:off x="4513" y="3067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dirty="0" smtClean="0">
                  <a:latin typeface="Georgia" pitchFamily="18" charset="0"/>
                </a:rPr>
                <a:t>Корень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 удерживает</a:t>
              </a:r>
            </a:p>
            <a:p>
              <a:pPr algn="ctr"/>
              <a:r>
                <a:rPr lang="ru-RU" sz="1400" dirty="0" smtClean="0">
                  <a:latin typeface="Georgia" pitchFamily="18" charset="0"/>
                </a:rPr>
                <a:t> растение в почве</a:t>
              </a:r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  <p:sp>
          <p:nvSpPr>
            <p:cNvPr id="4182" name="AutoShape 23"/>
            <p:cNvSpPr>
              <a:spLocks noChangeArrowheads="1"/>
            </p:cNvSpPr>
            <p:nvPr/>
          </p:nvSpPr>
          <p:spPr bwMode="auto">
            <a:xfrm>
              <a:off x="4513" y="2160"/>
              <a:ext cx="998" cy="816"/>
            </a:xfrm>
            <a:prstGeom prst="roundRect">
              <a:avLst>
                <a:gd name="adj" fmla="val 16667"/>
              </a:avLst>
            </a:prstGeom>
            <a:solidFill>
              <a:srgbClr val="F9C7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 sz="1400" dirty="0" smtClean="0">
                  <a:latin typeface="Georgia" pitchFamily="18" charset="0"/>
                </a:rPr>
                <a:t>Придаточные </a:t>
              </a:r>
            </a:p>
            <a:p>
              <a:r>
                <a:rPr lang="ru-RU" sz="1400" dirty="0" smtClean="0">
                  <a:latin typeface="Georgia" pitchFamily="18" charset="0"/>
                </a:rPr>
                <a:t>корни </a:t>
              </a:r>
            </a:p>
            <a:p>
              <a:r>
                <a:rPr lang="ru-RU" sz="1400" dirty="0" smtClean="0">
                  <a:latin typeface="Georgia" pitchFamily="18" charset="0"/>
                </a:rPr>
                <a:t>отрастают </a:t>
              </a:r>
            </a:p>
            <a:p>
              <a:r>
                <a:rPr lang="ru-RU" sz="1400" dirty="0" smtClean="0">
                  <a:latin typeface="Georgia" pitchFamily="18" charset="0"/>
                </a:rPr>
                <a:t>от главного</a:t>
              </a:r>
            </a:p>
            <a:p>
              <a:endParaRPr lang="ru-RU" sz="1400" dirty="0">
                <a:latin typeface="Georgia" pitchFamily="18" charset="0"/>
              </a:endParaRPr>
            </a:p>
            <a:p>
              <a:pPr algn="ctr"/>
              <a:endParaRPr lang="ru-RU" sz="1400" dirty="0">
                <a:latin typeface="Georgia" pitchFamily="18" charset="0"/>
              </a:endParaRPr>
            </a:p>
          </p:txBody>
        </p:sp>
      </p:grpSp>
      <p:sp>
        <p:nvSpPr>
          <p:cNvPr id="9242" name="AutoShape 26"/>
          <p:cNvSpPr>
            <a:spLocks noChangeArrowheads="1"/>
          </p:cNvSpPr>
          <p:nvPr/>
        </p:nvSpPr>
        <p:spPr bwMode="auto">
          <a:xfrm>
            <a:off x="1476375" y="188913"/>
            <a:ext cx="792163" cy="503237"/>
          </a:xfrm>
          <a:prstGeom prst="roundRect">
            <a:avLst>
              <a:gd name="adj" fmla="val 16667"/>
            </a:avLst>
          </a:prstGeom>
          <a:solidFill>
            <a:srgbClr val="F9C7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latin typeface="Georgia" pitchFamily="18" charset="0"/>
              </a:rPr>
              <a:t>I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9243" name="AutoShape 27"/>
          <p:cNvSpPr>
            <a:spLocks noChangeArrowheads="1"/>
          </p:cNvSpPr>
          <p:nvPr/>
        </p:nvSpPr>
        <p:spPr bwMode="auto">
          <a:xfrm>
            <a:off x="6659563" y="188913"/>
            <a:ext cx="792162" cy="5032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latin typeface="Georgia" pitchFamily="18" charset="0"/>
              </a:rPr>
              <a:t>II</a:t>
            </a:r>
            <a:endParaRPr lang="ru-RU" sz="3200">
              <a:latin typeface="Georgia" pitchFamily="18" charset="0"/>
            </a:endParaRPr>
          </a:p>
        </p:txBody>
      </p:sp>
      <p:sp>
        <p:nvSpPr>
          <p:cNvPr id="9244" name="AutoShape 28"/>
          <p:cNvSpPr>
            <a:spLocks noChangeArrowheads="1"/>
          </p:cNvSpPr>
          <p:nvPr/>
        </p:nvSpPr>
        <p:spPr bwMode="auto">
          <a:xfrm>
            <a:off x="468313" y="170021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245" name="AutoShape 29"/>
          <p:cNvSpPr>
            <a:spLocks noChangeArrowheads="1"/>
          </p:cNvSpPr>
          <p:nvPr/>
        </p:nvSpPr>
        <p:spPr bwMode="auto">
          <a:xfrm>
            <a:off x="1116013" y="1700213"/>
            <a:ext cx="504825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249" name="AutoShape 33"/>
          <p:cNvSpPr>
            <a:spLocks noChangeArrowheads="1"/>
          </p:cNvSpPr>
          <p:nvPr/>
        </p:nvSpPr>
        <p:spPr bwMode="auto">
          <a:xfrm>
            <a:off x="251520" y="764704"/>
            <a:ext cx="1584325" cy="1296988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50" name="AutoShape 34"/>
          <p:cNvSpPr>
            <a:spLocks noChangeArrowheads="1"/>
          </p:cNvSpPr>
          <p:nvPr/>
        </p:nvSpPr>
        <p:spPr bwMode="auto">
          <a:xfrm>
            <a:off x="2195513" y="314166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251" name="AutoShape 35"/>
          <p:cNvSpPr>
            <a:spLocks noChangeArrowheads="1"/>
          </p:cNvSpPr>
          <p:nvPr/>
        </p:nvSpPr>
        <p:spPr bwMode="auto">
          <a:xfrm>
            <a:off x="2843213" y="314166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252" name="AutoShape 36"/>
          <p:cNvSpPr>
            <a:spLocks noChangeArrowheads="1"/>
          </p:cNvSpPr>
          <p:nvPr/>
        </p:nvSpPr>
        <p:spPr bwMode="auto">
          <a:xfrm>
            <a:off x="1979712" y="2204864"/>
            <a:ext cx="1584325" cy="12954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5400" b="1">
              <a:latin typeface="Georgia" pitchFamily="18" charset="0"/>
            </a:endParaRPr>
          </a:p>
        </p:txBody>
      </p:sp>
      <p:sp>
        <p:nvSpPr>
          <p:cNvPr id="9253" name="AutoShape 37"/>
          <p:cNvSpPr>
            <a:spLocks noChangeArrowheads="1"/>
          </p:cNvSpPr>
          <p:nvPr/>
        </p:nvSpPr>
        <p:spPr bwMode="auto">
          <a:xfrm>
            <a:off x="4572000" y="1700213"/>
            <a:ext cx="503238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254" name="AutoShape 38"/>
          <p:cNvSpPr>
            <a:spLocks noChangeArrowheads="1"/>
          </p:cNvSpPr>
          <p:nvPr/>
        </p:nvSpPr>
        <p:spPr bwMode="auto">
          <a:xfrm>
            <a:off x="3924300" y="1700213"/>
            <a:ext cx="503238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255" name="AutoShape 39"/>
          <p:cNvSpPr>
            <a:spLocks noChangeArrowheads="1"/>
          </p:cNvSpPr>
          <p:nvPr/>
        </p:nvSpPr>
        <p:spPr bwMode="auto">
          <a:xfrm>
            <a:off x="3707904" y="764704"/>
            <a:ext cx="1582738" cy="12954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56" name="AutoShape 40"/>
          <p:cNvSpPr>
            <a:spLocks noChangeArrowheads="1"/>
          </p:cNvSpPr>
          <p:nvPr/>
        </p:nvSpPr>
        <p:spPr bwMode="auto">
          <a:xfrm>
            <a:off x="6300788" y="314166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257" name="AutoShape 41"/>
          <p:cNvSpPr>
            <a:spLocks noChangeArrowheads="1"/>
          </p:cNvSpPr>
          <p:nvPr/>
        </p:nvSpPr>
        <p:spPr bwMode="auto">
          <a:xfrm>
            <a:off x="5651500" y="3141663"/>
            <a:ext cx="503238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258" name="AutoShape 42"/>
          <p:cNvSpPr>
            <a:spLocks noChangeArrowheads="1"/>
          </p:cNvSpPr>
          <p:nvPr/>
        </p:nvSpPr>
        <p:spPr bwMode="auto">
          <a:xfrm>
            <a:off x="5436096" y="2204864"/>
            <a:ext cx="1584325" cy="12954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5400" b="1">
              <a:latin typeface="Georgia" pitchFamily="18" charset="0"/>
            </a:endParaRPr>
          </a:p>
        </p:txBody>
      </p:sp>
      <p:sp>
        <p:nvSpPr>
          <p:cNvPr id="9282" name="AutoShape 66"/>
          <p:cNvSpPr>
            <a:spLocks noChangeArrowheads="1"/>
          </p:cNvSpPr>
          <p:nvPr/>
        </p:nvSpPr>
        <p:spPr bwMode="auto">
          <a:xfrm>
            <a:off x="8027988" y="4581525"/>
            <a:ext cx="503237" cy="360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283" name="AutoShape 67"/>
          <p:cNvSpPr>
            <a:spLocks noChangeArrowheads="1"/>
          </p:cNvSpPr>
          <p:nvPr/>
        </p:nvSpPr>
        <p:spPr bwMode="auto">
          <a:xfrm>
            <a:off x="7380288" y="4581525"/>
            <a:ext cx="503237" cy="360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284" name="AutoShape 68"/>
          <p:cNvSpPr>
            <a:spLocks noChangeArrowheads="1"/>
          </p:cNvSpPr>
          <p:nvPr/>
        </p:nvSpPr>
        <p:spPr bwMode="auto">
          <a:xfrm>
            <a:off x="6300788" y="6021388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285" name="AutoShape 69"/>
          <p:cNvSpPr>
            <a:spLocks noChangeArrowheads="1"/>
          </p:cNvSpPr>
          <p:nvPr/>
        </p:nvSpPr>
        <p:spPr bwMode="auto">
          <a:xfrm>
            <a:off x="5651500" y="6021388"/>
            <a:ext cx="503238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259" name="AutoShape 43"/>
          <p:cNvSpPr>
            <a:spLocks noChangeArrowheads="1"/>
          </p:cNvSpPr>
          <p:nvPr/>
        </p:nvSpPr>
        <p:spPr bwMode="auto">
          <a:xfrm>
            <a:off x="5436096" y="5085184"/>
            <a:ext cx="1584325" cy="1296987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6" name="AutoShape 70"/>
          <p:cNvSpPr>
            <a:spLocks noChangeArrowheads="1"/>
          </p:cNvSpPr>
          <p:nvPr/>
        </p:nvSpPr>
        <p:spPr bwMode="auto">
          <a:xfrm>
            <a:off x="4572000" y="4581525"/>
            <a:ext cx="503238" cy="360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287" name="AutoShape 71"/>
          <p:cNvSpPr>
            <a:spLocks noChangeArrowheads="1"/>
          </p:cNvSpPr>
          <p:nvPr/>
        </p:nvSpPr>
        <p:spPr bwMode="auto">
          <a:xfrm>
            <a:off x="3924300" y="4581525"/>
            <a:ext cx="503238" cy="360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288" name="AutoShape 72"/>
          <p:cNvSpPr>
            <a:spLocks noChangeArrowheads="1"/>
          </p:cNvSpPr>
          <p:nvPr/>
        </p:nvSpPr>
        <p:spPr bwMode="auto">
          <a:xfrm>
            <a:off x="3707904" y="3645024"/>
            <a:ext cx="1584325" cy="12954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5400" b="1">
              <a:latin typeface="Georgia" pitchFamily="18" charset="0"/>
            </a:endParaRPr>
          </a:p>
        </p:txBody>
      </p:sp>
      <p:sp>
        <p:nvSpPr>
          <p:cNvPr id="9289" name="AutoShape 73"/>
          <p:cNvSpPr>
            <a:spLocks noChangeArrowheads="1"/>
          </p:cNvSpPr>
          <p:nvPr/>
        </p:nvSpPr>
        <p:spPr bwMode="auto">
          <a:xfrm>
            <a:off x="2843213" y="6021388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290" name="AutoShape 74"/>
          <p:cNvSpPr>
            <a:spLocks noChangeArrowheads="1"/>
          </p:cNvSpPr>
          <p:nvPr/>
        </p:nvSpPr>
        <p:spPr bwMode="auto">
          <a:xfrm>
            <a:off x="2195513" y="6021388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291" name="AutoShape 75"/>
          <p:cNvSpPr>
            <a:spLocks noChangeArrowheads="1"/>
          </p:cNvSpPr>
          <p:nvPr/>
        </p:nvSpPr>
        <p:spPr bwMode="auto">
          <a:xfrm>
            <a:off x="1979712" y="5085184"/>
            <a:ext cx="1584325" cy="1296987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92" name="AutoShape 76"/>
          <p:cNvSpPr>
            <a:spLocks noChangeArrowheads="1"/>
          </p:cNvSpPr>
          <p:nvPr/>
        </p:nvSpPr>
        <p:spPr bwMode="auto">
          <a:xfrm>
            <a:off x="1116013" y="4581525"/>
            <a:ext cx="503237" cy="360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293" name="AutoShape 77"/>
          <p:cNvSpPr>
            <a:spLocks noChangeArrowheads="1"/>
          </p:cNvSpPr>
          <p:nvPr/>
        </p:nvSpPr>
        <p:spPr bwMode="auto">
          <a:xfrm>
            <a:off x="468313" y="4581525"/>
            <a:ext cx="503237" cy="360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294" name="AutoShape 78"/>
          <p:cNvSpPr>
            <a:spLocks noChangeArrowheads="1"/>
          </p:cNvSpPr>
          <p:nvPr/>
        </p:nvSpPr>
        <p:spPr bwMode="auto">
          <a:xfrm>
            <a:off x="251520" y="3645024"/>
            <a:ext cx="1584325" cy="1296988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95" name="AutoShape 79"/>
          <p:cNvSpPr>
            <a:spLocks noChangeArrowheads="1"/>
          </p:cNvSpPr>
          <p:nvPr/>
        </p:nvSpPr>
        <p:spPr bwMode="auto">
          <a:xfrm>
            <a:off x="1116013" y="6021388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296" name="AutoShape 80"/>
          <p:cNvSpPr>
            <a:spLocks noChangeArrowheads="1"/>
          </p:cNvSpPr>
          <p:nvPr/>
        </p:nvSpPr>
        <p:spPr bwMode="auto">
          <a:xfrm>
            <a:off x="468313" y="6021388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297" name="AutoShape 81"/>
          <p:cNvSpPr>
            <a:spLocks noChangeArrowheads="1"/>
          </p:cNvSpPr>
          <p:nvPr/>
        </p:nvSpPr>
        <p:spPr bwMode="auto">
          <a:xfrm>
            <a:off x="251520" y="5085184"/>
            <a:ext cx="1584325" cy="1296987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98" name="AutoShape 82"/>
          <p:cNvSpPr>
            <a:spLocks noChangeArrowheads="1"/>
          </p:cNvSpPr>
          <p:nvPr/>
        </p:nvSpPr>
        <p:spPr bwMode="auto">
          <a:xfrm>
            <a:off x="0" y="5085184"/>
            <a:ext cx="1873250" cy="13684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3300"/>
                </a:solidFill>
                <a:latin typeface="Georgia" pitchFamily="18" charset="0"/>
              </a:rPr>
              <a:t>ВЫ ДОШЛИ </a:t>
            </a:r>
          </a:p>
          <a:p>
            <a:pPr algn="ctr"/>
            <a:r>
              <a:rPr lang="ru-RU" b="1" dirty="0">
                <a:solidFill>
                  <a:srgbClr val="FF3300"/>
                </a:solidFill>
                <a:latin typeface="Georgia" pitchFamily="18" charset="0"/>
              </a:rPr>
              <a:t>ДО ФИНИША!</a:t>
            </a:r>
          </a:p>
          <a:p>
            <a:pPr algn="ctr"/>
            <a:r>
              <a:rPr lang="ru-RU" b="1" dirty="0">
                <a:solidFill>
                  <a:srgbClr val="FF3300"/>
                </a:solidFill>
                <a:latin typeface="Georgia" pitchFamily="18" charset="0"/>
              </a:rPr>
              <a:t>МОЛОДЦЫ!</a:t>
            </a:r>
          </a:p>
        </p:txBody>
      </p:sp>
      <p:sp>
        <p:nvSpPr>
          <p:cNvPr id="9299" name="AutoShape 83"/>
          <p:cNvSpPr>
            <a:spLocks noChangeArrowheads="1"/>
          </p:cNvSpPr>
          <p:nvPr/>
        </p:nvSpPr>
        <p:spPr bwMode="auto">
          <a:xfrm>
            <a:off x="8027988" y="170021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300" name="AutoShape 84"/>
          <p:cNvSpPr>
            <a:spLocks noChangeArrowheads="1"/>
          </p:cNvSpPr>
          <p:nvPr/>
        </p:nvSpPr>
        <p:spPr bwMode="auto">
          <a:xfrm>
            <a:off x="7380288" y="170021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301" name="AutoShape 85"/>
          <p:cNvSpPr>
            <a:spLocks noChangeArrowheads="1"/>
          </p:cNvSpPr>
          <p:nvPr/>
        </p:nvSpPr>
        <p:spPr bwMode="auto">
          <a:xfrm>
            <a:off x="7164288" y="764704"/>
            <a:ext cx="1584325" cy="12954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2" name="AutoShape 86"/>
          <p:cNvSpPr>
            <a:spLocks noChangeArrowheads="1"/>
          </p:cNvSpPr>
          <p:nvPr/>
        </p:nvSpPr>
        <p:spPr bwMode="auto">
          <a:xfrm>
            <a:off x="8027988" y="314166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303" name="AutoShape 87"/>
          <p:cNvSpPr>
            <a:spLocks noChangeArrowheads="1"/>
          </p:cNvSpPr>
          <p:nvPr/>
        </p:nvSpPr>
        <p:spPr bwMode="auto">
          <a:xfrm>
            <a:off x="7380288" y="314166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305" name="AutoShape 89"/>
          <p:cNvSpPr>
            <a:spLocks noChangeArrowheads="1"/>
          </p:cNvSpPr>
          <p:nvPr/>
        </p:nvSpPr>
        <p:spPr bwMode="auto">
          <a:xfrm>
            <a:off x="6300788" y="170021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306" name="AutoShape 90"/>
          <p:cNvSpPr>
            <a:spLocks noChangeArrowheads="1"/>
          </p:cNvSpPr>
          <p:nvPr/>
        </p:nvSpPr>
        <p:spPr bwMode="auto">
          <a:xfrm>
            <a:off x="5651500" y="1700213"/>
            <a:ext cx="503238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308" name="AutoShape 92"/>
          <p:cNvSpPr>
            <a:spLocks noChangeArrowheads="1"/>
          </p:cNvSpPr>
          <p:nvPr/>
        </p:nvSpPr>
        <p:spPr bwMode="auto">
          <a:xfrm>
            <a:off x="4572000" y="3141663"/>
            <a:ext cx="503238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309" name="AutoShape 93"/>
          <p:cNvSpPr>
            <a:spLocks noChangeArrowheads="1"/>
          </p:cNvSpPr>
          <p:nvPr/>
        </p:nvSpPr>
        <p:spPr bwMode="auto">
          <a:xfrm>
            <a:off x="3924300" y="3141663"/>
            <a:ext cx="503238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310" name="AutoShape 94"/>
          <p:cNvSpPr>
            <a:spLocks noChangeArrowheads="1"/>
          </p:cNvSpPr>
          <p:nvPr/>
        </p:nvSpPr>
        <p:spPr bwMode="auto">
          <a:xfrm>
            <a:off x="3707904" y="2204864"/>
            <a:ext cx="1584325" cy="12954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5400" b="1">
              <a:latin typeface="Georgia" pitchFamily="18" charset="0"/>
            </a:endParaRPr>
          </a:p>
        </p:txBody>
      </p:sp>
      <p:sp>
        <p:nvSpPr>
          <p:cNvPr id="9311" name="AutoShape 95"/>
          <p:cNvSpPr>
            <a:spLocks noChangeArrowheads="1"/>
          </p:cNvSpPr>
          <p:nvPr/>
        </p:nvSpPr>
        <p:spPr bwMode="auto">
          <a:xfrm>
            <a:off x="2843213" y="170021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312" name="AutoShape 96"/>
          <p:cNvSpPr>
            <a:spLocks noChangeArrowheads="1"/>
          </p:cNvSpPr>
          <p:nvPr/>
        </p:nvSpPr>
        <p:spPr bwMode="auto">
          <a:xfrm>
            <a:off x="2195513" y="170021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313" name="AutoShape 97"/>
          <p:cNvSpPr>
            <a:spLocks noChangeArrowheads="1"/>
          </p:cNvSpPr>
          <p:nvPr/>
        </p:nvSpPr>
        <p:spPr bwMode="auto">
          <a:xfrm>
            <a:off x="1979712" y="764704"/>
            <a:ext cx="1584325" cy="12954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4" name="AutoShape 98"/>
          <p:cNvSpPr>
            <a:spLocks noChangeArrowheads="1"/>
          </p:cNvSpPr>
          <p:nvPr/>
        </p:nvSpPr>
        <p:spPr bwMode="auto">
          <a:xfrm>
            <a:off x="1116013" y="314166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315" name="AutoShape 99"/>
          <p:cNvSpPr>
            <a:spLocks noChangeArrowheads="1"/>
          </p:cNvSpPr>
          <p:nvPr/>
        </p:nvSpPr>
        <p:spPr bwMode="auto">
          <a:xfrm>
            <a:off x="468313" y="3141663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316" name="AutoShape 100"/>
          <p:cNvSpPr>
            <a:spLocks noChangeArrowheads="1"/>
          </p:cNvSpPr>
          <p:nvPr/>
        </p:nvSpPr>
        <p:spPr bwMode="auto">
          <a:xfrm>
            <a:off x="251520" y="2204864"/>
            <a:ext cx="1584325" cy="12954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5400" b="1">
              <a:latin typeface="Georgia" pitchFamily="18" charset="0"/>
            </a:endParaRPr>
          </a:p>
        </p:txBody>
      </p:sp>
      <p:sp>
        <p:nvSpPr>
          <p:cNvPr id="9317" name="AutoShape 101"/>
          <p:cNvSpPr>
            <a:spLocks noChangeArrowheads="1"/>
          </p:cNvSpPr>
          <p:nvPr/>
        </p:nvSpPr>
        <p:spPr bwMode="auto">
          <a:xfrm>
            <a:off x="2843213" y="4581525"/>
            <a:ext cx="503237" cy="360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318" name="AutoShape 102"/>
          <p:cNvSpPr>
            <a:spLocks noChangeArrowheads="1"/>
          </p:cNvSpPr>
          <p:nvPr/>
        </p:nvSpPr>
        <p:spPr bwMode="auto">
          <a:xfrm>
            <a:off x="2195513" y="4581525"/>
            <a:ext cx="503237" cy="360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320" name="AutoShape 104"/>
          <p:cNvSpPr>
            <a:spLocks noChangeArrowheads="1"/>
          </p:cNvSpPr>
          <p:nvPr/>
        </p:nvSpPr>
        <p:spPr bwMode="auto">
          <a:xfrm>
            <a:off x="4572000" y="6021388"/>
            <a:ext cx="503238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321" name="AutoShape 105"/>
          <p:cNvSpPr>
            <a:spLocks noChangeArrowheads="1"/>
          </p:cNvSpPr>
          <p:nvPr/>
        </p:nvSpPr>
        <p:spPr bwMode="auto">
          <a:xfrm>
            <a:off x="3924300" y="6021388"/>
            <a:ext cx="503238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322" name="AutoShape 106"/>
          <p:cNvSpPr>
            <a:spLocks noChangeArrowheads="1"/>
          </p:cNvSpPr>
          <p:nvPr/>
        </p:nvSpPr>
        <p:spPr bwMode="auto">
          <a:xfrm>
            <a:off x="3707904" y="5085184"/>
            <a:ext cx="1584325" cy="12954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23" name="AutoShape 107"/>
          <p:cNvSpPr>
            <a:spLocks noChangeArrowheads="1"/>
          </p:cNvSpPr>
          <p:nvPr/>
        </p:nvSpPr>
        <p:spPr bwMode="auto">
          <a:xfrm>
            <a:off x="6300788" y="4581525"/>
            <a:ext cx="503237" cy="360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324" name="AutoShape 108"/>
          <p:cNvSpPr>
            <a:spLocks noChangeArrowheads="1"/>
          </p:cNvSpPr>
          <p:nvPr/>
        </p:nvSpPr>
        <p:spPr bwMode="auto">
          <a:xfrm>
            <a:off x="5651500" y="4581525"/>
            <a:ext cx="503238" cy="3603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325" name="AutoShape 109"/>
          <p:cNvSpPr>
            <a:spLocks noChangeArrowheads="1"/>
          </p:cNvSpPr>
          <p:nvPr/>
        </p:nvSpPr>
        <p:spPr bwMode="auto">
          <a:xfrm>
            <a:off x="5436096" y="3645024"/>
            <a:ext cx="1584325" cy="1296988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5400" b="1">
              <a:latin typeface="Georgia" pitchFamily="18" charset="0"/>
            </a:endParaRPr>
          </a:p>
        </p:txBody>
      </p:sp>
      <p:sp>
        <p:nvSpPr>
          <p:cNvPr id="9326" name="AutoShape 110"/>
          <p:cNvSpPr>
            <a:spLocks noChangeArrowheads="1"/>
          </p:cNvSpPr>
          <p:nvPr/>
        </p:nvSpPr>
        <p:spPr bwMode="auto">
          <a:xfrm>
            <a:off x="8027988" y="6021388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НЕТ</a:t>
            </a:r>
          </a:p>
        </p:txBody>
      </p:sp>
      <p:sp>
        <p:nvSpPr>
          <p:cNvPr id="9327" name="AutoShape 111"/>
          <p:cNvSpPr>
            <a:spLocks noChangeArrowheads="1"/>
          </p:cNvSpPr>
          <p:nvPr/>
        </p:nvSpPr>
        <p:spPr bwMode="auto">
          <a:xfrm>
            <a:off x="7380288" y="6021388"/>
            <a:ext cx="503237" cy="3603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Georgia" pitchFamily="18" charset="0"/>
              </a:rPr>
              <a:t>ДА</a:t>
            </a:r>
          </a:p>
        </p:txBody>
      </p:sp>
      <p:sp>
        <p:nvSpPr>
          <p:cNvPr id="9328" name="AutoShape 112"/>
          <p:cNvSpPr>
            <a:spLocks noChangeArrowheads="1"/>
          </p:cNvSpPr>
          <p:nvPr/>
        </p:nvSpPr>
        <p:spPr bwMode="auto">
          <a:xfrm>
            <a:off x="7164288" y="5085184"/>
            <a:ext cx="1584325" cy="1296987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29" name="AutoShape 113"/>
          <p:cNvSpPr>
            <a:spLocks noChangeArrowheads="1"/>
          </p:cNvSpPr>
          <p:nvPr/>
        </p:nvSpPr>
        <p:spPr bwMode="auto">
          <a:xfrm>
            <a:off x="7092280" y="5013176"/>
            <a:ext cx="1873250" cy="13684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Georgia" pitchFamily="18" charset="0"/>
              </a:rPr>
              <a:t>ВЫ ДОШЛИ </a:t>
            </a:r>
          </a:p>
          <a:p>
            <a:pPr algn="ctr"/>
            <a:r>
              <a:rPr lang="ru-RU" b="1" dirty="0">
                <a:solidFill>
                  <a:srgbClr val="0000FF"/>
                </a:solidFill>
                <a:latin typeface="Georgia" pitchFamily="18" charset="0"/>
              </a:rPr>
              <a:t>ДО ФИНИША!</a:t>
            </a:r>
          </a:p>
          <a:p>
            <a:pPr algn="ctr"/>
            <a:r>
              <a:rPr lang="ru-RU" b="1" dirty="0">
                <a:solidFill>
                  <a:srgbClr val="0000FF"/>
                </a:solidFill>
                <a:latin typeface="Georgia" pitchFamily="18" charset="0"/>
              </a:rPr>
              <a:t>МОЛОДЦЫ!</a:t>
            </a:r>
          </a:p>
        </p:txBody>
      </p:sp>
      <p:pic>
        <p:nvPicPr>
          <p:cNvPr id="11266" name="Picture 2" descr="Картинки по запросу корень растения  фот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778" r="87519" b="22223"/>
          <a:stretch>
            <a:fillRect/>
          </a:stretch>
        </p:blipFill>
        <p:spPr bwMode="auto">
          <a:xfrm>
            <a:off x="6660232" y="908720"/>
            <a:ext cx="308034" cy="792088"/>
          </a:xfrm>
          <a:prstGeom prst="rect">
            <a:avLst/>
          </a:prstGeom>
          <a:noFill/>
        </p:spPr>
      </p:pic>
      <p:sp>
        <p:nvSpPr>
          <p:cNvPr id="9307" name="AutoShape 91"/>
          <p:cNvSpPr>
            <a:spLocks noChangeArrowheads="1"/>
          </p:cNvSpPr>
          <p:nvPr/>
        </p:nvSpPr>
        <p:spPr bwMode="auto">
          <a:xfrm>
            <a:off x="5436096" y="764704"/>
            <a:ext cx="1584325" cy="12954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68" name="Picture 4" descr="Картинки по запросу корень растения  фот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141" t="24889" r="32246" b="16001"/>
          <a:stretch>
            <a:fillRect/>
          </a:stretch>
        </p:blipFill>
        <p:spPr bwMode="auto">
          <a:xfrm>
            <a:off x="3120470" y="3861048"/>
            <a:ext cx="375200" cy="648072"/>
          </a:xfrm>
          <a:prstGeom prst="rect">
            <a:avLst/>
          </a:prstGeom>
          <a:noFill/>
        </p:spPr>
      </p:pic>
      <p:pic>
        <p:nvPicPr>
          <p:cNvPr id="11270" name="Picture 6" descr="Картинки по запросу корень растения  фот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4299"/>
          <a:stretch>
            <a:fillRect/>
          </a:stretch>
        </p:blipFill>
        <p:spPr bwMode="auto">
          <a:xfrm>
            <a:off x="8316416" y="2204864"/>
            <a:ext cx="319088" cy="936104"/>
          </a:xfrm>
          <a:prstGeom prst="rect">
            <a:avLst/>
          </a:prstGeom>
          <a:noFill/>
        </p:spPr>
      </p:pic>
      <p:sp>
        <p:nvSpPr>
          <p:cNvPr id="9304" name="AutoShape 88"/>
          <p:cNvSpPr>
            <a:spLocks noChangeArrowheads="1"/>
          </p:cNvSpPr>
          <p:nvPr/>
        </p:nvSpPr>
        <p:spPr bwMode="auto">
          <a:xfrm>
            <a:off x="7164288" y="2204864"/>
            <a:ext cx="1584325" cy="12954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9" name="AutoShape 103"/>
          <p:cNvSpPr>
            <a:spLocks noChangeArrowheads="1"/>
          </p:cNvSpPr>
          <p:nvPr/>
        </p:nvSpPr>
        <p:spPr bwMode="auto">
          <a:xfrm>
            <a:off x="1979712" y="3645024"/>
            <a:ext cx="1584325" cy="1296988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5400" b="1">
              <a:latin typeface="Georgia" pitchFamily="18" charset="0"/>
            </a:endParaRPr>
          </a:p>
        </p:txBody>
      </p:sp>
      <p:pic>
        <p:nvPicPr>
          <p:cNvPr id="11272" name="Picture 8" descr="Картинки по запросу корень растения  фото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285" t="28980" r="65036" b="21881"/>
          <a:stretch>
            <a:fillRect/>
          </a:stretch>
        </p:blipFill>
        <p:spPr bwMode="auto">
          <a:xfrm>
            <a:off x="8244408" y="3861048"/>
            <a:ext cx="398813" cy="648072"/>
          </a:xfrm>
          <a:prstGeom prst="rect">
            <a:avLst/>
          </a:prstGeom>
          <a:noFill/>
        </p:spPr>
      </p:pic>
      <p:sp>
        <p:nvSpPr>
          <p:cNvPr id="9260" name="AutoShape 44"/>
          <p:cNvSpPr>
            <a:spLocks noChangeArrowheads="1"/>
          </p:cNvSpPr>
          <p:nvPr/>
        </p:nvSpPr>
        <p:spPr bwMode="auto">
          <a:xfrm>
            <a:off x="7164288" y="3645024"/>
            <a:ext cx="1584325" cy="1296988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5400" b="1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4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9E759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4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1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4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2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5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2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10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9E759"/>
                                      </p:to>
                                    </p:animClr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5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2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10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54" dur="10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5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2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0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5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2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2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5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1000" fill="hold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79" dur="1000" fill="hold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1000" fill="hold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56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9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10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90" dur="10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10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2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92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1000" fill="hold"/>
                                        <p:tgtEl>
                                          <p:spTgt spid="92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01" dur="1000" fill="hold"/>
                                        <p:tgtEl>
                                          <p:spTgt spid="92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1000" fill="hold"/>
                                        <p:tgtEl>
                                          <p:spTgt spid="92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3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92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1000" fill="hold"/>
                                        <p:tgtEl>
                                          <p:spTgt spid="92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08" dur="1000" fill="hold"/>
                                        <p:tgtEl>
                                          <p:spTgt spid="92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0" fill="hold"/>
                                        <p:tgtEl>
                                          <p:spTgt spid="92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9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9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92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1000" fill="hold"/>
                                        <p:tgtEl>
                                          <p:spTgt spid="92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92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0" fill="hold"/>
                                        <p:tgtEl>
                                          <p:spTgt spid="92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5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92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10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10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92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1000" fill="hold"/>
                                        <p:tgtEl>
                                          <p:spTgt spid="92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33" dur="1000" fill="hold"/>
                                        <p:tgtEl>
                                          <p:spTgt spid="92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1000" fill="hold"/>
                                        <p:tgtEl>
                                          <p:spTgt spid="92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9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9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7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92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3" dur="1000" fill="hold"/>
                                        <p:tgtEl>
                                          <p:spTgt spid="92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44" dur="1000" fill="hold"/>
                                        <p:tgtEl>
                                          <p:spTgt spid="92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1000" fill="hold"/>
                                        <p:tgtEl>
                                          <p:spTgt spid="92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9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9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0" dur="10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51" dur="10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10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9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9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0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9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1" dur="1000" fill="hold"/>
                                        <p:tgtEl>
                                          <p:spTgt spid="92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62" dur="1000" fill="hold"/>
                                        <p:tgtEl>
                                          <p:spTgt spid="92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" dur="1000" fill="hold"/>
                                        <p:tgtEl>
                                          <p:spTgt spid="92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2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92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1000" fill="hold"/>
                                        <p:tgtEl>
                                          <p:spTgt spid="9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69" dur="1000" fill="hold"/>
                                        <p:tgtEl>
                                          <p:spTgt spid="9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" dur="1000" fill="hold"/>
                                        <p:tgtEl>
                                          <p:spTgt spid="92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500"/>
                                        <p:tgtEl>
                                          <p:spTgt spid="9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/>
                                        <p:tgtEl>
                                          <p:spTgt spid="9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3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9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9" dur="1000" fill="hold"/>
                                        <p:tgtEl>
                                          <p:spTgt spid="92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0" dur="1000" fill="hold"/>
                                        <p:tgtEl>
                                          <p:spTgt spid="92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1" dur="1000" fill="hold"/>
                                        <p:tgtEl>
                                          <p:spTgt spid="92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9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6" dur="1000" fill="hold"/>
                                        <p:tgtEl>
                                          <p:spTgt spid="9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87" dur="1000" fill="hold"/>
                                        <p:tgtEl>
                                          <p:spTgt spid="9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8" dur="1000" fill="hold"/>
                                        <p:tgtEl>
                                          <p:spTgt spid="92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9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9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6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9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7" dur="1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8" dur="1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9" dur="1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9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9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43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92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8" dur="1000" fill="hold"/>
                                        <p:tgtEl>
                                          <p:spTgt spid="92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209" dur="1000" fill="hold"/>
                                        <p:tgtEl>
                                          <p:spTgt spid="92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1000" fill="hold"/>
                                        <p:tgtEl>
                                          <p:spTgt spid="92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9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/>
                                        <p:tgtEl>
                                          <p:spTgt spid="9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9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93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9" dur="1000" fill="hold"/>
                                        <p:tgtEl>
                                          <p:spTgt spid="93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20" dur="1000" fill="hold"/>
                                        <p:tgtEl>
                                          <p:spTgt spid="93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1" dur="1000" fill="hold"/>
                                        <p:tgtEl>
                                          <p:spTgt spid="93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00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9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6" dur="1000" fill="hold"/>
                                        <p:tgtEl>
                                          <p:spTgt spid="93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227" dur="1000" fill="hold"/>
                                        <p:tgtEl>
                                          <p:spTgt spid="93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8" dur="1000" fill="hold"/>
                                        <p:tgtEl>
                                          <p:spTgt spid="93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9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9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02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9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7" dur="1000" fill="hold"/>
                                        <p:tgtEl>
                                          <p:spTgt spid="93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8" dur="1000" fill="hold"/>
                                        <p:tgtEl>
                                          <p:spTgt spid="93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1000" fill="hold"/>
                                        <p:tgtEl>
                                          <p:spTgt spid="93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03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93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4" dur="1000" fill="hold"/>
                                        <p:tgtEl>
                                          <p:spTgt spid="93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93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1000" fill="hold"/>
                                        <p:tgtEl>
                                          <p:spTgt spid="93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8" dur="500"/>
                                        <p:tgtEl>
                                          <p:spTgt spid="9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/>
                                        <p:tgtEl>
                                          <p:spTgt spid="9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06"/>
                  </p:tgtEl>
                </p:cond>
              </p:nextCondLst>
            </p:seq>
            <p:seq concurrent="1" nextAc="seek">
              <p:cTn id="251" restart="whenNotActive" fill="hold" evtFilter="cancelBubble" nodeType="interactiveSeq">
                <p:stCondLst>
                  <p:cond evt="onClick" delay="0">
                    <p:tgtEl>
                      <p:spTgt spid="93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2" fill="hold">
                      <p:stCondLst>
                        <p:cond delay="0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5" dur="1000" fill="hold"/>
                                        <p:tgtEl>
                                          <p:spTgt spid="93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56" dur="1000" fill="hold"/>
                                        <p:tgtEl>
                                          <p:spTgt spid="93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7" dur="1000" fill="hold"/>
                                        <p:tgtEl>
                                          <p:spTgt spid="93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05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9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2" dur="1000" fill="hold"/>
                                        <p:tgtEl>
                                          <p:spTgt spid="93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263" dur="1000" fill="hold"/>
                                        <p:tgtEl>
                                          <p:spTgt spid="93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4" dur="1000" fill="hold"/>
                                        <p:tgtEl>
                                          <p:spTgt spid="93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6" dur="500"/>
                                        <p:tgtEl>
                                          <p:spTgt spid="9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/>
                                        <p:tgtEl>
                                          <p:spTgt spid="9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08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9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3" dur="1000" fill="hold"/>
                                        <p:tgtEl>
                                          <p:spTgt spid="93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74" dur="1000" fill="hold"/>
                                        <p:tgtEl>
                                          <p:spTgt spid="93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5" dur="1000" fill="hold"/>
                                        <p:tgtEl>
                                          <p:spTgt spid="93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09"/>
                  </p:tgtEl>
                </p:cond>
              </p:nextCondLst>
            </p:seq>
            <p:seq concurrent="1" nextAc="seek">
              <p:cTn id="276" restart="whenNotActive" fill="hold" evtFilter="cancelBubble" nodeType="interactiveSeq">
                <p:stCondLst>
                  <p:cond evt="onClick" delay="0">
                    <p:tgtEl>
                      <p:spTgt spid="93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7" fill="hold">
                      <p:stCondLst>
                        <p:cond delay="0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0" dur="1000" fill="hold"/>
                                        <p:tgtEl>
                                          <p:spTgt spid="93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281" dur="1000" fill="hold"/>
                                        <p:tgtEl>
                                          <p:spTgt spid="93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2" dur="1000" fill="hold"/>
                                        <p:tgtEl>
                                          <p:spTgt spid="93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4" dur="500"/>
                                        <p:tgtEl>
                                          <p:spTgt spid="9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/>
                                        <p:tgtEl>
                                          <p:spTgt spid="9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11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93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1" dur="1000" fill="hold"/>
                                        <p:tgtEl>
                                          <p:spTgt spid="93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92" dur="1000" fill="hold"/>
                                        <p:tgtEl>
                                          <p:spTgt spid="93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3" dur="1000" fill="hold"/>
                                        <p:tgtEl>
                                          <p:spTgt spid="93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12"/>
                  </p:tgtEl>
                </p:cond>
              </p:nextCondLst>
            </p:seq>
            <p:seq concurrent="1" nextAc="seek">
              <p:cTn id="294" restart="whenNotActive" fill="hold" evtFilter="cancelBubble" nodeType="interactiveSeq">
                <p:stCondLst>
                  <p:cond evt="onClick" delay="0">
                    <p:tgtEl>
                      <p:spTgt spid="9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5" fill="hold">
                      <p:stCondLst>
                        <p:cond delay="0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8" dur="1000" fill="hold"/>
                                        <p:tgtEl>
                                          <p:spTgt spid="9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299" dur="1000" fill="hold"/>
                                        <p:tgtEl>
                                          <p:spTgt spid="9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0" dur="1000" fill="hold"/>
                                        <p:tgtEl>
                                          <p:spTgt spid="93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2" dur="500"/>
                                        <p:tgtEl>
                                          <p:spTgt spid="9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/>
                                        <p:tgtEl>
                                          <p:spTgt spid="9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15"/>
                  </p:tgtEl>
                </p:cond>
              </p:nextCondLst>
            </p:seq>
            <p:seq concurrent="1" nextAc="seek">
              <p:cTn id="305" restart="whenNotActive" fill="hold" evtFilter="cancelBubble" nodeType="interactiveSeq">
                <p:stCondLst>
                  <p:cond evt="onClick" delay="0">
                    <p:tgtEl>
                      <p:spTgt spid="9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6" fill="hold">
                      <p:stCondLst>
                        <p:cond delay="0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9" dur="1000" fill="hold"/>
                                        <p:tgtEl>
                                          <p:spTgt spid="9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10" dur="1000" fill="hold"/>
                                        <p:tgtEl>
                                          <p:spTgt spid="9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1" dur="1000" fill="hold"/>
                                        <p:tgtEl>
                                          <p:spTgt spid="93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14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93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6" dur="1000" fill="hold"/>
                                        <p:tgtEl>
                                          <p:spTgt spid="93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317" dur="1000" fill="hold"/>
                                        <p:tgtEl>
                                          <p:spTgt spid="93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8" dur="1000" fill="hold"/>
                                        <p:tgtEl>
                                          <p:spTgt spid="93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0" dur="500"/>
                                        <p:tgtEl>
                                          <p:spTgt spid="9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/>
                                        <p:tgtEl>
                                          <p:spTgt spid="9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18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93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7" dur="1000" fill="hold"/>
                                        <p:tgtEl>
                                          <p:spTgt spid="93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28" dur="1000" fill="hold"/>
                                        <p:tgtEl>
                                          <p:spTgt spid="93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9" dur="1000" fill="hold"/>
                                        <p:tgtEl>
                                          <p:spTgt spid="93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17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93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4" dur="1000" fill="hold"/>
                                        <p:tgtEl>
                                          <p:spTgt spid="93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335" dur="1000" fill="hold"/>
                                        <p:tgtEl>
                                          <p:spTgt spid="93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0" fill="hold"/>
                                        <p:tgtEl>
                                          <p:spTgt spid="93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8" dur="500"/>
                                        <p:tgtEl>
                                          <p:spTgt spid="9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/>
                                        <p:tgtEl>
                                          <p:spTgt spid="9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21"/>
                  </p:tgtEl>
                </p:cond>
              </p:nextCondLst>
            </p:seq>
            <p:seq concurrent="1" nextAc="seek">
              <p:cTn id="341" restart="whenNotActive" fill="hold" evtFilter="cancelBubble" nodeType="interactiveSeq">
                <p:stCondLst>
                  <p:cond evt="onClick" delay="0">
                    <p:tgtEl>
                      <p:spTgt spid="93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2" fill="hold">
                      <p:stCondLst>
                        <p:cond delay="0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5" dur="1000" fill="hold"/>
                                        <p:tgtEl>
                                          <p:spTgt spid="93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46" dur="1000" fill="hold"/>
                                        <p:tgtEl>
                                          <p:spTgt spid="93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7" dur="1000" fill="hold"/>
                                        <p:tgtEl>
                                          <p:spTgt spid="93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20"/>
                  </p:tgtEl>
                </p:cond>
              </p:nextCondLst>
            </p:seq>
            <p:seq concurrent="1" nextAc="seek">
              <p:cTn id="348" restart="whenNotActive" fill="hold" evtFilter="cancelBubble" nodeType="interactiveSeq">
                <p:stCondLst>
                  <p:cond evt="onClick" delay="0">
                    <p:tgtEl>
                      <p:spTgt spid="93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9" fill="hold">
                      <p:stCondLst>
                        <p:cond delay="0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2" dur="1000" fill="hold"/>
                                        <p:tgtEl>
                                          <p:spTgt spid="9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353" dur="1000" fill="hold"/>
                                        <p:tgtEl>
                                          <p:spTgt spid="9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4" dur="1000" fill="hold"/>
                                        <p:tgtEl>
                                          <p:spTgt spid="93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6" dur="500"/>
                                        <p:tgtEl>
                                          <p:spTgt spid="9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/>
                                        <p:tgtEl>
                                          <p:spTgt spid="9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23"/>
                  </p:tgtEl>
                </p:cond>
              </p:nextCondLst>
            </p:seq>
            <p:seq concurrent="1" nextAc="seek">
              <p:cTn id="359" restart="whenNotActive" fill="hold" evtFilter="cancelBubble" nodeType="interactiveSeq">
                <p:stCondLst>
                  <p:cond evt="onClick" delay="0">
                    <p:tgtEl>
                      <p:spTgt spid="93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0" fill="hold">
                      <p:stCondLst>
                        <p:cond delay="0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3" dur="1000" fill="hold"/>
                                        <p:tgtEl>
                                          <p:spTgt spid="93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64" dur="1000" fill="hold"/>
                                        <p:tgtEl>
                                          <p:spTgt spid="93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5" dur="1000" fill="hold"/>
                                        <p:tgtEl>
                                          <p:spTgt spid="93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24"/>
                  </p:tgtEl>
                </p:cond>
              </p:nextCondLst>
            </p:seq>
            <p:seq concurrent="1" nextAc="seek">
              <p:cTn id="366" restart="whenNotActive" fill="hold" evtFilter="cancelBubble" nodeType="interactiveSeq">
                <p:stCondLst>
                  <p:cond evt="onClick" delay="0">
                    <p:tgtEl>
                      <p:spTgt spid="93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7" fill="hold">
                      <p:stCondLst>
                        <p:cond delay="0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0" dur="1000" fill="hold"/>
                                        <p:tgtEl>
                                          <p:spTgt spid="93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371" dur="1000" fill="hold"/>
                                        <p:tgtEl>
                                          <p:spTgt spid="93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2" dur="1000" fill="hold"/>
                                        <p:tgtEl>
                                          <p:spTgt spid="93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500" fill="hold"/>
                                        <p:tgtEl>
                                          <p:spTgt spid="9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500" fill="hold"/>
                                        <p:tgtEl>
                                          <p:spTgt spid="9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7" dur="500"/>
                                        <p:tgtEl>
                                          <p:spTgt spid="9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27"/>
                  </p:tgtEl>
                </p:cond>
              </p:nextCondLst>
            </p:seq>
            <p:seq concurrent="1" nextAc="seek">
              <p:cTn id="378" restart="whenNotActive" fill="hold" evtFilter="cancelBubble" nodeType="interactiveSeq">
                <p:stCondLst>
                  <p:cond evt="onClick" delay="0">
                    <p:tgtEl>
                      <p:spTgt spid="93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9" fill="hold">
                      <p:stCondLst>
                        <p:cond delay="0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2" dur="1000" fill="hold"/>
                                        <p:tgtEl>
                                          <p:spTgt spid="93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83" dur="1000" fill="hold"/>
                                        <p:tgtEl>
                                          <p:spTgt spid="93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4" dur="1000" fill="hold"/>
                                        <p:tgtEl>
                                          <p:spTgt spid="93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26"/>
                  </p:tgtEl>
                </p:cond>
              </p:nextCondLst>
            </p:seq>
          </p:childTnLst>
        </p:cTn>
      </p:par>
    </p:tnLst>
    <p:bldLst>
      <p:bldP spid="9249" grpId="0" animBg="1"/>
      <p:bldP spid="9252" grpId="0" animBg="1"/>
      <p:bldP spid="9255" grpId="0" animBg="1"/>
      <p:bldP spid="9258" grpId="0" animBg="1"/>
      <p:bldP spid="9259" grpId="0" animBg="1"/>
      <p:bldP spid="9288" grpId="0" animBg="1"/>
      <p:bldP spid="9291" grpId="0" animBg="1"/>
      <p:bldP spid="9294" grpId="0" animBg="1"/>
      <p:bldP spid="9297" grpId="0" animBg="1"/>
      <p:bldP spid="9298" grpId="0" animBg="1"/>
      <p:bldP spid="9301" grpId="0" animBg="1"/>
      <p:bldP spid="9310" grpId="0" animBg="1"/>
      <p:bldP spid="9313" grpId="0" animBg="1"/>
      <p:bldP spid="9316" grpId="0" animBg="1"/>
      <p:bldP spid="9322" grpId="0" animBg="1"/>
      <p:bldP spid="9325" grpId="0" animBg="1"/>
      <p:bldP spid="9328" grpId="0" animBg="1"/>
      <p:bldP spid="9329" grpId="0" animBg="1"/>
      <p:bldP spid="9307" grpId="0" animBg="1"/>
      <p:bldP spid="9304" grpId="0" animBg="1"/>
      <p:bldP spid="9319" grpId="0" animBg="1"/>
      <p:bldP spid="92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Оцени свои знания: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447800"/>
            <a:ext cx="7488832" cy="4572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274939"/>
                </a:solidFill>
              </a:rPr>
              <a:t>9-10 правильных ответов – «5»</a:t>
            </a:r>
          </a:p>
          <a:p>
            <a:r>
              <a:rPr lang="ru-RU" sz="2400" b="1" i="1" dirty="0" smtClean="0">
                <a:solidFill>
                  <a:srgbClr val="274939"/>
                </a:solidFill>
              </a:rPr>
              <a:t>7-8  правильных ответов – «4»</a:t>
            </a:r>
          </a:p>
          <a:p>
            <a:r>
              <a:rPr lang="ru-RU" sz="2400" b="1" i="1" dirty="0" smtClean="0">
                <a:solidFill>
                  <a:srgbClr val="274939"/>
                </a:solidFill>
              </a:rPr>
              <a:t>5-6  правильных ответов – «3»</a:t>
            </a:r>
          </a:p>
          <a:p>
            <a:r>
              <a:rPr lang="ru-RU" sz="2400" b="1" i="1" dirty="0" smtClean="0">
                <a:solidFill>
                  <a:srgbClr val="274939"/>
                </a:solidFill>
              </a:rPr>
              <a:t> менее 5 правильных ответов – «2»</a:t>
            </a:r>
            <a:endParaRPr lang="ru-RU" sz="2400" b="1" i="1" dirty="0">
              <a:solidFill>
                <a:srgbClr val="27493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784976" cy="5111080"/>
          </a:xfrm>
        </p:spPr>
        <p:txBody>
          <a:bodyPr/>
          <a:lstStyle/>
          <a:p>
            <a:pPr>
              <a:buNone/>
            </a:pPr>
            <a:r>
              <a:rPr lang="en-US" sz="1600" dirty="0" smtClean="0"/>
              <a:t>http://pedsovet.su/load/390-4</a:t>
            </a:r>
            <a:r>
              <a:rPr lang="ru-RU" sz="1600" dirty="0" smtClean="0"/>
              <a:t>;</a:t>
            </a:r>
          </a:p>
          <a:p>
            <a:pPr>
              <a:buNone/>
            </a:pPr>
            <a:r>
              <a:rPr lang="en-US" sz="1600" dirty="0" smtClean="0"/>
              <a:t>http://erokina.volsk-sch11.edusite.ru/p41aa1.html</a:t>
            </a:r>
            <a:r>
              <a:rPr lang="ru-RU" sz="1600" dirty="0" smtClean="0"/>
              <a:t>;</a:t>
            </a:r>
          </a:p>
          <a:p>
            <a:pPr>
              <a:buNone/>
            </a:pPr>
            <a:r>
              <a:rPr lang="en-US" sz="1600" dirty="0" smtClean="0"/>
              <a:t>http://estestvoznanie-bpk.blogspot.ru/2013/06/blog</a:t>
            </a:r>
            <a:r>
              <a:rPr lang="ru-RU" sz="1600" dirty="0" smtClean="0"/>
              <a:t>;</a:t>
            </a:r>
          </a:p>
          <a:p>
            <a:pPr>
              <a:buNone/>
            </a:pPr>
            <a:r>
              <a:rPr lang="en-US" sz="1600" dirty="0" smtClean="0"/>
              <a:t>http://fb.ru/article/225957/stebel---eto-chto-takoe-stebel</a:t>
            </a:r>
            <a:r>
              <a:rPr lang="ru-RU" sz="1600" dirty="0" smtClean="0"/>
              <a:t> </a:t>
            </a:r>
            <a:r>
              <a:rPr lang="en-US" sz="1600" dirty="0" err="1" smtClean="0"/>
              <a:t>rasteniya-stroenie-funktsii</a:t>
            </a:r>
            <a:r>
              <a:rPr lang="ru-RU" sz="1600" dirty="0" smtClean="0"/>
              <a:t>;</a:t>
            </a:r>
          </a:p>
          <a:p>
            <a:pPr>
              <a:buNone/>
            </a:pPr>
            <a:r>
              <a:rPr lang="en-US" sz="1600" dirty="0" smtClean="0"/>
              <a:t>http://lekmed.ru/lekarstva/lekarstvennye</a:t>
            </a:r>
            <a:r>
              <a:rPr lang="ru-RU" sz="1600" dirty="0" smtClean="0"/>
              <a:t> </a:t>
            </a:r>
            <a:r>
              <a:rPr lang="en-US" sz="1600" dirty="0" err="1" smtClean="0"/>
              <a:t>rasteniya</a:t>
            </a:r>
            <a:r>
              <a:rPr lang="en-US" sz="1600" dirty="0" smtClean="0"/>
              <a:t>/cheremyha.html</a:t>
            </a:r>
            <a:r>
              <a:rPr lang="ru-RU" sz="1600" dirty="0" smtClean="0"/>
              <a:t>;</a:t>
            </a:r>
          </a:p>
          <a:p>
            <a:pPr>
              <a:buNone/>
            </a:pPr>
            <a:r>
              <a:rPr lang="en-US" sz="1600" dirty="0" smtClean="0"/>
              <a:t>http://edaplus.info/directory-herbs/nettle.html</a:t>
            </a:r>
            <a:r>
              <a:rPr lang="ru-RU" sz="1600" dirty="0" smtClean="0"/>
              <a:t>;</a:t>
            </a:r>
          </a:p>
          <a:p>
            <a:pPr>
              <a:buNone/>
            </a:pPr>
            <a:r>
              <a:rPr lang="en-US" sz="1600" dirty="0" smtClean="0"/>
              <a:t>http://forest.geoman.ru/forest/item/f00/s02/e0002676/index.shtml</a:t>
            </a:r>
            <a:r>
              <a:rPr lang="ru-RU" sz="1600" dirty="0" smtClean="0"/>
              <a:t>;</a:t>
            </a:r>
          </a:p>
          <a:p>
            <a:pPr>
              <a:buNone/>
            </a:pPr>
            <a:r>
              <a:rPr lang="en-US" sz="1600" dirty="0" smtClean="0"/>
              <a:t>http://uclg.ru/education/biologiya/6_klass/stroenie_i_mnogoobrazie_pokryitosemennyih_rasteniy/stebel/lectu</a:t>
            </a:r>
            <a:endParaRPr lang="ru-RU" sz="1600" dirty="0" smtClean="0"/>
          </a:p>
          <a:p>
            <a:pPr>
              <a:buNone/>
            </a:pPr>
            <a:r>
              <a:rPr lang="en-US" sz="1600" dirty="0" smtClean="0"/>
              <a:t>_stebel_stroenie_steblya.html</a:t>
            </a:r>
            <a:r>
              <a:rPr lang="ru-RU" sz="1600" dirty="0" smtClean="0"/>
              <a:t>;</a:t>
            </a:r>
          </a:p>
          <a:p>
            <a:pPr>
              <a:buNone/>
            </a:pPr>
            <a:r>
              <a:rPr lang="en-US" sz="1600" dirty="0" smtClean="0"/>
              <a:t>http://edufuture.biz/index.php?title</a:t>
            </a:r>
            <a:r>
              <a:rPr lang="ru-RU" sz="1600" dirty="0" smtClean="0"/>
              <a:t>;</a:t>
            </a:r>
          </a:p>
          <a:p>
            <a:pPr>
              <a:buNone/>
            </a:pPr>
            <a:r>
              <a:rPr lang="en-US" sz="1600" dirty="0" smtClean="0"/>
              <a:t>http://www.yaklass.ru/p/biologia/bakterii-griby-rasteniya/kletochnoe-stroenie-rastenii</a:t>
            </a:r>
            <a:r>
              <a:rPr lang="ru-RU" sz="1600" dirty="0" smtClean="0"/>
              <a:t>;</a:t>
            </a:r>
          </a:p>
          <a:p>
            <a:pPr>
              <a:buNone/>
            </a:pPr>
            <a:r>
              <a:rPr lang="en-US" sz="1600" dirty="0" smtClean="0"/>
              <a:t>http://beaplanet.ru/cvetkovye_rasteniya/stroenie_cvetka/pestik/zavyaz.html</a:t>
            </a:r>
            <a:endParaRPr lang="ru-RU" sz="1600" dirty="0" smtClean="0"/>
          </a:p>
          <a:p>
            <a:pPr>
              <a:buNone/>
            </a:pPr>
            <a:r>
              <a:rPr lang="en-US" sz="1600" dirty="0" smtClean="0"/>
              <a:t>http://sbio.info/materials/orgbiol/orgrastvizsh/orgrazmnog/91</a:t>
            </a:r>
            <a:endParaRPr lang="ru-RU" sz="1600" dirty="0" smtClean="0"/>
          </a:p>
          <a:p>
            <a:pPr>
              <a:buNone/>
            </a:pPr>
            <a:r>
              <a:rPr lang="en-US" sz="1600" dirty="0" smtClean="0"/>
              <a:t>http://pedsovet.su/load/403</a:t>
            </a:r>
            <a:r>
              <a:rPr lang="ru-RU" sz="1600" dirty="0" smtClean="0"/>
              <a:t>- шаблон презентации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274939"/>
                </a:solidFill>
              </a:rPr>
              <a:t>Источники иллюстраций: </a:t>
            </a:r>
            <a:endParaRPr lang="ru-RU" b="1" dirty="0">
              <a:solidFill>
                <a:srgbClr val="27493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В.В. Пасечник Биология: Многообразие</a:t>
            </a:r>
          </a:p>
          <a:p>
            <a:pPr>
              <a:buNone/>
            </a:pPr>
            <a:r>
              <a:rPr lang="ru-RU" dirty="0" smtClean="0"/>
              <a:t>покрытосеменных растений. 6 класс -</a:t>
            </a:r>
          </a:p>
          <a:p>
            <a:pPr>
              <a:buNone/>
            </a:pPr>
            <a:r>
              <a:rPr lang="ru-RU" dirty="0" smtClean="0"/>
              <a:t>М.: Дрофа, 2015,-207 с.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274939"/>
                </a:solidFill>
              </a:rPr>
              <a:t>Источники текстовой информации:</a:t>
            </a:r>
            <a:endParaRPr lang="ru-RU" b="1" dirty="0">
              <a:solidFill>
                <a:srgbClr val="27493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503</TotalTime>
  <Words>339</Words>
  <Application>Microsoft Office PowerPoint</Application>
  <PresentationFormat>Экран (4:3)</PresentationFormat>
  <Paragraphs>160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Arial</vt:lpstr>
      <vt:lpstr>Calibri</vt:lpstr>
      <vt:lpstr>Cambria</vt:lpstr>
      <vt:lpstr>Franklin Gothic Book</vt:lpstr>
      <vt:lpstr>Georgia</vt:lpstr>
      <vt:lpstr>Perpetua</vt:lpstr>
      <vt:lpstr>Times New Roman</vt:lpstr>
      <vt:lpstr>Wingdings 2</vt:lpstr>
      <vt:lpstr>Справедливость</vt:lpstr>
      <vt:lpstr>Презентация PowerPoint</vt:lpstr>
      <vt:lpstr>Презентация PowerPoint</vt:lpstr>
      <vt:lpstr>Оцени свои знания:</vt:lpstr>
      <vt:lpstr>Источники иллюстраций: </vt:lpstr>
      <vt:lpstr>Источники текстовой информации: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Лидия</cp:lastModifiedBy>
  <cp:revision>59</cp:revision>
  <dcterms:created xsi:type="dcterms:W3CDTF">2012-11-17T17:06:15Z</dcterms:created>
  <dcterms:modified xsi:type="dcterms:W3CDTF">2019-04-28T18:51:35Z</dcterms:modified>
</cp:coreProperties>
</file>