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74" r:id="rId2"/>
    <p:sldId id="258" r:id="rId3"/>
    <p:sldId id="257" r:id="rId4"/>
    <p:sldId id="260" r:id="rId5"/>
    <p:sldId id="259" r:id="rId6"/>
    <p:sldId id="275" r:id="rId7"/>
    <p:sldId id="261" r:id="rId8"/>
    <p:sldId id="262" r:id="rId9"/>
    <p:sldId id="263" r:id="rId10"/>
    <p:sldId id="264" r:id="rId11"/>
    <p:sldId id="265" r:id="rId12"/>
    <p:sldId id="266" r:id="rId13"/>
    <p:sldId id="273" r:id="rId14"/>
    <p:sldId id="267" r:id="rId15"/>
    <p:sldId id="268" r:id="rId16"/>
    <p:sldId id="269" r:id="rId17"/>
    <p:sldId id="278" r:id="rId18"/>
    <p:sldId id="279" r:id="rId19"/>
    <p:sldId id="271" r:id="rId20"/>
  </p:sldIdLst>
  <p:sldSz cx="10691813" cy="7561263"/>
  <p:notesSz cx="6858000" cy="9144000"/>
  <p:defaultTextStyle>
    <a:defPPr>
      <a:defRPr lang="ru-RU"/>
    </a:defPPr>
    <a:lvl1pPr marL="0" algn="l" defTabSz="91426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132" algn="l" defTabSz="91426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263" algn="l" defTabSz="91426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395" algn="l" defTabSz="91426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526" algn="l" defTabSz="91426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657" algn="l" defTabSz="91426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2788" algn="l" defTabSz="91426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199920" algn="l" defTabSz="91426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051" algn="l" defTabSz="91426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napToObjects="1">
      <p:cViewPr varScale="1">
        <p:scale>
          <a:sx n="104" d="100"/>
          <a:sy n="104" d="100"/>
        </p:scale>
        <p:origin x="-1290" y="-102"/>
      </p:cViewPr>
      <p:guideLst>
        <p:guide orient="horz" pos="2382"/>
        <p:guide pos="3367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56394" y="362941"/>
            <a:ext cx="9976284" cy="683228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04296" tIns="52148" rIns="104296" bIns="52148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89453" y="478684"/>
            <a:ext cx="9712910" cy="3427773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04296" tIns="52148" rIns="104296" bIns="52148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844653" y="2006861"/>
            <a:ext cx="9088041" cy="2016337"/>
          </a:xfrm>
        </p:spPr>
        <p:txBody>
          <a:bodyPr lIns="52148" rIns="52148" bIns="52148"/>
          <a:lstStyle>
            <a:lvl1pPr algn="r">
              <a:defRPr sz="51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844653" y="4062919"/>
            <a:ext cx="9088041" cy="1008168"/>
          </a:xfrm>
        </p:spPr>
        <p:txBody>
          <a:bodyPr lIns="208593" tIns="0"/>
          <a:lstStyle>
            <a:lvl1pPr marL="41719" indent="0" algn="r">
              <a:spcBef>
                <a:spcPts val="0"/>
              </a:spcBef>
              <a:buNone/>
              <a:defRPr sz="2300">
                <a:solidFill>
                  <a:schemeClr val="bg2">
                    <a:shade val="25000"/>
                  </a:schemeClr>
                </a:solidFill>
              </a:defRPr>
            </a:lvl1pPr>
            <a:lvl2pPr marL="521482" indent="0" algn="ctr">
              <a:buNone/>
            </a:lvl2pPr>
            <a:lvl3pPr marL="1042965" indent="0" algn="ctr">
              <a:buNone/>
            </a:lvl3pPr>
            <a:lvl4pPr marL="1564447" indent="0" algn="ctr">
              <a:buNone/>
            </a:lvl4pPr>
            <a:lvl5pPr marL="2085929" indent="0" algn="ctr">
              <a:buNone/>
            </a:lvl5pPr>
            <a:lvl6pPr marL="2607412" indent="0" algn="ctr">
              <a:buNone/>
            </a:lvl6pPr>
            <a:lvl7pPr marL="3128894" indent="0" algn="ctr">
              <a:buNone/>
            </a:lvl7pPr>
            <a:lvl8pPr marL="3650376" indent="0" algn="ctr">
              <a:buNone/>
            </a:lvl8pPr>
            <a:lvl9pPr marL="4171859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4DE0F88-CEF7-4AB9-8887-B20EC26351BD}" type="datetimeFigureOut">
              <a:rPr lang="ru-RU" smtClean="0"/>
              <a:pPr/>
              <a:t>28.04.2019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F22796D-4F33-4B71-86D4-949939C851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050" y="5494518"/>
            <a:ext cx="9569173" cy="1159394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88050" y="584738"/>
            <a:ext cx="9569173" cy="461741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4DE0F88-CEF7-4AB9-8887-B20EC26351BD}" type="datetimeFigureOut">
              <a:rPr lang="ru-RU" smtClean="0"/>
              <a:pPr/>
              <a:t>28.04.2019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F22796D-4F33-4B71-86D4-949939C851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51565" y="588103"/>
            <a:ext cx="2316559" cy="5796967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23689" y="588101"/>
            <a:ext cx="6949678" cy="5796969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4DE0F88-CEF7-4AB9-8887-B20EC26351BD}" type="datetimeFigureOut">
              <a:rPr lang="ru-RU" smtClean="0"/>
              <a:pPr/>
              <a:t>28.04.2019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F22796D-4F33-4B71-86D4-949939C851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050" y="5494518"/>
            <a:ext cx="9569173" cy="1159394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88050" y="584738"/>
            <a:ext cx="9569173" cy="4617411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4DE0F88-CEF7-4AB9-8887-B20EC26351BD}" type="datetimeFigureOut">
              <a:rPr lang="ru-RU" smtClean="0"/>
              <a:pPr/>
              <a:t>28.04.2019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F22796D-4F33-4B71-86D4-949939C851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56394" y="362941"/>
            <a:ext cx="9976284" cy="683228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04296" tIns="52148" rIns="104296" bIns="52148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89453" y="478684"/>
            <a:ext cx="9712910" cy="4786517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04296" tIns="52148" rIns="104296" bIns="52148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7621" y="5434027"/>
            <a:ext cx="9569173" cy="746045"/>
          </a:xfrm>
        </p:spPr>
        <p:txBody>
          <a:bodyPr lIns="104296" bIns="0" anchor="b"/>
          <a:lstStyle>
            <a:lvl1pPr algn="l">
              <a:buNone/>
              <a:defRPr sz="41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47621" y="6201255"/>
            <a:ext cx="9569173" cy="463757"/>
          </a:xfrm>
        </p:spPr>
        <p:txBody>
          <a:bodyPr lIns="135585" tIns="0" anchor="t"/>
          <a:lstStyle>
            <a:lvl1pPr marL="0" marR="41719" indent="0" algn="l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4DE0F88-CEF7-4AB9-8887-B20EC26351BD}" type="datetimeFigureOut">
              <a:rPr lang="ru-RU" smtClean="0"/>
              <a:pPr/>
              <a:t>28.04.2019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F22796D-4F33-4B71-86D4-949939C851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1417" y="584738"/>
            <a:ext cx="4597480" cy="4839208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100"/>
            </a:lvl4pPr>
            <a:lvl5pPr>
              <a:defRPr sz="21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560304" y="584738"/>
            <a:ext cx="4597480" cy="4839208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100"/>
            </a:lvl4pPr>
            <a:lvl5pPr>
              <a:defRPr sz="21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4DE0F88-CEF7-4AB9-8887-B20EC26351BD}" type="datetimeFigureOut">
              <a:rPr lang="ru-RU" smtClean="0"/>
              <a:pPr/>
              <a:t>28.04.2019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F22796D-4F33-4B71-86D4-949939C851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050" y="5494518"/>
            <a:ext cx="9569173" cy="1159394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10009" y="638857"/>
            <a:ext cx="4597480" cy="873395"/>
          </a:xfrm>
        </p:spPr>
        <p:txBody>
          <a:bodyPr lIns="166874" anchor="ctr"/>
          <a:lstStyle>
            <a:lvl1pPr marL="0" indent="0" algn="l">
              <a:buNone/>
              <a:defRPr sz="2700" b="1">
                <a:solidFill>
                  <a:schemeClr val="tx1"/>
                </a:solidFill>
              </a:defRPr>
            </a:lvl1pPr>
            <a:lvl2pPr>
              <a:buNone/>
              <a:defRPr sz="2300" b="1"/>
            </a:lvl2pPr>
            <a:lvl3pPr>
              <a:buNone/>
              <a:defRPr sz="2100" b="1"/>
            </a:lvl3pPr>
            <a:lvl4pPr>
              <a:buNone/>
              <a:defRPr sz="1800" b="1"/>
            </a:lvl4pPr>
            <a:lvl5pPr>
              <a:buNone/>
              <a:defRPr sz="18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5439646" y="638857"/>
            <a:ext cx="4597480" cy="873395"/>
          </a:xfrm>
        </p:spPr>
        <p:txBody>
          <a:bodyPr lIns="156445" anchor="ctr"/>
          <a:lstStyle>
            <a:lvl1pPr marL="0" indent="0" algn="l">
              <a:buNone/>
              <a:defRPr sz="2700" b="1">
                <a:solidFill>
                  <a:schemeClr val="tx1"/>
                </a:solidFill>
              </a:defRPr>
            </a:lvl1pPr>
            <a:lvl2pPr>
              <a:buNone/>
              <a:defRPr sz="2300" b="1"/>
            </a:lvl2pPr>
            <a:lvl3pPr>
              <a:buNone/>
              <a:defRPr sz="2100" b="1"/>
            </a:lvl3pPr>
            <a:lvl4pPr>
              <a:buNone/>
              <a:defRPr sz="1800" b="1"/>
            </a:lvl4pPr>
            <a:lvl5pPr>
              <a:buNone/>
              <a:defRPr sz="18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710009" y="1596266"/>
            <a:ext cx="4597480" cy="3847843"/>
          </a:xfrm>
        </p:spPr>
        <p:txBody>
          <a:bodyPr anchor="t"/>
          <a:lstStyle>
            <a:lvl1pPr algn="l">
              <a:defRPr sz="2700"/>
            </a:lvl1pPr>
            <a:lvl2pPr algn="l">
              <a:defRPr sz="2300"/>
            </a:lvl2pPr>
            <a:lvl3pPr algn="l">
              <a:defRPr sz="2100"/>
            </a:lvl3pPr>
            <a:lvl4pPr algn="l">
              <a:defRPr sz="1800"/>
            </a:lvl4pPr>
            <a:lvl5pPr algn="l"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5439646" y="1596266"/>
            <a:ext cx="4597480" cy="3847843"/>
          </a:xfrm>
        </p:spPr>
        <p:txBody>
          <a:bodyPr anchor="t"/>
          <a:lstStyle>
            <a:lvl1pPr algn="l">
              <a:defRPr sz="2700"/>
            </a:lvl1pPr>
            <a:lvl2pPr algn="l">
              <a:defRPr sz="2300"/>
            </a:lvl2pPr>
            <a:lvl3pPr algn="l">
              <a:defRPr sz="2100"/>
            </a:lvl3pPr>
            <a:lvl4pPr algn="l">
              <a:defRPr sz="1800"/>
            </a:lvl4pPr>
            <a:lvl5pPr algn="l"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4DE0F88-CEF7-4AB9-8887-B20EC26351BD}" type="datetimeFigureOut">
              <a:rPr lang="ru-RU" smtClean="0"/>
              <a:pPr/>
              <a:t>28.04.2019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F22796D-4F33-4B71-86D4-949939C851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4DE0F88-CEF7-4AB9-8887-B20EC26351BD}" type="datetimeFigureOut">
              <a:rPr lang="ru-RU" smtClean="0"/>
              <a:pPr/>
              <a:t>28.04.2019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F22796D-4F33-4B71-86D4-949939C851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56394" y="362941"/>
            <a:ext cx="9976284" cy="683228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04296" tIns="52148" rIns="104296" bIns="52148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4DE0F88-CEF7-4AB9-8887-B20EC26351BD}" type="datetimeFigureOut">
              <a:rPr lang="ru-RU" smtClean="0"/>
              <a:pPr/>
              <a:t>28.04.2019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F22796D-4F33-4B71-86D4-949939C851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76339" y="588098"/>
            <a:ext cx="3474839" cy="1008168"/>
          </a:xfrm>
        </p:spPr>
        <p:txBody>
          <a:bodyPr anchor="b"/>
          <a:lstStyle>
            <a:lvl1pPr algn="l">
              <a:buNone/>
              <a:defRPr sz="25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476413" y="1596269"/>
            <a:ext cx="3474839" cy="4637434"/>
          </a:xfrm>
        </p:spPr>
        <p:txBody>
          <a:bodyPr lIns="104296"/>
          <a:lstStyle>
            <a:lvl1pPr marL="20859" marR="20859" indent="0">
              <a:spcBef>
                <a:spcPts val="0"/>
              </a:spcBef>
              <a:buNone/>
              <a:defRPr sz="1600">
                <a:solidFill>
                  <a:schemeClr val="tx1"/>
                </a:solidFill>
              </a:defRPr>
            </a:lvl1pPr>
            <a:lvl2pPr>
              <a:buNone/>
              <a:defRPr sz="1400">
                <a:solidFill>
                  <a:schemeClr val="tx1"/>
                </a:solidFill>
              </a:defRPr>
            </a:lvl2pPr>
            <a:lvl3pPr>
              <a:buNone/>
              <a:defRPr sz="1100">
                <a:solidFill>
                  <a:schemeClr val="tx1"/>
                </a:solidFill>
              </a:defRPr>
            </a:lvl3pPr>
            <a:lvl4pPr>
              <a:buNone/>
              <a:defRPr sz="1000">
                <a:solidFill>
                  <a:schemeClr val="tx1"/>
                </a:solidFill>
              </a:defRPr>
            </a:lvl4pPr>
            <a:lvl5pPr>
              <a:buNone/>
              <a:defRPr sz="10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890251" y="1025527"/>
            <a:ext cx="5409233" cy="5208872"/>
          </a:xfrm>
        </p:spPr>
        <p:txBody>
          <a:bodyPr/>
          <a:lstStyle>
            <a:lvl1pPr>
              <a:defRPr sz="3200">
                <a:solidFill>
                  <a:schemeClr val="tx1"/>
                </a:solidFill>
              </a:defRPr>
            </a:lvl1pPr>
            <a:lvl2pPr>
              <a:defRPr sz="3000">
                <a:solidFill>
                  <a:schemeClr val="tx1"/>
                </a:solidFill>
              </a:defRPr>
            </a:lvl2pPr>
            <a:lvl3pPr>
              <a:defRPr sz="2700">
                <a:solidFill>
                  <a:schemeClr val="tx1"/>
                </a:solidFill>
              </a:defRPr>
            </a:lvl3pPr>
            <a:lvl4pPr>
              <a:defRPr sz="2300">
                <a:solidFill>
                  <a:schemeClr val="tx1"/>
                </a:solidFill>
              </a:defRPr>
            </a:lvl4pPr>
            <a:lvl5pPr>
              <a:defRPr sz="23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4DE0F88-CEF7-4AB9-8887-B20EC26351BD}" type="datetimeFigureOut">
              <a:rPr lang="ru-RU" smtClean="0"/>
              <a:pPr/>
              <a:t>28.04.2019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F22796D-4F33-4B71-86D4-949939C851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56394" y="362941"/>
            <a:ext cx="9976284" cy="683228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04296" tIns="52148" rIns="104296" bIns="52148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7484270" y="478684"/>
            <a:ext cx="2718093" cy="47888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04296" tIns="52148" rIns="104296" bIns="52148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4591" y="5526024"/>
            <a:ext cx="9622632" cy="1159394"/>
          </a:xfrm>
        </p:spPr>
        <p:txBody>
          <a:bodyPr anchor="t"/>
          <a:lstStyle>
            <a:lvl1pPr algn="l">
              <a:buNone/>
              <a:defRPr sz="41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7556661" y="588098"/>
            <a:ext cx="2619494" cy="4643352"/>
          </a:xfrm>
        </p:spPr>
        <p:txBody>
          <a:bodyPr lIns="104296"/>
          <a:lstStyle>
            <a:lvl1pPr marL="52148" indent="0" algn="l">
              <a:spcBef>
                <a:spcPts val="0"/>
              </a:spcBef>
              <a:buNone/>
              <a:defRPr sz="1600">
                <a:solidFill>
                  <a:srgbClr val="FFFFFF"/>
                </a:solidFill>
              </a:defRPr>
            </a:lvl1pPr>
            <a:lvl2pPr>
              <a:defRPr sz="1400">
                <a:solidFill>
                  <a:srgbClr val="FFFFFF"/>
                </a:solidFill>
              </a:defRPr>
            </a:lvl2pPr>
            <a:lvl3pPr>
              <a:defRPr sz="1100">
                <a:solidFill>
                  <a:srgbClr val="FFFFFF"/>
                </a:solidFill>
              </a:defRPr>
            </a:lvl3pPr>
            <a:lvl4pPr>
              <a:defRPr sz="1000">
                <a:solidFill>
                  <a:srgbClr val="FFFFFF"/>
                </a:solidFill>
              </a:defRPr>
            </a:lvl4pPr>
            <a:lvl5pPr>
              <a:defRPr sz="10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4DE0F88-CEF7-4AB9-8887-B20EC26351BD}" type="datetimeFigureOut">
              <a:rPr lang="ru-RU" smtClean="0"/>
              <a:pPr/>
              <a:t>28.04.2019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F22796D-4F33-4B71-86D4-949939C8510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92824" y="480454"/>
            <a:ext cx="6928295" cy="47888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6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56394" y="362941"/>
            <a:ext cx="9976284" cy="683228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04296" tIns="52148" rIns="104296" bIns="52148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89453" y="478684"/>
            <a:ext cx="9712910" cy="604901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04296" tIns="52148" rIns="104296" bIns="52148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88050" y="5496844"/>
            <a:ext cx="9569173" cy="1159394"/>
          </a:xfrm>
          <a:prstGeom prst="rect">
            <a:avLst/>
          </a:prstGeom>
        </p:spPr>
        <p:txBody>
          <a:bodyPr vert="horz" lIns="104296" tIns="52148" rIns="104296" bIns="52148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88050" y="584738"/>
            <a:ext cx="9569173" cy="4617411"/>
          </a:xfrm>
          <a:prstGeom prst="rect">
            <a:avLst/>
          </a:prstGeom>
        </p:spPr>
        <p:txBody>
          <a:bodyPr vert="horz" lIns="208593" tIns="104296" rIns="104296" bIns="52148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4415551" y="6738626"/>
            <a:ext cx="2672953" cy="402567"/>
          </a:xfrm>
          <a:prstGeom prst="rect">
            <a:avLst/>
          </a:prstGeom>
        </p:spPr>
        <p:txBody>
          <a:bodyPr vert="horz" lIns="104296" tIns="52148" rIns="104296" bIns="52148" anchor="b"/>
          <a:lstStyle>
            <a:lvl1pPr algn="r" eaLnBrk="1" latinLnBrk="0" hangingPunct="1">
              <a:defRPr kumimoji="0" sz="11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E4DE0F88-CEF7-4AB9-8887-B20EC26351BD}" type="datetimeFigureOut">
              <a:rPr lang="ru-RU" smtClean="0"/>
              <a:pPr/>
              <a:t>28.04.2019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7088504" y="6738626"/>
            <a:ext cx="2672953" cy="402567"/>
          </a:xfrm>
          <a:prstGeom prst="rect">
            <a:avLst/>
          </a:prstGeom>
        </p:spPr>
        <p:txBody>
          <a:bodyPr vert="horz" lIns="104296" tIns="52148" rIns="104296" bIns="52148" anchor="b"/>
          <a:lstStyle>
            <a:lvl1pPr algn="l" eaLnBrk="1" latinLnBrk="0" hangingPunct="1">
              <a:defRPr kumimoji="0" sz="11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9761457" y="6738626"/>
            <a:ext cx="534591" cy="402567"/>
          </a:xfrm>
          <a:prstGeom prst="rect">
            <a:avLst/>
          </a:prstGeom>
        </p:spPr>
        <p:txBody>
          <a:bodyPr vert="horz" lIns="104296" tIns="52148" rIns="104296" bIns="52148" anchor="b"/>
          <a:lstStyle>
            <a:lvl1pPr algn="r" eaLnBrk="1" latinLnBrk="0" hangingPunct="1">
              <a:defRPr kumimoji="0" sz="11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1F22796D-4F33-4B71-86D4-949939C8510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02460" indent="-302460" algn="l" rtl="0" eaLnBrk="1" latinLnBrk="0" hangingPunct="1">
        <a:spcBef>
          <a:spcPts val="285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25779" indent="-229452" algn="l" rtl="0" eaLnBrk="1" latinLnBrk="0" hangingPunct="1">
        <a:spcBef>
          <a:spcPts val="285"/>
        </a:spcBef>
        <a:buClr>
          <a:schemeClr val="accent1"/>
        </a:buClr>
        <a:buSzPct val="100000"/>
        <a:buFont typeface="Verdana"/>
        <a:buChar char="◦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896950" indent="-208593" algn="l" rtl="0" eaLnBrk="1" latinLnBrk="0" hangingPunct="1">
        <a:spcBef>
          <a:spcPts val="285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500" kern="1200">
          <a:solidFill>
            <a:schemeClr val="tx1"/>
          </a:solidFill>
          <a:latin typeface="+mn-lt"/>
          <a:ea typeface="+mn-ea"/>
          <a:cs typeface="+mn-cs"/>
        </a:defRPr>
      </a:lvl3pPr>
      <a:lvl4pPr marL="1168120" indent="-208593" algn="l" rtl="0" eaLnBrk="1" latinLnBrk="0" hangingPunct="1">
        <a:spcBef>
          <a:spcPts val="262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60150" indent="-208593" algn="l" rtl="0" eaLnBrk="1" latinLnBrk="0" hangingPunct="1">
        <a:spcBef>
          <a:spcPts val="28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032" indent="-208593" algn="l" rtl="0" eaLnBrk="1" latinLnBrk="0" hangingPunct="1">
        <a:spcBef>
          <a:spcPts val="285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9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39914" indent="-208593" algn="l" rtl="0" eaLnBrk="1" latinLnBrk="0" hangingPunct="1">
        <a:spcBef>
          <a:spcPts val="291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2190226" indent="-208593" algn="l" rtl="0" eaLnBrk="1" latinLnBrk="0" hangingPunct="1">
        <a:spcBef>
          <a:spcPts val="293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450967" indent="-208593" algn="l" rtl="0" eaLnBrk="1" latinLnBrk="0" hangingPunct="1">
        <a:spcBef>
          <a:spcPts val="291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521482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104296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564447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2085929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607412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3128894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650376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4171859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16750" y="1423177"/>
            <a:ext cx="9358378" cy="34163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r"/>
            <a:r>
              <a:rPr lang="ru-RU" i="1" dirty="0" smtClean="0">
                <a:latin typeface="Arial Narrow" pitchFamily="34" charset="0"/>
              </a:rPr>
              <a:t>“</a:t>
            </a:r>
            <a:r>
              <a:rPr lang="ru-RU" i="1" dirty="0" smtClean="0">
                <a:latin typeface="Arial Narrow" pitchFamily="34" charset="0"/>
              </a:rPr>
              <a:t>Важнейшая задача цивилизации – научить человека мыслить” </a:t>
            </a:r>
          </a:p>
          <a:p>
            <a:pPr algn="r"/>
            <a:r>
              <a:rPr lang="ru-RU" i="1" dirty="0" smtClean="0">
                <a:latin typeface="Arial Narrow" pitchFamily="34" charset="0"/>
              </a:rPr>
              <a:t>Эдисон </a:t>
            </a:r>
            <a:endParaRPr lang="ru-RU" i="1" spc="300" dirty="0" smtClean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  <a:latin typeface="Arial Narrow" pitchFamily="34" charset="0"/>
            </a:endParaRPr>
          </a:p>
          <a:p>
            <a:pPr algn="ctr"/>
            <a:endParaRPr lang="ru-RU" sz="3600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ctr"/>
            <a:r>
              <a:rPr lang="ru-RU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Формы </a:t>
            </a:r>
            <a:r>
              <a:rPr lang="ru-RU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организации самостоятельной деятельности учащихся на уроках обществознания и истории</a:t>
            </a:r>
            <a:endParaRPr lang="ru-RU" sz="36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хема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73942" y="792378"/>
            <a:ext cx="3286147" cy="2499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 descr="Схема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184600" y="994549"/>
            <a:ext cx="3627850" cy="2500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Схема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88189" y="3565676"/>
            <a:ext cx="3571900" cy="35423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Схема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647146" y="3923508"/>
            <a:ext cx="4165304" cy="3184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6184600" y="423060"/>
            <a:ext cx="2985084" cy="369318"/>
          </a:xfrm>
          <a:prstGeom prst="rect">
            <a:avLst/>
          </a:prstGeom>
          <a:noFill/>
        </p:spPr>
        <p:txBody>
          <a:bodyPr wrap="square" lIns="91426" tIns="45713" rIns="91426" bIns="45713" rtlCol="0">
            <a:spAutoFit/>
          </a:bodyPr>
          <a:lstStyle/>
          <a:p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Прием «Корзина идей»</a:t>
            </a:r>
            <a:endParaRPr lang="ru-RU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988189" y="423060"/>
            <a:ext cx="3898796" cy="369318"/>
          </a:xfrm>
          <a:prstGeom prst="rect">
            <a:avLst/>
          </a:prstGeom>
          <a:noFill/>
        </p:spPr>
        <p:txBody>
          <a:bodyPr wrap="none" lIns="91426" tIns="45713" rIns="91426" bIns="45713" rtlCol="0">
            <a:spAutoFit/>
          </a:bodyPr>
          <a:lstStyle/>
          <a:p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Прием «Дерево предложений»</a:t>
            </a:r>
            <a:endParaRPr lang="ru-RU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1"/>
          <p:cNvSpPr>
            <a:spLocks noChangeArrowheads="1"/>
          </p:cNvSpPr>
          <p:nvPr/>
        </p:nvSpPr>
        <p:spPr bwMode="auto">
          <a:xfrm>
            <a:off x="1131066" y="423046"/>
            <a:ext cx="7786742" cy="65556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6" tIns="45713" rIns="91426" bIns="45713" numCol="1" anchor="ctr" anchorCtr="0" compatLnSpc="1">
            <a:prstTxWarp prst="textNoShape">
              <a:avLst/>
            </a:prstTxWarp>
            <a:spAutoFit/>
          </a:bodyPr>
          <a:lstStyle/>
          <a:p>
            <a:pPr indent="463481" fontAlgn="base">
              <a:spcBef>
                <a:spcPct val="0"/>
              </a:spcBef>
              <a:spcAft>
                <a:spcPct val="0"/>
              </a:spcAft>
              <a:tabLst>
                <a:tab pos="463481" algn="l"/>
              </a:tabLst>
            </a:pPr>
            <a:r>
              <a:rPr lang="ru-RU" sz="2100" b="1" dirty="0">
                <a:solidFill>
                  <a:srgbClr val="002060"/>
                </a:solidFill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Что же дает ученику такая методика в области обществоведческого образования?</a:t>
            </a:r>
            <a:endParaRPr lang="ru-RU" sz="2100" b="1" dirty="0">
              <a:solidFill>
                <a:srgbClr val="002060"/>
              </a:solidFill>
              <a:latin typeface="Bookman Old Style" pitchFamily="18" charset="0"/>
            </a:endParaRPr>
          </a:p>
          <a:p>
            <a:pPr indent="463481" eaLnBrk="0" fontAlgn="base" hangingPunct="0">
              <a:spcBef>
                <a:spcPct val="0"/>
              </a:spcBef>
              <a:spcAft>
                <a:spcPct val="0"/>
              </a:spcAft>
              <a:tabLst>
                <a:tab pos="463481" algn="l"/>
              </a:tabLst>
            </a:pPr>
            <a:endParaRPr lang="ru-RU" sz="2100" i="1" dirty="0">
              <a:latin typeface="Bookman Old Style" pitchFamily="18" charset="0"/>
              <a:ea typeface="Calibri" pitchFamily="34" charset="0"/>
              <a:cs typeface="Times New Roman" pitchFamily="18" charset="0"/>
            </a:endParaRPr>
          </a:p>
          <a:p>
            <a:pPr indent="463481" eaLnBrk="0" fontAlgn="base" hangingPunct="0">
              <a:spcBef>
                <a:spcPct val="0"/>
              </a:spcBef>
              <a:spcAft>
                <a:spcPct val="0"/>
              </a:spcAft>
              <a:tabLst>
                <a:tab pos="463481" algn="l"/>
              </a:tabLst>
            </a:pPr>
            <a:r>
              <a:rPr lang="ru-RU" sz="2100" b="1" i="1" dirty="0">
                <a:solidFill>
                  <a:schemeClr val="accent6">
                    <a:lumMod val="75000"/>
                  </a:schemeClr>
                </a:solidFill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Во-первых,</a:t>
            </a:r>
            <a:r>
              <a:rPr lang="ru-RU" sz="2100" i="1" dirty="0">
                <a:solidFill>
                  <a:srgbClr val="FF0000"/>
                </a:solidFill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100" dirty="0">
                <a:solidFill>
                  <a:srgbClr val="002060"/>
                </a:solidFill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у обучаемых создается целостное, обобщенное представление об</a:t>
            </a:r>
            <a:r>
              <a:rPr lang="ru-RU" sz="2100" dirty="0">
                <a:solidFill>
                  <a:srgbClr val="002060"/>
                </a:solidFill>
                <a:latin typeface="Bookman Old Style" pitchFamily="18" charset="0"/>
              </a:rPr>
              <a:t> </a:t>
            </a:r>
            <a:r>
              <a:rPr lang="ru-RU" sz="2100" dirty="0">
                <a:solidFill>
                  <a:srgbClr val="002060"/>
                </a:solidFill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обществе посредством поэтапного знакомства с основами разных наук.</a:t>
            </a:r>
            <a:endParaRPr lang="ru-RU" sz="2100" dirty="0">
              <a:solidFill>
                <a:srgbClr val="002060"/>
              </a:solidFill>
              <a:latin typeface="Bookman Old Style" pitchFamily="18" charset="0"/>
            </a:endParaRPr>
          </a:p>
          <a:p>
            <a:pPr indent="463481" eaLnBrk="0" fontAlgn="base" hangingPunct="0">
              <a:spcBef>
                <a:spcPct val="0"/>
              </a:spcBef>
              <a:spcAft>
                <a:spcPct val="0"/>
              </a:spcAft>
              <a:tabLst>
                <a:tab pos="463481" algn="l"/>
              </a:tabLst>
            </a:pPr>
            <a:endParaRPr lang="ru-RU" sz="2100" i="1" dirty="0">
              <a:solidFill>
                <a:srgbClr val="002060"/>
              </a:solidFill>
              <a:latin typeface="Bookman Old Style" pitchFamily="18" charset="0"/>
              <a:ea typeface="Calibri" pitchFamily="34" charset="0"/>
              <a:cs typeface="Times New Roman" pitchFamily="18" charset="0"/>
            </a:endParaRPr>
          </a:p>
          <a:p>
            <a:pPr indent="463481" eaLnBrk="0" fontAlgn="base" hangingPunct="0">
              <a:spcBef>
                <a:spcPct val="0"/>
              </a:spcBef>
              <a:spcAft>
                <a:spcPct val="0"/>
              </a:spcAft>
              <a:tabLst>
                <a:tab pos="463481" algn="l"/>
              </a:tabLst>
            </a:pPr>
            <a:r>
              <a:rPr lang="ru-RU" sz="2100" b="1" i="1" dirty="0">
                <a:solidFill>
                  <a:schemeClr val="accent6">
                    <a:lumMod val="75000"/>
                  </a:schemeClr>
                </a:solidFill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Во-вторых</a:t>
            </a:r>
            <a:r>
              <a:rPr lang="ru-RU" sz="2100" i="1" dirty="0">
                <a:solidFill>
                  <a:schemeClr val="accent6">
                    <a:lumMod val="75000"/>
                  </a:schemeClr>
                </a:solidFill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lang="ru-RU" sz="2100" dirty="0">
                <a:solidFill>
                  <a:srgbClr val="002060"/>
                </a:solidFill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у детей развивается абстрактно-логическое мышление, а в их сознании отражаются те причинно-следственные связи, которые не поддаются чувственному, наглядному познанию.</a:t>
            </a:r>
            <a:endParaRPr lang="ru-RU" sz="2100" dirty="0">
              <a:solidFill>
                <a:srgbClr val="002060"/>
              </a:solidFill>
              <a:latin typeface="Bookman Old Style" pitchFamily="18" charset="0"/>
            </a:endParaRPr>
          </a:p>
          <a:p>
            <a:pPr indent="463481" eaLnBrk="0" fontAlgn="base" hangingPunct="0">
              <a:spcBef>
                <a:spcPct val="0"/>
              </a:spcBef>
              <a:spcAft>
                <a:spcPct val="0"/>
              </a:spcAft>
              <a:tabLst>
                <a:tab pos="463481" algn="l"/>
              </a:tabLst>
            </a:pPr>
            <a:endParaRPr lang="ru-RU" sz="2100" i="1" dirty="0">
              <a:solidFill>
                <a:srgbClr val="002060"/>
              </a:solidFill>
              <a:latin typeface="Bookman Old Style" pitchFamily="18" charset="0"/>
              <a:ea typeface="Calibri" pitchFamily="34" charset="0"/>
              <a:cs typeface="Times New Roman" pitchFamily="18" charset="0"/>
            </a:endParaRPr>
          </a:p>
          <a:p>
            <a:pPr indent="463481" eaLnBrk="0" fontAlgn="base" hangingPunct="0">
              <a:spcBef>
                <a:spcPct val="0"/>
              </a:spcBef>
              <a:spcAft>
                <a:spcPct val="0"/>
              </a:spcAft>
              <a:tabLst>
                <a:tab pos="463481" algn="l"/>
              </a:tabLst>
            </a:pPr>
            <a:r>
              <a:rPr lang="ru-RU" sz="2100" i="1" dirty="0">
                <a:solidFill>
                  <a:srgbClr val="002060"/>
                </a:solidFill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100" b="1" i="1" dirty="0">
                <a:solidFill>
                  <a:schemeClr val="accent6">
                    <a:lumMod val="75000"/>
                  </a:schemeClr>
                </a:solidFill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В-третьих</a:t>
            </a:r>
            <a:r>
              <a:rPr lang="ru-RU" sz="2100" i="1" dirty="0">
                <a:solidFill>
                  <a:schemeClr val="accent6">
                    <a:lumMod val="75000"/>
                  </a:schemeClr>
                </a:solidFill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,</a:t>
            </a:r>
            <a:r>
              <a:rPr lang="ru-RU" sz="2100" i="1" dirty="0">
                <a:solidFill>
                  <a:srgbClr val="002060"/>
                </a:solidFill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100" dirty="0">
                <a:solidFill>
                  <a:srgbClr val="002060"/>
                </a:solidFill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на уроках обществознания формируется эвристическое мышление, создается прочная основа </a:t>
            </a:r>
            <a:r>
              <a:rPr lang="ru-RU" sz="2100" i="1" dirty="0">
                <a:solidFill>
                  <a:srgbClr val="002060"/>
                </a:solidFill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для </a:t>
            </a:r>
            <a:r>
              <a:rPr lang="ru-RU" sz="2100" dirty="0">
                <a:solidFill>
                  <a:srgbClr val="002060"/>
                </a:solidFill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творчества в дальнейшем.</a:t>
            </a:r>
            <a:endParaRPr lang="ru-RU" sz="2100" dirty="0">
              <a:solidFill>
                <a:srgbClr val="002060"/>
              </a:solidFill>
              <a:latin typeface="Bookman Old Style" pitchFamily="18" charset="0"/>
            </a:endParaRPr>
          </a:p>
          <a:p>
            <a:pPr indent="463481" eaLnBrk="0" fontAlgn="base" hangingPunct="0">
              <a:spcBef>
                <a:spcPct val="0"/>
              </a:spcBef>
              <a:spcAft>
                <a:spcPct val="0"/>
              </a:spcAft>
              <a:tabLst>
                <a:tab pos="463481" algn="l"/>
              </a:tabLst>
            </a:pPr>
            <a:endParaRPr lang="ru-RU" sz="2100" i="1" dirty="0">
              <a:solidFill>
                <a:srgbClr val="002060"/>
              </a:solidFill>
              <a:latin typeface="Bookman Old Style" pitchFamily="18" charset="0"/>
              <a:ea typeface="Calibri" pitchFamily="34" charset="0"/>
              <a:cs typeface="Times New Roman" pitchFamily="18" charset="0"/>
            </a:endParaRPr>
          </a:p>
          <a:p>
            <a:pPr indent="463481" eaLnBrk="0" fontAlgn="base" hangingPunct="0">
              <a:spcBef>
                <a:spcPct val="0"/>
              </a:spcBef>
              <a:spcAft>
                <a:spcPct val="0"/>
              </a:spcAft>
              <a:tabLst>
                <a:tab pos="463481" algn="l"/>
              </a:tabLst>
            </a:pPr>
            <a:r>
              <a:rPr lang="ru-RU" sz="2100" b="1" i="1" dirty="0">
                <a:solidFill>
                  <a:schemeClr val="accent6">
                    <a:lumMod val="75000"/>
                  </a:schemeClr>
                </a:solidFill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В-четвертых</a:t>
            </a:r>
            <a:r>
              <a:rPr lang="ru-RU" sz="2100" i="1" dirty="0">
                <a:solidFill>
                  <a:schemeClr val="accent6">
                    <a:lumMod val="75000"/>
                  </a:schemeClr>
                </a:solidFill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,</a:t>
            </a:r>
            <a:r>
              <a:rPr lang="ru-RU" sz="2100" i="1" dirty="0">
                <a:solidFill>
                  <a:srgbClr val="002060"/>
                </a:solidFill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100" dirty="0">
                <a:solidFill>
                  <a:srgbClr val="002060"/>
                </a:solidFill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активизируется познавательная деятельность самого ученика, который вооружается эффективными способами самоподготовки и самоконтроля.</a:t>
            </a:r>
            <a:endParaRPr lang="ru-RU" sz="2100" dirty="0">
              <a:solidFill>
                <a:srgbClr val="002060"/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1"/>
          <p:cNvSpPr>
            <a:spLocks noChangeArrowheads="1"/>
          </p:cNvSpPr>
          <p:nvPr/>
        </p:nvSpPr>
        <p:spPr bwMode="auto">
          <a:xfrm>
            <a:off x="951676" y="779017"/>
            <a:ext cx="8786874" cy="56322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6" tIns="45713" rIns="91426" bIns="45713" numCol="1" anchor="ctr" anchorCtr="0" compatLnSpc="1">
            <a:prstTxWarp prst="textNoShape">
              <a:avLst/>
            </a:prstTxWarp>
            <a:spAutoFit/>
          </a:bodyPr>
          <a:lstStyle/>
          <a:p>
            <a:pPr indent="449196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>
                <a:solidFill>
                  <a:schemeClr val="accent6">
                    <a:lumMod val="75000"/>
                  </a:schemeClr>
                </a:solidFill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Н.Г. </a:t>
            </a:r>
            <a:r>
              <a:rPr lang="ru-RU" sz="2400" b="1" dirty="0" err="1">
                <a:solidFill>
                  <a:schemeClr val="accent6">
                    <a:lumMod val="75000"/>
                  </a:schemeClr>
                </a:solidFill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Дайри</a:t>
            </a:r>
            <a:r>
              <a:rPr lang="ru-RU" sz="2400" b="1" dirty="0">
                <a:solidFill>
                  <a:schemeClr val="accent6">
                    <a:lumMod val="75000"/>
                  </a:schemeClr>
                </a:solidFill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 рассматривает </a:t>
            </a:r>
            <a:r>
              <a:rPr lang="ru-RU" sz="2400" b="1" dirty="0" err="1">
                <a:solidFill>
                  <a:schemeClr val="accent6">
                    <a:lumMod val="75000"/>
                  </a:schemeClr>
                </a:solidFill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проблемность</a:t>
            </a:r>
            <a:r>
              <a:rPr lang="ru-RU" sz="2400" b="1" dirty="0">
                <a:solidFill>
                  <a:schemeClr val="accent6">
                    <a:lumMod val="75000"/>
                  </a:schemeClr>
                </a:solidFill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 в обучении как совокупность следующих компонентов: </a:t>
            </a:r>
          </a:p>
          <a:p>
            <a:pPr indent="449196" fontAlgn="base">
              <a:spcBef>
                <a:spcPct val="0"/>
              </a:spcBef>
              <a:spcAft>
                <a:spcPct val="0"/>
              </a:spcAft>
            </a:pPr>
            <a:endParaRPr lang="ru-RU" sz="3200" dirty="0">
              <a:latin typeface="Bookman Old Style" pitchFamily="18" charset="0"/>
              <a:ea typeface="Calibri" pitchFamily="34" charset="0"/>
              <a:cs typeface="Times New Roman" pitchFamily="18" charset="0"/>
            </a:endParaRPr>
          </a:p>
          <a:p>
            <a:pPr indent="449196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ru-RU" sz="2800" b="1" dirty="0">
                <a:solidFill>
                  <a:srgbClr val="002060"/>
                </a:solidFill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проблемное изложение учебного материала;</a:t>
            </a:r>
          </a:p>
          <a:p>
            <a:pPr indent="449196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dirty="0">
                <a:solidFill>
                  <a:srgbClr val="002060"/>
                </a:solidFill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 </a:t>
            </a:r>
          </a:p>
          <a:p>
            <a:pPr indent="449196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ru-RU" sz="2800" b="1" dirty="0">
                <a:solidFill>
                  <a:srgbClr val="002060"/>
                </a:solidFill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создание проблемных  </a:t>
            </a:r>
            <a:r>
              <a:rPr lang="ru-RU" sz="2800" b="1" dirty="0" smtClean="0">
                <a:solidFill>
                  <a:srgbClr val="002060"/>
                </a:solidFill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познавательных</a:t>
            </a:r>
          </a:p>
          <a:p>
            <a:pPr indent="449196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srgbClr val="002060"/>
                </a:solidFill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800" b="1" dirty="0">
                <a:solidFill>
                  <a:srgbClr val="002060"/>
                </a:solidFill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ситуаций; </a:t>
            </a:r>
          </a:p>
          <a:p>
            <a:pPr indent="449196" fontAlgn="base">
              <a:spcBef>
                <a:spcPct val="0"/>
              </a:spcBef>
              <a:spcAft>
                <a:spcPct val="0"/>
              </a:spcAft>
            </a:pPr>
            <a:endParaRPr lang="ru-RU" sz="2800" b="1" dirty="0">
              <a:solidFill>
                <a:srgbClr val="002060"/>
              </a:solidFill>
              <a:latin typeface="Bookman Old Style" pitchFamily="18" charset="0"/>
              <a:ea typeface="Calibri" pitchFamily="34" charset="0"/>
              <a:cs typeface="Times New Roman" pitchFamily="18" charset="0"/>
            </a:endParaRPr>
          </a:p>
          <a:p>
            <a:pPr indent="449196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ru-RU" sz="2800" b="1" dirty="0">
                <a:solidFill>
                  <a:srgbClr val="002060"/>
                </a:solidFill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использование проблемных задач.</a:t>
            </a:r>
          </a:p>
          <a:p>
            <a:pPr indent="449196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pPr indent="449196" fontAlgn="base">
              <a:spcBef>
                <a:spcPct val="0"/>
              </a:spcBef>
              <a:spcAft>
                <a:spcPct val="0"/>
              </a:spcAft>
            </a:pPr>
            <a:endParaRPr lang="ru-RU" sz="3200" dirty="0"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559560" y="637359"/>
          <a:ext cx="9858444" cy="600419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11821"/>
                <a:gridCol w="6546623"/>
              </a:tblGrid>
              <a:tr h="609230">
                <a:tc>
                  <a:txBody>
                    <a:bodyPr/>
                    <a:lstStyle/>
                    <a:p>
                      <a:r>
                        <a:rPr lang="ru-RU" dirty="0" smtClean="0"/>
                        <a:t>Проблемное обучение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Примеры</a:t>
                      </a:r>
                      <a:endParaRPr lang="ru-RU" dirty="0"/>
                    </a:p>
                  </a:txBody>
                  <a:tcPr/>
                </a:tc>
              </a:tr>
              <a:tr h="1889794">
                <a:tc>
                  <a:txBody>
                    <a:bodyPr/>
                    <a:lstStyle/>
                    <a:p>
                      <a:pPr indent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itchFamily="34" charset="0"/>
                        <a:buNone/>
                      </a:pPr>
                      <a:r>
                        <a:rPr lang="ru-RU" sz="1800" b="1" dirty="0" smtClean="0">
                          <a:solidFill>
                            <a:srgbClr val="002060"/>
                          </a:solidFill>
                          <a:latin typeface="Bookman Old Style" pitchFamily="18" charset="0"/>
                          <a:ea typeface="Calibri" pitchFamily="34" charset="0"/>
                          <a:cs typeface="Times New Roman" pitchFamily="18" charset="0"/>
                        </a:rPr>
                        <a:t>проблемное изложение учебного материала;</a:t>
                      </a:r>
                    </a:p>
                    <a:p>
                      <a:pPr indent="449196" fontAlgn="base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ru-RU" sz="1800" b="1" dirty="0" smtClean="0">
                          <a:solidFill>
                            <a:srgbClr val="002060"/>
                          </a:solidFill>
                          <a:latin typeface="Bookman Old Style" pitchFamily="18" charset="0"/>
                          <a:ea typeface="Calibri" pitchFamily="34" charset="0"/>
                          <a:cs typeface="Times New Roman" pitchFamily="18" charset="0"/>
                        </a:rPr>
                        <a:t>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400" b="1" kern="1200" dirty="0" smtClean="0">
                          <a:solidFill>
                            <a:srgbClr val="002060"/>
                          </a:solidFill>
                          <a:latin typeface="Bookman Old Style" pitchFamily="18" charset="0"/>
                          <a:ea typeface="+mn-ea"/>
                          <a:cs typeface="+mn-cs"/>
                        </a:rPr>
                        <a:t>Например, при изучении темы «Первая революция в России 1905-1907гг.» я формулирую перед учениками проблему: «В годы первой русской революции большевики считали, что поддержка политики реформ может ослабить силу непосредственного предстоящего революционного взрыва. Какой путь – революционного взрыва или реформ – вы считаете более реальным в 1906-1907 гг., более предпочтительным как средство преобразования действительности» </a:t>
                      </a:r>
                    </a:p>
                  </a:txBody>
                  <a:tcPr/>
                </a:tc>
              </a:tr>
              <a:tr h="1889794">
                <a:tc>
                  <a:txBody>
                    <a:bodyPr/>
                    <a:lstStyle/>
                    <a:p>
                      <a:pPr indent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itchFamily="34" charset="0"/>
                        <a:buNone/>
                      </a:pPr>
                      <a:r>
                        <a:rPr lang="ru-RU" sz="1800" b="1" dirty="0" smtClean="0">
                          <a:solidFill>
                            <a:srgbClr val="002060"/>
                          </a:solidFill>
                          <a:latin typeface="Bookman Old Style" pitchFamily="18" charset="0"/>
                          <a:ea typeface="Calibri" pitchFamily="34" charset="0"/>
                          <a:cs typeface="Times New Roman" pitchFamily="18" charset="0"/>
                        </a:rPr>
                        <a:t>создание проблемных  познавательных</a:t>
                      </a:r>
                    </a:p>
                    <a:p>
                      <a:pPr indent="449196" fontAlgn="base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ru-RU" sz="1800" b="1" dirty="0" smtClean="0">
                          <a:solidFill>
                            <a:srgbClr val="002060"/>
                          </a:solidFill>
                          <a:latin typeface="Bookman Old Style" pitchFamily="18" charset="0"/>
                          <a:ea typeface="Calibri" pitchFamily="34" charset="0"/>
                          <a:cs typeface="Times New Roman" pitchFamily="18" charset="0"/>
                        </a:rPr>
                        <a:t> ситуаций; 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1" kern="1200" dirty="0" smtClean="0">
                          <a:solidFill>
                            <a:srgbClr val="002060"/>
                          </a:solidFill>
                          <a:latin typeface="Bookman Old Style" pitchFamily="18" charset="0"/>
                          <a:ea typeface="+mn-ea"/>
                          <a:cs typeface="+mn-cs"/>
                        </a:rPr>
                        <a:t>Например, на контрольном уроке по теме: «Великая Отечественная война 1941 -1945 гг.», я формулирую проблемное задание: «Одна из точек зрения западной историографии состоит в утверждении, что война Германии против СССР носила превентивный характер: Гитлер был вынужден начать войну против СССР, так как Советы угрожали Германии войной. Как вы относитесь к этому утверждению? Свой ответ обоснуйте.</a:t>
                      </a:r>
                    </a:p>
                    <a:p>
                      <a:endParaRPr lang="ru-RU" sz="1400" dirty="0"/>
                    </a:p>
                  </a:txBody>
                  <a:tcPr/>
                </a:tc>
              </a:tr>
              <a:tr h="128849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dirty="0" smtClean="0">
                          <a:solidFill>
                            <a:srgbClr val="002060"/>
                          </a:solidFill>
                          <a:latin typeface="Bookman Old Style" pitchFamily="18" charset="0"/>
                          <a:ea typeface="Calibri" pitchFamily="34" charset="0"/>
                          <a:cs typeface="Times New Roman" pitchFamily="18" charset="0"/>
                        </a:rPr>
                        <a:t> использование проблемных задач.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1" kern="1200" dirty="0" smtClean="0">
                          <a:solidFill>
                            <a:srgbClr val="002060"/>
                          </a:solidFill>
                          <a:latin typeface="Bookman Old Style" pitchFamily="18" charset="0"/>
                          <a:ea typeface="+mn-ea"/>
                          <a:cs typeface="+mn-cs"/>
                        </a:rPr>
                        <a:t>Например, при изучении темы «Первая революция в России 1905-1907 гг.» я предлагаю учащимся следующее задание: «По ходу изучения темы проследите причинно-следственные связи, определяя причины, задачи, характер, движущие силы первой русской революции»;</a:t>
                      </a:r>
                    </a:p>
                    <a:p>
                      <a:endParaRPr lang="ru-RU" sz="14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1"/>
          <p:cNvSpPr>
            <a:spLocks noChangeArrowheads="1"/>
          </p:cNvSpPr>
          <p:nvPr/>
        </p:nvSpPr>
        <p:spPr bwMode="auto">
          <a:xfrm>
            <a:off x="356398" y="240408"/>
            <a:ext cx="4988716" cy="34163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6" tIns="45713" rIns="91426" bIns="45713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914263" algn="l"/>
              </a:tabLst>
            </a:pPr>
            <a:r>
              <a:rPr lang="ru-RU" b="1" dirty="0">
                <a:solidFill>
                  <a:srgbClr val="7030A0"/>
                </a:solidFill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lang="ru-RU" b="1" dirty="0">
                <a:solidFill>
                  <a:srgbClr val="7030A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Учись описывать и анализировать исторические события и явления</a:t>
            </a:r>
            <a:r>
              <a:rPr lang="ru-RU" b="1" dirty="0">
                <a:solidFill>
                  <a:srgbClr val="7030A0"/>
                </a:solidFill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lang="ru-RU" b="1" dirty="0">
                <a:solidFill>
                  <a:srgbClr val="7030A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для отработки основных умений и навыков по теме</a:t>
            </a:r>
            <a:r>
              <a:rPr lang="ru-RU" dirty="0">
                <a:solidFill>
                  <a:srgbClr val="7030A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</a:t>
            </a:r>
            <a:endParaRPr lang="ru-RU" dirty="0">
              <a:solidFill>
                <a:srgbClr val="7030A0"/>
              </a:solidFill>
              <a:latin typeface="Arial" pitchFamily="34" charset="0"/>
            </a:endParaRPr>
          </a:p>
          <a:p>
            <a:pPr lvl="1" eaLnBrk="0" fontAlgn="base" hangingPunct="0">
              <a:spcBef>
                <a:spcPct val="0"/>
              </a:spcBef>
              <a:spcAft>
                <a:spcPct val="0"/>
              </a:spcAft>
              <a:buFontTx/>
              <a:buAutoNum type="arabicPeriod"/>
              <a:tabLst>
                <a:tab pos="914263" algn="l"/>
              </a:tabLst>
            </a:pPr>
            <a:r>
              <a:rPr lang="ru-RU" sz="1600" dirty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Время (когда?)</a:t>
            </a:r>
            <a:endParaRPr lang="ru-RU" sz="1600" dirty="0">
              <a:solidFill>
                <a:srgbClr val="002060"/>
              </a:solidFill>
              <a:latin typeface="Arial" pitchFamily="34" charset="0"/>
            </a:endParaRPr>
          </a:p>
          <a:p>
            <a:pPr lvl="1" eaLnBrk="0" fontAlgn="base" hangingPunct="0">
              <a:spcBef>
                <a:spcPct val="0"/>
              </a:spcBef>
              <a:spcAft>
                <a:spcPct val="0"/>
              </a:spcAft>
              <a:buFontTx/>
              <a:buAutoNum type="arabicPeriod"/>
              <a:tabLst>
                <a:tab pos="914263" algn="l"/>
              </a:tabLst>
            </a:pPr>
            <a:r>
              <a:rPr lang="ru-RU" sz="1600" dirty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Место (где?)</a:t>
            </a:r>
            <a:endParaRPr lang="ru-RU" sz="1600" dirty="0">
              <a:solidFill>
                <a:srgbClr val="002060"/>
              </a:solidFill>
              <a:latin typeface="Arial" pitchFamily="34" charset="0"/>
            </a:endParaRPr>
          </a:p>
          <a:p>
            <a:pPr lvl="1" eaLnBrk="0" fontAlgn="base" hangingPunct="0">
              <a:spcBef>
                <a:spcPct val="0"/>
              </a:spcBef>
              <a:spcAft>
                <a:spcPct val="0"/>
              </a:spcAft>
              <a:buFontTx/>
              <a:buAutoNum type="arabicPeriod"/>
              <a:tabLst>
                <a:tab pos="914263" algn="l"/>
              </a:tabLst>
            </a:pPr>
            <a:r>
              <a:rPr lang="ru-RU" sz="1600" dirty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Участники (кто?)</a:t>
            </a:r>
            <a:endParaRPr lang="ru-RU" sz="1600" dirty="0">
              <a:solidFill>
                <a:srgbClr val="002060"/>
              </a:solidFill>
              <a:latin typeface="Arial" pitchFamily="34" charset="0"/>
            </a:endParaRPr>
          </a:p>
          <a:p>
            <a:pPr lvl="1" eaLnBrk="0" fontAlgn="base" hangingPunct="0">
              <a:spcBef>
                <a:spcPct val="0"/>
              </a:spcBef>
              <a:spcAft>
                <a:spcPct val="0"/>
              </a:spcAft>
              <a:buFontTx/>
              <a:buAutoNum type="arabicPeriod"/>
              <a:tabLst>
                <a:tab pos="914263" algn="l"/>
              </a:tabLst>
            </a:pPr>
            <a:r>
              <a:rPr lang="ru-RU" sz="1600" dirty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Причины (почему?)</a:t>
            </a:r>
            <a:endParaRPr lang="ru-RU" sz="1600" dirty="0">
              <a:solidFill>
                <a:srgbClr val="002060"/>
              </a:solidFill>
              <a:latin typeface="Arial" pitchFamily="34" charset="0"/>
            </a:endParaRPr>
          </a:p>
          <a:p>
            <a:pPr lvl="1" eaLnBrk="0" fontAlgn="base" hangingPunct="0">
              <a:spcBef>
                <a:spcPct val="0"/>
              </a:spcBef>
              <a:spcAft>
                <a:spcPct val="0"/>
              </a:spcAft>
              <a:buFontTx/>
              <a:buAutoNum type="arabicPeriod"/>
              <a:tabLst>
                <a:tab pos="914263" algn="l"/>
              </a:tabLst>
            </a:pPr>
            <a:r>
              <a:rPr lang="ru-RU" sz="1600" dirty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Повод (какой был использован предлог, что стало побудительным толчком?)</a:t>
            </a:r>
            <a:endParaRPr lang="ru-RU" sz="1600" dirty="0">
              <a:solidFill>
                <a:srgbClr val="002060"/>
              </a:solidFill>
              <a:latin typeface="Arial" pitchFamily="34" charset="0"/>
            </a:endParaRPr>
          </a:p>
          <a:p>
            <a:pPr lvl="1" eaLnBrk="0" fontAlgn="base" hangingPunct="0">
              <a:spcBef>
                <a:spcPct val="0"/>
              </a:spcBef>
              <a:spcAft>
                <a:spcPct val="0"/>
              </a:spcAft>
              <a:buFontTx/>
              <a:buAutoNum type="arabicPeriod"/>
              <a:tabLst>
                <a:tab pos="914263" algn="l"/>
              </a:tabLst>
            </a:pPr>
            <a:r>
              <a:rPr lang="ru-RU" sz="1600" dirty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Последствия (Как изменилась жизнь людей?)</a:t>
            </a:r>
            <a:endParaRPr lang="ru-RU" sz="1600" dirty="0">
              <a:solidFill>
                <a:srgbClr val="002060"/>
              </a:solidFill>
              <a:latin typeface="Arial" pitchFamily="34" charset="0"/>
            </a:endParaRPr>
          </a:p>
          <a:p>
            <a:pPr lvl="1" eaLnBrk="0" fontAlgn="base" hangingPunct="0">
              <a:spcBef>
                <a:spcPct val="0"/>
              </a:spcBef>
              <a:spcAft>
                <a:spcPct val="0"/>
              </a:spcAft>
              <a:buFontTx/>
              <a:buAutoNum type="arabicPeriod"/>
              <a:tabLst>
                <a:tab pos="914263" algn="l"/>
              </a:tabLst>
            </a:pPr>
            <a:r>
              <a:rPr lang="ru-RU" sz="1600" dirty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Историческое значение (как повлияло на ход истории?)</a:t>
            </a:r>
            <a:endParaRPr lang="ru-RU" sz="1600" dirty="0">
              <a:solidFill>
                <a:srgbClr val="002060"/>
              </a:solidFill>
              <a:latin typeface="Arial" pitchFamily="34" charset="0"/>
            </a:endParaRPr>
          </a:p>
        </p:txBody>
      </p:sp>
      <p:sp>
        <p:nvSpPr>
          <p:cNvPr id="24578" name="Rectangle 2"/>
          <p:cNvSpPr>
            <a:spLocks noChangeArrowheads="1"/>
          </p:cNvSpPr>
          <p:nvPr/>
        </p:nvSpPr>
        <p:spPr bwMode="auto">
          <a:xfrm>
            <a:off x="5560222" y="208732"/>
            <a:ext cx="4774403" cy="34163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6" tIns="45713" rIns="91426" bIns="45713" numCol="1" anchor="t" anchorCtr="0" compatLnSpc="1">
            <a:prstTxWarp prst="textNoShape">
              <a:avLst/>
            </a:prstTxWarp>
            <a:spAutoFit/>
          </a:bodyPr>
          <a:lstStyle/>
          <a:p>
            <a:pPr indent="449196" fontAlgn="base">
              <a:spcBef>
                <a:spcPct val="0"/>
              </a:spcBef>
              <a:spcAft>
                <a:spcPct val="0"/>
              </a:spcAf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Учимся выделять главное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Внимательно прочитай текст</a:t>
            </a:r>
            <a:endParaRPr lang="ru-RU" dirty="0" smtClean="0">
              <a:solidFill>
                <a:srgbClr val="002060"/>
              </a:solidFill>
              <a:latin typeface="Arial" pitchFamily="34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Подумайте, о чем (или о ком) говорится в тексте. Обратите внимание, что</a:t>
            </a:r>
            <a:r>
              <a:rPr lang="ru-RU" dirty="0">
                <a:solidFill>
                  <a:srgbClr val="002060"/>
                </a:solidFill>
                <a:latin typeface="Arial" pitchFamily="34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говорится об этом.</a:t>
            </a:r>
            <a:endParaRPr lang="ru-RU" dirty="0">
              <a:solidFill>
                <a:srgbClr val="002060"/>
              </a:solidFill>
              <a:latin typeface="Arial" pitchFamily="34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Разделите текст на законченные части.</a:t>
            </a:r>
            <a:endParaRPr lang="ru-RU" dirty="0">
              <a:solidFill>
                <a:srgbClr val="002060"/>
              </a:solidFill>
              <a:latin typeface="Arial" pitchFamily="34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Определите, какие слова являются самыми важными (ключевыми) в каждой </a:t>
            </a:r>
            <a:r>
              <a:rPr lang="ru-RU" dirty="0">
                <a:solidFill>
                  <a:srgbClr val="002060"/>
                </a:solidFill>
                <a:latin typeface="Arial" pitchFamily="34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части. </a:t>
            </a:r>
            <a:endParaRPr lang="ru-RU" dirty="0">
              <a:solidFill>
                <a:srgbClr val="002060"/>
              </a:solidFill>
              <a:latin typeface="Arial" pitchFamily="34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Без каких слов (второстепенных) можно обойтись.</a:t>
            </a:r>
            <a:endParaRPr lang="ru-RU" dirty="0">
              <a:solidFill>
                <a:srgbClr val="002060"/>
              </a:solidFill>
              <a:latin typeface="Arial" pitchFamily="34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Составьте план текста. Главные мысли повторите вслух.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</a:endParaRPr>
          </a:p>
        </p:txBody>
      </p:sp>
      <p:sp>
        <p:nvSpPr>
          <p:cNvPr id="24579" name="Rectangle 3"/>
          <p:cNvSpPr>
            <a:spLocks noChangeArrowheads="1"/>
          </p:cNvSpPr>
          <p:nvPr/>
        </p:nvSpPr>
        <p:spPr bwMode="auto">
          <a:xfrm>
            <a:off x="356398" y="3779839"/>
            <a:ext cx="4846634" cy="28623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6" tIns="45713" rIns="91426" bIns="45713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914263" algn="l"/>
              </a:tabLst>
            </a:pPr>
            <a:r>
              <a:rPr lang="ru-RU" b="1" dirty="0">
                <a:solidFill>
                  <a:srgbClr val="7030A0"/>
                </a:solidFill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lang="ru-RU" b="1" dirty="0">
                <a:solidFill>
                  <a:srgbClr val="7030A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Отделяем главное от второстепенного</a:t>
            </a:r>
            <a:r>
              <a:rPr lang="ru-RU" b="1" dirty="0">
                <a:solidFill>
                  <a:srgbClr val="7030A0"/>
                </a:solidFill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lang="ru-RU" b="1" dirty="0">
                <a:solidFill>
                  <a:srgbClr val="7030A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lang="ru-RU" dirty="0">
              <a:solidFill>
                <a:srgbClr val="7030A0"/>
              </a:solidFill>
              <a:latin typeface="Arial" pitchFamily="34" charset="0"/>
            </a:endParaRPr>
          </a:p>
          <a:p>
            <a:pPr lvl="1" eaLnBrk="0" fontAlgn="base" hangingPunct="0">
              <a:spcBef>
                <a:spcPct val="0"/>
              </a:spcBef>
              <a:spcAft>
                <a:spcPct val="0"/>
              </a:spcAft>
              <a:buFontTx/>
              <a:buAutoNum type="arabicPeriod"/>
              <a:tabLst>
                <a:tab pos="914263" algn="l"/>
              </a:tabLst>
            </a:pPr>
            <a:r>
              <a:rPr lang="ru-RU" dirty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Передайте суть текста одним словом или фразой.</a:t>
            </a:r>
            <a:endParaRPr lang="ru-RU" dirty="0">
              <a:solidFill>
                <a:srgbClr val="002060"/>
              </a:solidFill>
              <a:latin typeface="Arial" pitchFamily="34" charset="0"/>
            </a:endParaRPr>
          </a:p>
          <a:p>
            <a:pPr lvl="1" eaLnBrk="0" fontAlgn="base" hangingPunct="0">
              <a:spcBef>
                <a:spcPct val="0"/>
              </a:spcBef>
              <a:spcAft>
                <a:spcPct val="0"/>
              </a:spcAft>
              <a:buFontTx/>
              <a:buAutoNum type="arabicPeriod"/>
              <a:tabLst>
                <a:tab pos="914263" algn="l"/>
              </a:tabLst>
            </a:pPr>
            <a:r>
              <a:rPr lang="ru-RU" dirty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Подберите ключевое слово к части текста, затем выстройте цепочку из слов, учитывая их значимость.</a:t>
            </a:r>
            <a:endParaRPr lang="ru-RU" dirty="0">
              <a:solidFill>
                <a:srgbClr val="002060"/>
              </a:solidFill>
              <a:latin typeface="Arial" pitchFamily="34" charset="0"/>
            </a:endParaRPr>
          </a:p>
          <a:p>
            <a:pPr lvl="1" eaLnBrk="0" fontAlgn="base" hangingPunct="0">
              <a:spcBef>
                <a:spcPct val="0"/>
              </a:spcBef>
              <a:spcAft>
                <a:spcPct val="0"/>
              </a:spcAft>
              <a:buFontTx/>
              <a:buAutoNum type="arabicPeriod"/>
              <a:tabLst>
                <a:tab pos="914263" algn="l"/>
              </a:tabLst>
            </a:pPr>
            <a:r>
              <a:rPr lang="ru-RU" dirty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Прочитайте текст и карандашом подчеркните главные мысли.</a:t>
            </a:r>
            <a:endParaRPr lang="ru-RU" dirty="0">
              <a:solidFill>
                <a:srgbClr val="002060"/>
              </a:solidFill>
              <a:latin typeface="Arial" pitchFamily="34" charset="0"/>
            </a:endParaRPr>
          </a:p>
          <a:p>
            <a:pPr lvl="1" eaLnBrk="0" fontAlgn="base" hangingPunct="0">
              <a:spcBef>
                <a:spcPct val="0"/>
              </a:spcBef>
              <a:spcAft>
                <a:spcPct val="0"/>
              </a:spcAft>
              <a:buFontTx/>
              <a:buAutoNum type="arabicPeriod"/>
              <a:tabLst>
                <a:tab pos="914263" algn="l"/>
              </a:tabLst>
            </a:pPr>
            <a:r>
              <a:rPr lang="ru-RU" dirty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Сформулируйте тему урока после короткой вступительной беседы учителя.</a:t>
            </a:r>
            <a:endParaRPr lang="ru-RU" dirty="0">
              <a:solidFill>
                <a:srgbClr val="002060"/>
              </a:solidFill>
              <a:latin typeface="Arial" pitchFamily="34" charset="0"/>
            </a:endParaRPr>
          </a:p>
        </p:txBody>
      </p:sp>
      <p:sp>
        <p:nvSpPr>
          <p:cNvPr id="24580" name="Rectangle 4"/>
          <p:cNvSpPr>
            <a:spLocks noChangeArrowheads="1"/>
          </p:cNvSpPr>
          <p:nvPr/>
        </p:nvSpPr>
        <p:spPr bwMode="auto">
          <a:xfrm>
            <a:off x="5560220" y="3779838"/>
            <a:ext cx="4572032" cy="29084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6" tIns="45713" rIns="91426" bIns="45713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914263" algn="l"/>
              </a:tabLst>
            </a:pPr>
            <a:r>
              <a:rPr lang="ru-RU" b="1" dirty="0">
                <a:solidFill>
                  <a:srgbClr val="7030A0"/>
                </a:solidFill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lang="ru-RU" b="1" dirty="0">
                <a:solidFill>
                  <a:srgbClr val="7030A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Проведем сравнение</a:t>
            </a:r>
            <a:r>
              <a:rPr lang="ru-RU" b="1" dirty="0" smtClean="0">
                <a:solidFill>
                  <a:srgbClr val="7030A0"/>
                </a:solidFill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lang="ru-RU" dirty="0" smtClean="0">
              <a:solidFill>
                <a:srgbClr val="7030A0"/>
              </a:solidFill>
              <a:latin typeface="Arial" pitchFamily="34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  <a:tabLst>
                <a:tab pos="914263" algn="l"/>
              </a:tabLst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Установите </a:t>
            </a:r>
            <a:r>
              <a:rPr lang="ru-RU" dirty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цель 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сравнения</a:t>
            </a:r>
            <a:endParaRPr lang="ru-RU" dirty="0" smtClean="0">
              <a:solidFill>
                <a:srgbClr val="002060"/>
              </a:solidFill>
              <a:latin typeface="Arial" pitchFamily="34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  <a:tabLst>
                <a:tab pos="914263" algn="l"/>
              </a:tabLst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Проверьте</a:t>
            </a:r>
            <a:r>
              <a:rPr lang="ru-RU" dirty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знаете ли вы материал, который будете 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сравнивать.</a:t>
            </a:r>
            <a:endParaRPr lang="ru-RU" dirty="0" smtClean="0">
              <a:solidFill>
                <a:srgbClr val="002060"/>
              </a:solidFill>
              <a:latin typeface="Arial" pitchFamily="34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  <a:tabLst>
                <a:tab pos="914263" algn="l"/>
              </a:tabLst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Составьте </a:t>
            </a:r>
            <a:r>
              <a:rPr lang="ru-RU" dirty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план сравнения (найдите основания для сравнения, определите порядок сравнения по этим 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основаниям)</a:t>
            </a:r>
            <a:endParaRPr lang="ru-RU" dirty="0" smtClean="0">
              <a:solidFill>
                <a:srgbClr val="002060"/>
              </a:solidFill>
              <a:latin typeface="Arial" pitchFamily="34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  <a:tabLst>
                <a:tab pos="914263" algn="l"/>
              </a:tabLst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Проведите </a:t>
            </a:r>
            <a:r>
              <a:rPr lang="ru-RU" dirty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сравнение по плану, найдите различие( или сходство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).</a:t>
            </a:r>
            <a:endParaRPr lang="ru-RU" dirty="0" smtClean="0">
              <a:solidFill>
                <a:srgbClr val="002060"/>
              </a:solidFill>
              <a:latin typeface="Arial" pitchFamily="34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  <a:tabLst>
                <a:tab pos="914263" algn="l"/>
              </a:tabLst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Сделайте </a:t>
            </a:r>
            <a:r>
              <a:rPr lang="ru-RU" dirty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вывод из сравнения</a:t>
            </a:r>
            <a:r>
              <a:rPr lang="ru-RU" sz="21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lang="ru-RU" sz="2100" dirty="0"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1"/>
          <p:cNvSpPr>
            <a:spLocks noChangeArrowheads="1"/>
          </p:cNvSpPr>
          <p:nvPr/>
        </p:nvSpPr>
        <p:spPr bwMode="auto">
          <a:xfrm>
            <a:off x="630998" y="637359"/>
            <a:ext cx="4572033" cy="5909296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26" tIns="45713" rIns="91426" bIns="45713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1371395" algn="l"/>
              </a:tabLs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Алгоритм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Комментирование политических высказываний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Arial" pitchFamily="34" charset="0"/>
            </a:endParaRPr>
          </a:p>
          <a:p>
            <a:pPr lvl="2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1371395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Изложить высказывание своими словами.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</a:endParaRPr>
          </a:p>
          <a:p>
            <a:pPr lvl="2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1371395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Предложить свое отношение к высказыванию, предложить свою точку зрения.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</a:endParaRPr>
          </a:p>
          <a:p>
            <a:pPr lvl="2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1371395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Сделать вывод из высказывания.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</a:endParaRPr>
          </a:p>
          <a:p>
            <a:pPr lvl="2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1371395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Проанализировать высказывание с моральной точки зрения.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tabLst>
                <a:tab pos="1371395" algn="l"/>
              </a:tabLst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tabLst>
                <a:tab pos="1371395" algn="l"/>
              </a:tabLst>
            </a:pPr>
            <a:endParaRPr lang="ru-RU" dirty="0">
              <a:solidFill>
                <a:srgbClr val="00206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tabLst>
                <a:tab pos="1371395" algn="l"/>
              </a:tabLs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Пример: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Политика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это умение извлечь максимальное из того, что имеешь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tabLst>
                <a:tab pos="1371395" algn="l"/>
              </a:tabLst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tabLst>
                <a:tab pos="1371395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Когда алгоритм усвоен, можно предложить учащимся более сложное высказывание: 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tabLst>
                <a:tab pos="1371395" algn="l"/>
              </a:tabLst>
            </a:pPr>
            <a:endParaRPr lang="ru-RU" dirty="0">
              <a:solidFill>
                <a:srgbClr val="00206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tabLst>
                <a:tab pos="1371395" algn="l"/>
              </a:tabLs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Политика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это искусство не давать людям заниматься тем, что для них является главным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(</a:t>
            </a:r>
            <a:r>
              <a:rPr kumimoji="0" lang="ru-RU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П.Валери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).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</a:endParaRPr>
          </a:p>
        </p:txBody>
      </p:sp>
      <p:sp>
        <p:nvSpPr>
          <p:cNvPr id="25602" name="Rectangle 2"/>
          <p:cNvSpPr>
            <a:spLocks noChangeArrowheads="1"/>
          </p:cNvSpPr>
          <p:nvPr/>
        </p:nvSpPr>
        <p:spPr bwMode="auto">
          <a:xfrm>
            <a:off x="5345114" y="780235"/>
            <a:ext cx="4787139" cy="3970304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26" tIns="45713" rIns="91426" bIns="45713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Алгоритм анализа политических текстов.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Arial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Прочитайте текст.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Если у текста есть название, подумайте, почему автор выбрал именно такой заголовок.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Какова главная цель текста?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Определите, к какой шкале политического спектра следует отнести данный политический текст. Аргументируйте свою точку зрения.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 какую социальную группу рассчитан данный текст?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Выразите собственное отношение к главной мысли текста, к точке зрения его автора.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Сделайте вывод, основываясь на главной мысли текста.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43238" y="562546"/>
            <a:ext cx="7774633" cy="646317"/>
          </a:xfrm>
          <a:prstGeom prst="rect">
            <a:avLst/>
          </a:prstGeom>
        </p:spPr>
        <p:txBody>
          <a:bodyPr wrap="square" lIns="91426" tIns="45713" rIns="91426" bIns="45713">
            <a:spAutoFit/>
          </a:bodyPr>
          <a:lstStyle/>
          <a:p>
            <a:pPr algn="ctr"/>
            <a:r>
              <a:rPr lang="ru-RU" b="1" dirty="0">
                <a:solidFill>
                  <a:srgbClr val="7030A0"/>
                </a:solidFill>
                <a:latin typeface="Bookman Old Style" pitchFamily="18" charset="0"/>
              </a:rPr>
              <a:t>К.Д. Ушинского: «Прежде, чем воспитать ученика во всех отношениях, нужно знать его во всех отношениях»</a:t>
            </a:r>
          </a:p>
        </p:txBody>
      </p:sp>
      <p:sp>
        <p:nvSpPr>
          <p:cNvPr id="26625" name="Rectangle 1"/>
          <p:cNvSpPr>
            <a:spLocks noChangeArrowheads="1"/>
          </p:cNvSpPr>
          <p:nvPr/>
        </p:nvSpPr>
        <p:spPr bwMode="auto">
          <a:xfrm>
            <a:off x="702436" y="1494615"/>
            <a:ext cx="5214974" cy="42934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6" tIns="45713" rIns="91426" bIns="45713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ru-RU" sz="2100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- </a:t>
            </a:r>
            <a:r>
              <a:rPr lang="ru-RU" sz="2100" dirty="0">
                <a:solidFill>
                  <a:srgbClr val="002060"/>
                </a:solidFill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указать на </a:t>
            </a:r>
            <a:r>
              <a:rPr lang="ru-RU" sz="2100" dirty="0" smtClean="0">
                <a:solidFill>
                  <a:srgbClr val="002060"/>
                </a:solidFill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аналогии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z="2100" dirty="0">
              <a:solidFill>
                <a:srgbClr val="002060"/>
              </a:solidFill>
              <a:latin typeface="Bookman Old Style" pitchFamily="18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ru-RU" sz="2100" dirty="0">
                <a:solidFill>
                  <a:srgbClr val="002060"/>
                </a:solidFill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- объяснить на </a:t>
            </a:r>
            <a:r>
              <a:rPr lang="ru-RU" sz="2100" dirty="0" smtClean="0">
                <a:solidFill>
                  <a:srgbClr val="002060"/>
                </a:solidFill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примерах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2100" dirty="0">
              <a:solidFill>
                <a:srgbClr val="002060"/>
              </a:solidFill>
              <a:latin typeface="Bookman Old Style" pitchFamily="18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ru-RU" sz="2100" dirty="0">
                <a:solidFill>
                  <a:srgbClr val="002060"/>
                </a:solidFill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- разобрать трудные стороны </a:t>
            </a:r>
            <a:r>
              <a:rPr lang="ru-RU" sz="2100" dirty="0" smtClean="0">
                <a:solidFill>
                  <a:srgbClr val="002060"/>
                </a:solidFill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заданий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2100" dirty="0">
              <a:solidFill>
                <a:srgbClr val="002060"/>
              </a:solidFill>
              <a:latin typeface="Bookman Old Style" pitchFamily="18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ru-RU" sz="2100" dirty="0">
                <a:solidFill>
                  <a:srgbClr val="002060"/>
                </a:solidFill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- разъяснить содержание </a:t>
            </a:r>
            <a:r>
              <a:rPr lang="ru-RU" sz="2100" dirty="0" smtClean="0">
                <a:solidFill>
                  <a:srgbClr val="002060"/>
                </a:solidFill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работы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2100" dirty="0">
              <a:solidFill>
                <a:srgbClr val="002060"/>
              </a:solidFill>
              <a:latin typeface="Bookman Old Style" pitchFamily="18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ru-RU" sz="2100" dirty="0">
                <a:solidFill>
                  <a:srgbClr val="002060"/>
                </a:solidFill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- дать </a:t>
            </a:r>
            <a:r>
              <a:rPr lang="ru-RU" sz="2100" dirty="0" smtClean="0">
                <a:solidFill>
                  <a:srgbClr val="002060"/>
                </a:solidFill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алгоритм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2100" dirty="0">
              <a:solidFill>
                <a:srgbClr val="002060"/>
              </a:solidFill>
              <a:latin typeface="Bookman Old Style" pitchFamily="18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ru-RU" sz="2100" dirty="0">
                <a:solidFill>
                  <a:srgbClr val="002060"/>
                </a:solidFill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- сообщить методы выполнения заданий</a:t>
            </a:r>
            <a:r>
              <a:rPr lang="ru-RU" sz="2100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,</a:t>
            </a:r>
            <a:endParaRPr lang="ru-RU" sz="2100" dirty="0"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630998" y="935253"/>
          <a:ext cx="9537766" cy="5417146"/>
        </p:xfrm>
        <a:graphic>
          <a:graphicData uri="http://schemas.openxmlformats.org/drawingml/2006/table">
            <a:tbl>
              <a:tblPr/>
              <a:tblGrid>
                <a:gridCol w="1661129"/>
                <a:gridCol w="2084992"/>
                <a:gridCol w="4169984"/>
                <a:gridCol w="1621661"/>
              </a:tblGrid>
              <a:tr h="43301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Критерии 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89" marR="374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Показатели 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89" marR="374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Параметры 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89" marR="374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Методы отслеживания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89" marR="374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1564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1.Развитие критического мышления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89" marR="374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1.Умение ставить вопрос  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2. Умение работать с информацией 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89" marR="374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u="sng">
                          <a:latin typeface="Times New Roman"/>
                          <a:ea typeface="Times New Roman"/>
                          <a:cs typeface="Times New Roman"/>
                        </a:rPr>
                        <a:t>Допустимый уровень </a:t>
                      </a: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– умение ставить разные типы вопросов.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u="sng">
                          <a:latin typeface="Times New Roman"/>
                          <a:ea typeface="Times New Roman"/>
                          <a:cs typeface="Times New Roman"/>
                        </a:rPr>
                        <a:t>Средний уровень</a:t>
                      </a: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 – умение ставить простые вопросы и обобщающие.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u="sng">
                          <a:latin typeface="Times New Roman"/>
                          <a:ea typeface="Times New Roman"/>
                          <a:cs typeface="Times New Roman"/>
                        </a:rPr>
                        <a:t>Низкий уровень</a:t>
                      </a: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 – умение ставить только простые вопросы.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u="sng">
                          <a:latin typeface="Times New Roman"/>
                          <a:ea typeface="Times New Roman"/>
                          <a:cs typeface="Times New Roman"/>
                        </a:rPr>
                        <a:t>Допустимый уровень –</a:t>
                      </a: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 умение систематизировать информацию до знакомства с основным источником, умение работать с новой информацией самостоятельно.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u="sng">
                          <a:latin typeface="Times New Roman"/>
                          <a:ea typeface="Times New Roman"/>
                          <a:cs typeface="Times New Roman"/>
                        </a:rPr>
                        <a:t>Средний уровень</a:t>
                      </a: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 – те же умения, но с помощью группы учащихся.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u="sng">
                          <a:latin typeface="Times New Roman"/>
                          <a:ea typeface="Times New Roman"/>
                          <a:cs typeface="Times New Roman"/>
                        </a:rPr>
                        <a:t>Низкий уровень</a:t>
                      </a: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 – не сформированы данные умения.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89" marR="374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-стратегия «Вопросительные слова»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-приемы «Составление кластера», «Маркировка текста»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89" marR="374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8012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2.Развитие логического мышления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1. Умение обобщать.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2.Умение анализировать.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3.Умение устанавливать– причинно следственные связи. 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89" marR="374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u="sng">
                          <a:latin typeface="Times New Roman"/>
                          <a:ea typeface="Times New Roman"/>
                          <a:cs typeface="Times New Roman"/>
                        </a:rPr>
                        <a:t>Высокий уровень</a:t>
                      </a: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-90 баллов и выше.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u="sng">
                          <a:latin typeface="Times New Roman"/>
                          <a:ea typeface="Times New Roman"/>
                          <a:cs typeface="Times New Roman"/>
                        </a:rPr>
                        <a:t>Норма</a:t>
                      </a: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-70-89 баллов.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u="sng">
                          <a:latin typeface="Times New Roman"/>
                          <a:ea typeface="Times New Roman"/>
                          <a:cs typeface="Times New Roman"/>
                        </a:rPr>
                        <a:t>Близко к норме</a:t>
                      </a: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- 50-69 баллов.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u="sng">
                          <a:latin typeface="Times New Roman"/>
                          <a:ea typeface="Times New Roman"/>
                          <a:cs typeface="Times New Roman"/>
                        </a:rPr>
                        <a:t>Низкий уровень</a:t>
                      </a: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-30-49 баллов.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89" marR="374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Методика Замбицявичене Э.Ф.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89" marR="374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88361">
                <a:tc>
                  <a:txBody>
                    <a:bodyPr/>
                    <a:lstStyle/>
                    <a:p>
                      <a:pPr marR="650875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3.Применение навыков критического мышления в различных жизненных ситуациях.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Способность проводить рефлексию собственной деятельности и деятельности  других.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89" marR="374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89" marR="374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Метод наблюдения.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89" marR="374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2131196" y="565921"/>
            <a:ext cx="58579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latin typeface="Bookman Old Style" pitchFamily="18" charset="0"/>
              </a:rPr>
              <a:t>Диагностика </a:t>
            </a:r>
            <a:r>
              <a:rPr lang="ru-RU" b="1" dirty="0" err="1" smtClean="0">
                <a:solidFill>
                  <a:schemeClr val="accent6">
                    <a:lumMod val="75000"/>
                  </a:schemeClr>
                </a:solidFill>
                <a:latin typeface="Bookman Old Style" pitchFamily="18" charset="0"/>
              </a:rPr>
              <a:t>сформированности</a:t>
            </a: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latin typeface="Bookman Old Style" pitchFamily="18" charset="0"/>
              </a:rPr>
              <a:t> уровня КМ</a:t>
            </a:r>
            <a:endParaRPr lang="ru-RU" b="1" dirty="0">
              <a:solidFill>
                <a:schemeClr val="accent6">
                  <a:lumMod val="75000"/>
                </a:schemeClr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664443" y="2266139"/>
          <a:ext cx="7215238" cy="4486656"/>
        </p:xfrm>
        <a:graphic>
          <a:graphicData uri="http://schemas.openxmlformats.org/drawingml/2006/table">
            <a:tbl>
              <a:tblPr/>
              <a:tblGrid>
                <a:gridCol w="1891072"/>
                <a:gridCol w="1773946"/>
                <a:gridCol w="1775498"/>
                <a:gridCol w="1774722"/>
              </a:tblGrid>
              <a:tr h="21836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7030A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Типы вопросов</a:t>
                      </a:r>
                      <a:endParaRPr lang="ru-RU" sz="1600" b="1" dirty="0">
                        <a:solidFill>
                          <a:srgbClr val="7030A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7030A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 класс</a:t>
                      </a:r>
                      <a:endParaRPr lang="ru-RU" sz="1600" b="1" dirty="0">
                        <a:solidFill>
                          <a:srgbClr val="7030A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7030A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9 класс </a:t>
                      </a:r>
                      <a:endParaRPr lang="ru-RU" sz="1600" b="1" dirty="0">
                        <a:solidFill>
                          <a:srgbClr val="7030A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7030A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 класс</a:t>
                      </a:r>
                      <a:endParaRPr lang="ru-RU" sz="1600" b="1" dirty="0">
                        <a:solidFill>
                          <a:srgbClr val="7030A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6081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Вопросы на воспроизведение событий</a:t>
                      </a:r>
                      <a:endParaRPr lang="ru-RU" sz="1600" b="1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(простые вопросы)</a:t>
                      </a:r>
                      <a:endParaRPr lang="ru-RU" sz="1600" b="1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40,3%</a:t>
                      </a:r>
                      <a:endParaRPr lang="ru-RU" sz="1600" b="1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/>
                          <a:ea typeface="Times New Roman"/>
                          <a:cs typeface="Times New Roman"/>
                        </a:rPr>
                        <a:t>55%</a:t>
                      </a:r>
                      <a:endParaRPr lang="ru-RU" sz="16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/>
                          <a:ea typeface="Times New Roman"/>
                          <a:cs typeface="Times New Roman"/>
                        </a:rPr>
                        <a:t>64%</a:t>
                      </a:r>
                      <a:endParaRPr lang="ru-RU" sz="16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0101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Вопросы на установление причинно – следственных связей</a:t>
                      </a:r>
                      <a:endParaRPr lang="ru-RU" sz="1600" b="1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(интерпретационные)</a:t>
                      </a:r>
                      <a:endParaRPr lang="ru-RU" sz="1600" b="1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  <a:cs typeface="Times New Roman"/>
                        </a:rPr>
                        <a:t>----------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  <a:cs typeface="Times New Roman"/>
                        </a:rPr>
                        <a:t>15%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/>
                          <a:ea typeface="Times New Roman"/>
                          <a:cs typeface="Times New Roman"/>
                        </a:rPr>
                        <a:t>19%</a:t>
                      </a:r>
                      <a:endParaRPr lang="ru-RU" sz="16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6081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Вопросы обобщающего характера</a:t>
                      </a:r>
                      <a:endParaRPr lang="ru-RU" sz="1600" b="1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(оценочные)</a:t>
                      </a:r>
                      <a:endParaRPr lang="ru-RU" sz="1600" b="1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  <a:cs typeface="Times New Roman"/>
                        </a:rPr>
                        <a:t>---------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  <a:cs typeface="Times New Roman"/>
                        </a:rPr>
                        <a:t>2,8%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  <a:cs typeface="Times New Roman"/>
                        </a:rPr>
                        <a:t>5,7%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345246" y="568038"/>
            <a:ext cx="753443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chemeClr val="accent6">
                    <a:lumMod val="75000"/>
                  </a:schemeClr>
                </a:solidFill>
                <a:latin typeface="Bookman Old Style" pitchFamily="18" charset="0"/>
              </a:rPr>
              <a:t>Сводная таблица «Умение формулировать вопросы»</a:t>
            </a:r>
            <a:endParaRPr lang="ru-RU" sz="2000" b="1" dirty="0">
              <a:solidFill>
                <a:schemeClr val="accent6">
                  <a:lumMod val="75000"/>
                </a:schemeClr>
              </a:solidFill>
              <a:latin typeface="Bookman Old Style" pitchFamily="18" charset="0"/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6560352" y="968147"/>
            <a:ext cx="3786214" cy="129799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600" b="1" i="1" dirty="0" smtClean="0"/>
              <a:t>«Лучше иногда задавать вопросы, чем знать наперед все ответы» </a:t>
            </a:r>
            <a:endParaRPr lang="ru-RU" sz="1600" dirty="0" smtClean="0"/>
          </a:p>
          <a:p>
            <a:r>
              <a:rPr lang="ru-RU" sz="1600" b="1" i="1" dirty="0" smtClean="0"/>
              <a:t>Дж </a:t>
            </a:r>
            <a:r>
              <a:rPr lang="ru-RU" sz="1600" b="1" dirty="0" smtClean="0"/>
              <a:t>. </a:t>
            </a:r>
            <a:r>
              <a:rPr lang="ru-RU" sz="1600" b="1" i="1" dirty="0" err="1" smtClean="0"/>
              <a:t>Тэрбер</a:t>
            </a:r>
            <a:r>
              <a:rPr lang="ru-RU" sz="1600" b="1" dirty="0" smtClean="0"/>
              <a:t> </a:t>
            </a:r>
            <a:endParaRPr lang="ru-RU" sz="1600" dirty="0"/>
          </a:p>
        </p:txBody>
      </p:sp>
      <p:sp>
        <p:nvSpPr>
          <p:cNvPr id="36865" name="Rectangle 1"/>
          <p:cNvSpPr>
            <a:spLocks noChangeArrowheads="1"/>
          </p:cNvSpPr>
          <p:nvPr/>
        </p:nvSpPr>
        <p:spPr bwMode="auto">
          <a:xfrm>
            <a:off x="0" y="0"/>
            <a:ext cx="106918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1" i="1" u="none" strike="noStrike" cap="none" normalizeH="0" baseline="0" smtClean="0">
                <a:ln>
                  <a:noFill/>
                </a:ln>
                <a:solidFill>
                  <a:srgbClr val="333333"/>
                </a:solidFill>
                <a:effectLst/>
                <a:latin typeface="Georgia" pitchFamily="18" charset="0"/>
                <a:ea typeface="Times New Roman" pitchFamily="18" charset="0"/>
                <a:cs typeface="Times New Roman" pitchFamily="18" charset="0"/>
              </a:rPr>
              <a:t>«Лучше иногда задавать вопросы, чем знать наперед все ответы»</a:t>
            </a:r>
            <a:r>
              <a:rPr kumimoji="0" lang="ru-RU" sz="1300" b="1" i="1" u="none" strike="noStrike" cap="none" normalizeH="0" baseline="0" smtClean="0">
                <a:ln>
                  <a:noFill/>
                </a:ln>
                <a:solidFill>
                  <a:srgbClr val="333333"/>
                </a:solidFill>
                <a:effectLst/>
                <a:latin typeface="Georgia" pitchFamily="18" charset="0"/>
                <a:ea typeface="Times New Roman" pitchFamily="18" charset="0"/>
                <a:cs typeface="Times New Roman" pitchFamily="18" charset="0"/>
              </a:rPr>
              <a:t>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300" b="1" i="1" u="none" strike="noStrike" cap="none" normalizeH="0" baseline="0" smtClean="0">
                <a:ln>
                  <a:noFill/>
                </a:ln>
                <a:solidFill>
                  <a:srgbClr val="333333"/>
                </a:solidFill>
                <a:effectLst/>
                <a:latin typeface="Georgia" pitchFamily="18" charset="0"/>
                <a:ea typeface="Times New Roman" pitchFamily="18" charset="0"/>
                <a:cs typeface="Times New Roman" pitchFamily="18" charset="0"/>
              </a:rPr>
              <a:t>Дж </a:t>
            </a:r>
            <a:r>
              <a:rPr kumimoji="0" lang="ru-RU" sz="1300" b="1" i="0" u="none" strike="noStrike" cap="none" normalizeH="0" baseline="0" smtClean="0">
                <a:ln>
                  <a:noFill/>
                </a:ln>
                <a:solidFill>
                  <a:srgbClr val="333333"/>
                </a:solidFill>
                <a:effectLst/>
                <a:latin typeface="Georgia" pitchFamily="18" charset="0"/>
                <a:ea typeface="Times New Roman" pitchFamily="18" charset="0"/>
                <a:cs typeface="Times New Roman" pitchFamily="18" charset="0"/>
              </a:rPr>
              <a:t>. </a:t>
            </a:r>
            <a:r>
              <a:rPr kumimoji="0" lang="ru-RU" sz="1300" b="1" i="1" u="none" strike="noStrike" cap="none" normalizeH="0" baseline="0" smtClean="0">
                <a:ln>
                  <a:noFill/>
                </a:ln>
                <a:solidFill>
                  <a:srgbClr val="333333"/>
                </a:solidFill>
                <a:effectLst/>
                <a:latin typeface="Georgia" pitchFamily="18" charset="0"/>
                <a:ea typeface="Times New Roman" pitchFamily="18" charset="0"/>
                <a:cs typeface="Times New Roman" pitchFamily="18" charset="0"/>
              </a:rPr>
              <a:t>Тэрбер</a:t>
            </a:r>
            <a:r>
              <a:rPr kumimoji="0" lang="ru-RU" sz="1300" b="1" i="0" u="none" strike="noStrike" cap="none" normalizeH="0" baseline="0" smtClean="0">
                <a:ln>
                  <a:noFill/>
                </a:ln>
                <a:solidFill>
                  <a:srgbClr val="333333"/>
                </a:solidFill>
                <a:effectLst/>
                <a:latin typeface="Georgia" pitchFamily="18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6866" name="Rectangle 2"/>
          <p:cNvSpPr>
            <a:spLocks noChangeArrowheads="1"/>
          </p:cNvSpPr>
          <p:nvPr/>
        </p:nvSpPr>
        <p:spPr bwMode="auto">
          <a:xfrm>
            <a:off x="0" y="0"/>
            <a:ext cx="106918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1" i="1" u="none" strike="noStrike" cap="none" normalizeH="0" baseline="0" smtClean="0">
                <a:ln>
                  <a:noFill/>
                </a:ln>
                <a:solidFill>
                  <a:srgbClr val="333333"/>
                </a:solidFill>
                <a:effectLst/>
                <a:latin typeface="Georgia" pitchFamily="18" charset="0"/>
                <a:ea typeface="Times New Roman" pitchFamily="18" charset="0"/>
                <a:cs typeface="Times New Roman" pitchFamily="18" charset="0"/>
              </a:rPr>
              <a:t>«Лучше иногда задавать вопросы, чем знать наперед все ответы»</a:t>
            </a:r>
            <a:r>
              <a:rPr kumimoji="0" lang="ru-RU" sz="1300" b="1" i="1" u="none" strike="noStrike" cap="none" normalizeH="0" baseline="0" smtClean="0">
                <a:ln>
                  <a:noFill/>
                </a:ln>
                <a:solidFill>
                  <a:srgbClr val="333333"/>
                </a:solidFill>
                <a:effectLst/>
                <a:latin typeface="Georgia" pitchFamily="18" charset="0"/>
                <a:ea typeface="Times New Roman" pitchFamily="18" charset="0"/>
                <a:cs typeface="Times New Roman" pitchFamily="18" charset="0"/>
              </a:rPr>
              <a:t>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300" b="1" i="1" u="none" strike="noStrike" cap="none" normalizeH="0" baseline="0" smtClean="0">
                <a:ln>
                  <a:noFill/>
                </a:ln>
                <a:solidFill>
                  <a:srgbClr val="333333"/>
                </a:solidFill>
                <a:effectLst/>
                <a:latin typeface="Georgia" pitchFamily="18" charset="0"/>
                <a:ea typeface="Times New Roman" pitchFamily="18" charset="0"/>
                <a:cs typeface="Times New Roman" pitchFamily="18" charset="0"/>
              </a:rPr>
              <a:t>Дж </a:t>
            </a:r>
            <a:r>
              <a:rPr kumimoji="0" lang="ru-RU" sz="1300" b="1" i="0" u="none" strike="noStrike" cap="none" normalizeH="0" baseline="0" smtClean="0">
                <a:ln>
                  <a:noFill/>
                </a:ln>
                <a:solidFill>
                  <a:srgbClr val="333333"/>
                </a:solidFill>
                <a:effectLst/>
                <a:latin typeface="Georgia" pitchFamily="18" charset="0"/>
                <a:ea typeface="Times New Roman" pitchFamily="18" charset="0"/>
                <a:cs typeface="Times New Roman" pitchFamily="18" charset="0"/>
              </a:rPr>
              <a:t>. </a:t>
            </a:r>
            <a:r>
              <a:rPr kumimoji="0" lang="ru-RU" sz="1300" b="1" i="1" u="none" strike="noStrike" cap="none" normalizeH="0" baseline="0" smtClean="0">
                <a:ln>
                  <a:noFill/>
                </a:ln>
                <a:solidFill>
                  <a:srgbClr val="333333"/>
                </a:solidFill>
                <a:effectLst/>
                <a:latin typeface="Georgia" pitchFamily="18" charset="0"/>
                <a:ea typeface="Times New Roman" pitchFamily="18" charset="0"/>
                <a:cs typeface="Times New Roman" pitchFamily="18" charset="0"/>
              </a:rPr>
              <a:t>Тэрбер</a:t>
            </a:r>
            <a:r>
              <a:rPr kumimoji="0" lang="ru-RU" sz="1300" b="1" i="0" u="none" strike="noStrike" cap="none" normalizeH="0" baseline="0" smtClean="0">
                <a:ln>
                  <a:noFill/>
                </a:ln>
                <a:solidFill>
                  <a:srgbClr val="333333"/>
                </a:solidFill>
                <a:effectLst/>
                <a:latin typeface="Georgia" pitchFamily="18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1"/>
          <p:cNvSpPr>
            <a:spLocks noChangeArrowheads="1"/>
          </p:cNvSpPr>
          <p:nvPr/>
        </p:nvSpPr>
        <p:spPr bwMode="auto">
          <a:xfrm>
            <a:off x="630998" y="349723"/>
            <a:ext cx="8786874" cy="6863403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26" tIns="45713" rIns="91426" bIns="45713" numCol="1" anchor="ctr" anchorCtr="0" compatLnSpc="1">
            <a:prstTxWarp prst="textNoShape">
              <a:avLst/>
            </a:prstTxWarp>
            <a:spAutoFit/>
          </a:bodyPr>
          <a:lstStyle/>
          <a:p>
            <a:pPr indent="442847" fontAlgn="base">
              <a:spcBef>
                <a:spcPct val="0"/>
              </a:spcBef>
              <a:spcAft>
                <a:spcPct val="0"/>
              </a:spcAft>
              <a:tabLst>
                <a:tab pos="914263" algn="l"/>
              </a:tabLst>
            </a:pPr>
            <a:r>
              <a:rPr lang="ru-RU" sz="1600" b="1" dirty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Темы социальных проектов и исследовательских работ на курсах по выбору:</a:t>
            </a:r>
            <a:endParaRPr lang="ru-RU" sz="1600" dirty="0">
              <a:solidFill>
                <a:srgbClr val="FF0000"/>
              </a:solidFill>
              <a:latin typeface="Arial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914263" algn="l"/>
              </a:tabLst>
            </a:pPr>
            <a:r>
              <a:rPr lang="ru-RU" sz="1400" dirty="0">
                <a:solidFill>
                  <a:srgbClr val="002060"/>
                </a:solidFill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lang="ru-RU" sz="1400" dirty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Судебная система в России</a:t>
            </a:r>
            <a:r>
              <a:rPr lang="ru-RU" sz="1400" dirty="0">
                <a:solidFill>
                  <a:srgbClr val="002060"/>
                </a:solidFill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endParaRPr lang="ru-RU" sz="1400" dirty="0">
              <a:solidFill>
                <a:srgbClr val="002060"/>
              </a:solidFill>
              <a:latin typeface="Arial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914263" algn="l"/>
              </a:tabLst>
            </a:pPr>
            <a:r>
              <a:rPr lang="ru-RU" sz="1400" dirty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1400" dirty="0">
                <a:solidFill>
                  <a:srgbClr val="002060"/>
                </a:solidFill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lang="ru-RU" sz="1400" dirty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Уголовное право и гражданин</a:t>
            </a:r>
            <a:r>
              <a:rPr lang="ru-RU" sz="1400" dirty="0">
                <a:solidFill>
                  <a:srgbClr val="002060"/>
                </a:solidFill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endParaRPr lang="ru-RU" sz="1400" dirty="0">
              <a:solidFill>
                <a:srgbClr val="002060"/>
              </a:solidFill>
              <a:latin typeface="Arial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914263" algn="l"/>
              </a:tabLst>
            </a:pPr>
            <a:r>
              <a:rPr lang="ru-RU" sz="1400" dirty="0">
                <a:solidFill>
                  <a:srgbClr val="002060"/>
                </a:solidFill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lang="ru-RU" sz="1400" dirty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Право и подросток</a:t>
            </a:r>
            <a:r>
              <a:rPr lang="ru-RU" sz="1400" dirty="0">
                <a:solidFill>
                  <a:srgbClr val="002060"/>
                </a:solidFill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endParaRPr lang="ru-RU" sz="1400" dirty="0">
              <a:solidFill>
                <a:srgbClr val="002060"/>
              </a:solidFill>
              <a:latin typeface="Arial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914263" algn="l"/>
              </a:tabLst>
            </a:pPr>
            <a:r>
              <a:rPr lang="ru-RU" sz="1400" dirty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Правоотношения работника и работодателя</a:t>
            </a:r>
            <a:endParaRPr lang="ru-RU" sz="1400" dirty="0">
              <a:solidFill>
                <a:srgbClr val="002060"/>
              </a:solidFill>
              <a:latin typeface="Arial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914263" algn="l"/>
              </a:tabLst>
            </a:pPr>
            <a:r>
              <a:rPr lang="ru-RU" sz="1400" dirty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1400" dirty="0">
                <a:solidFill>
                  <a:srgbClr val="002060"/>
                </a:solidFill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lang="ru-RU" sz="1400" dirty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Советы психолога</a:t>
            </a:r>
            <a:r>
              <a:rPr lang="ru-RU" sz="1400" dirty="0">
                <a:solidFill>
                  <a:srgbClr val="002060"/>
                </a:solidFill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endParaRPr lang="ru-RU" sz="1400" dirty="0">
              <a:solidFill>
                <a:srgbClr val="002060"/>
              </a:solidFill>
              <a:latin typeface="Arial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914263" algn="l"/>
              </a:tabLst>
            </a:pPr>
            <a:r>
              <a:rPr lang="ru-RU" sz="1400" dirty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Взаимосвязь темперамента и характера (изучение типов темперамента и характера в классе)</a:t>
            </a:r>
            <a:endParaRPr lang="ru-RU" sz="1400" dirty="0">
              <a:solidFill>
                <a:srgbClr val="002060"/>
              </a:solidFill>
              <a:latin typeface="Arial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914263" algn="l"/>
              </a:tabLst>
            </a:pPr>
            <a:r>
              <a:rPr lang="ru-RU" sz="1400" dirty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Телефон как средство коммуникации</a:t>
            </a:r>
            <a:endParaRPr lang="ru-RU" sz="1400" dirty="0">
              <a:solidFill>
                <a:srgbClr val="002060"/>
              </a:solidFill>
              <a:latin typeface="Arial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914263" algn="l"/>
              </a:tabLst>
            </a:pPr>
            <a:r>
              <a:rPr lang="ru-RU" sz="1400" dirty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Успешность общения (составление брошюры </a:t>
            </a:r>
            <a:r>
              <a:rPr lang="ru-RU" sz="1400" dirty="0">
                <a:solidFill>
                  <a:srgbClr val="002060"/>
                </a:solidFill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lang="ru-RU" sz="1400" dirty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Как понравиться работодателю</a:t>
            </a:r>
            <a:r>
              <a:rPr lang="ru-RU" sz="1400" dirty="0">
                <a:solidFill>
                  <a:srgbClr val="002060"/>
                </a:solidFill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lang="ru-RU" sz="1400" dirty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)</a:t>
            </a:r>
            <a:endParaRPr lang="ru-RU" sz="1400" dirty="0">
              <a:solidFill>
                <a:srgbClr val="002060"/>
              </a:solidFill>
              <a:latin typeface="Arial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914263" algn="l"/>
              </a:tabLst>
            </a:pPr>
            <a:r>
              <a:rPr lang="ru-RU" sz="1400" dirty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Деловое общение: от чего зависит успех, и почему происходят конфликты.</a:t>
            </a:r>
            <a:endParaRPr lang="ru-RU" sz="1400" dirty="0">
              <a:solidFill>
                <a:srgbClr val="002060"/>
              </a:solidFill>
              <a:latin typeface="Arial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914263" algn="l"/>
              </a:tabLst>
            </a:pPr>
            <a:r>
              <a:rPr lang="ru-RU" sz="1400" dirty="0">
                <a:solidFill>
                  <a:srgbClr val="002060"/>
                </a:solidFill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lang="ru-RU" sz="1400" dirty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Психология рекламы</a:t>
            </a:r>
            <a:r>
              <a:rPr lang="ru-RU" sz="1400" dirty="0">
                <a:solidFill>
                  <a:srgbClr val="002060"/>
                </a:solidFill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lang="ru-RU" sz="1400" dirty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(как человек зависит от рекламы, почему реклама наиболее эффективный двигатель экономики, как создать эффективную рекламу).</a:t>
            </a:r>
            <a:endParaRPr lang="ru-RU" sz="1400" dirty="0">
              <a:solidFill>
                <a:srgbClr val="002060"/>
              </a:solidFill>
              <a:latin typeface="Arial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914263" algn="l"/>
              </a:tabLst>
            </a:pPr>
            <a:r>
              <a:rPr lang="ru-RU" sz="1400" dirty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Россия в системе международной политики.</a:t>
            </a:r>
            <a:endParaRPr lang="ru-RU" sz="1400" dirty="0">
              <a:solidFill>
                <a:srgbClr val="002060"/>
              </a:solidFill>
              <a:latin typeface="Arial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914263" algn="l"/>
              </a:tabLst>
            </a:pPr>
            <a:r>
              <a:rPr lang="ru-RU" sz="1400" dirty="0">
                <a:solidFill>
                  <a:srgbClr val="002060"/>
                </a:solidFill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lang="ru-RU" sz="1400" dirty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Нужна ли многопартийная система?</a:t>
            </a:r>
            <a:r>
              <a:rPr lang="ru-RU" sz="1400" dirty="0">
                <a:solidFill>
                  <a:srgbClr val="002060"/>
                </a:solidFill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lang="ru-RU" sz="1400" dirty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914263" algn="l"/>
              </a:tabLst>
            </a:pPr>
            <a:r>
              <a:rPr lang="ru-RU" sz="1600" b="1" dirty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Темы исследовательских работ по истории 9 класс:</a:t>
            </a:r>
            <a:endParaRPr lang="ru-RU" sz="1600" dirty="0">
              <a:solidFill>
                <a:srgbClr val="FF0000"/>
              </a:solidFill>
              <a:latin typeface="Arial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914263" algn="l"/>
              </a:tabLst>
            </a:pPr>
            <a:r>
              <a:rPr lang="ru-RU" sz="1400" dirty="0">
                <a:solidFill>
                  <a:srgbClr val="002060"/>
                </a:solidFill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lang="ru-RU" sz="1400" dirty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Оправдан ли революционный террор?</a:t>
            </a:r>
            <a:r>
              <a:rPr lang="ru-RU" sz="1400" dirty="0">
                <a:solidFill>
                  <a:srgbClr val="002060"/>
                </a:solidFill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endParaRPr lang="ru-RU" sz="1400" dirty="0">
              <a:solidFill>
                <a:srgbClr val="002060"/>
              </a:solidFill>
              <a:latin typeface="Arial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914263" algn="l"/>
              </a:tabLst>
            </a:pPr>
            <a:r>
              <a:rPr lang="ru-RU" sz="1400" dirty="0">
                <a:solidFill>
                  <a:srgbClr val="002060"/>
                </a:solidFill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lang="ru-RU" sz="1400" dirty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Политика </a:t>
            </a:r>
            <a:r>
              <a:rPr lang="ru-RU" sz="1400" dirty="0" err="1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НЭПа</a:t>
            </a:r>
            <a:r>
              <a:rPr lang="ru-RU" sz="1400" dirty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 перспективы развития</a:t>
            </a:r>
            <a:r>
              <a:rPr lang="ru-RU" sz="1400" dirty="0">
                <a:solidFill>
                  <a:srgbClr val="002060"/>
                </a:solidFill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endParaRPr lang="ru-RU" sz="1400" dirty="0">
              <a:solidFill>
                <a:srgbClr val="002060"/>
              </a:solidFill>
              <a:latin typeface="Arial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914263" algn="l"/>
              </a:tabLst>
            </a:pPr>
            <a:r>
              <a:rPr lang="ru-RU" sz="1400" dirty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Тыл в годы Великой Отечественной войны.</a:t>
            </a:r>
            <a:endParaRPr lang="ru-RU" sz="1400" dirty="0">
              <a:solidFill>
                <a:srgbClr val="002060"/>
              </a:solidFill>
              <a:latin typeface="Arial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914263" algn="l"/>
              </a:tabLst>
            </a:pPr>
            <a:r>
              <a:rPr lang="ru-RU" sz="1400" dirty="0">
                <a:solidFill>
                  <a:srgbClr val="002060"/>
                </a:solidFill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lang="ru-RU" sz="1400" dirty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Культ личности Сталина: правда или вымысел?</a:t>
            </a:r>
            <a:r>
              <a:rPr lang="ru-RU" sz="1400" dirty="0">
                <a:solidFill>
                  <a:srgbClr val="002060"/>
                </a:solidFill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endParaRPr lang="ru-RU" sz="1400" dirty="0">
              <a:solidFill>
                <a:srgbClr val="002060"/>
              </a:solidFill>
              <a:latin typeface="Arial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914263" algn="l"/>
              </a:tabLst>
            </a:pPr>
            <a:r>
              <a:rPr lang="ru-RU" sz="1400" dirty="0">
                <a:solidFill>
                  <a:srgbClr val="002060"/>
                </a:solidFill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lang="ru-RU" sz="1400" dirty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Личность Никиты Сергеевича Хрущева: ее роль в эпохе холодной войны</a:t>
            </a:r>
            <a:r>
              <a:rPr lang="ru-RU" sz="1400" dirty="0">
                <a:solidFill>
                  <a:srgbClr val="002060"/>
                </a:solidFill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lang="ru-RU" sz="1400" dirty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lang="ru-RU" sz="1400" dirty="0">
              <a:solidFill>
                <a:srgbClr val="002060"/>
              </a:solidFill>
              <a:latin typeface="Arial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914263" algn="l"/>
              </a:tabLst>
            </a:pPr>
            <a:r>
              <a:rPr lang="ru-RU" sz="1400" dirty="0">
                <a:solidFill>
                  <a:srgbClr val="002060"/>
                </a:solidFill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lang="ru-RU" sz="1400" dirty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Леонид Ильич Брежнев: консерватор или либерал?</a:t>
            </a:r>
            <a:r>
              <a:rPr lang="ru-RU" sz="1400" dirty="0">
                <a:solidFill>
                  <a:srgbClr val="002060"/>
                </a:solidFill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endParaRPr lang="ru-RU" sz="1400" dirty="0">
              <a:solidFill>
                <a:srgbClr val="002060"/>
              </a:solidFill>
              <a:latin typeface="Arial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914263" algn="l"/>
              </a:tabLst>
            </a:pPr>
            <a:r>
              <a:rPr lang="ru-RU" sz="1400" dirty="0">
                <a:solidFill>
                  <a:srgbClr val="002060"/>
                </a:solidFill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lang="ru-RU" sz="1400" dirty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Перестройка М.С. Горбачева: путь к демократии?</a:t>
            </a:r>
            <a:r>
              <a:rPr lang="ru-RU" sz="1400" dirty="0">
                <a:solidFill>
                  <a:srgbClr val="002060"/>
                </a:solidFill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endParaRPr lang="ru-RU" sz="1400" dirty="0">
              <a:solidFill>
                <a:srgbClr val="002060"/>
              </a:solidFill>
              <a:latin typeface="Arial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914263" algn="l"/>
              </a:tabLst>
            </a:pPr>
            <a:r>
              <a:rPr lang="ru-RU" sz="1400" dirty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Геополитическое развитие России в XXI веке.</a:t>
            </a:r>
            <a:endParaRPr lang="ru-RU" sz="1400" dirty="0">
              <a:solidFill>
                <a:srgbClr val="002060"/>
              </a:solidFill>
              <a:latin typeface="Arial" pitchFamily="34" charset="0"/>
            </a:endParaRP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914263" algn="l"/>
              </a:tabLst>
            </a:pPr>
            <a:r>
              <a:rPr lang="ru-RU" sz="1600" b="1" dirty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Темы исследовательских проектов в кружке </a:t>
            </a:r>
            <a:r>
              <a:rPr lang="ru-RU" sz="1600" b="1" dirty="0">
                <a:solidFill>
                  <a:srgbClr val="FF0000"/>
                </a:solidFill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lang="ru-RU" sz="1600" b="1" dirty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Родословие</a:t>
            </a:r>
            <a:r>
              <a:rPr lang="ru-RU" sz="1600" b="1" dirty="0">
                <a:solidFill>
                  <a:srgbClr val="FF0000"/>
                </a:solidFill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lang="ru-RU" sz="1600" b="1" dirty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</a:t>
            </a:r>
            <a:endParaRPr lang="ru-RU" sz="1600" dirty="0">
              <a:solidFill>
                <a:srgbClr val="FF0000"/>
              </a:solidFill>
              <a:latin typeface="Arial" pitchFamily="34" charset="0"/>
            </a:endParaRPr>
          </a:p>
          <a:p>
            <a:pPr lvl="1" eaLnBrk="0" fontAlgn="base" hangingPunct="0">
              <a:spcBef>
                <a:spcPct val="0"/>
              </a:spcBef>
              <a:spcAft>
                <a:spcPct val="0"/>
              </a:spcAft>
              <a:buFontTx/>
              <a:buAutoNum type="arabicPeriod"/>
              <a:tabLst>
                <a:tab pos="914263" algn="l"/>
              </a:tabLst>
            </a:pPr>
            <a:r>
              <a:rPr lang="ru-RU" sz="1400" dirty="0">
                <a:solidFill>
                  <a:srgbClr val="002060"/>
                </a:solidFill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lang="ru-RU" sz="1400" dirty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Наградная система СССР</a:t>
            </a:r>
            <a:r>
              <a:rPr lang="ru-RU" sz="1400" dirty="0">
                <a:solidFill>
                  <a:srgbClr val="002060"/>
                </a:solidFill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endParaRPr lang="ru-RU" sz="1400" dirty="0">
              <a:solidFill>
                <a:srgbClr val="002060"/>
              </a:solidFill>
              <a:latin typeface="Arial" pitchFamily="34" charset="0"/>
            </a:endParaRPr>
          </a:p>
          <a:p>
            <a:pPr lvl="1" eaLnBrk="0" fontAlgn="base" hangingPunct="0">
              <a:spcBef>
                <a:spcPct val="0"/>
              </a:spcBef>
              <a:spcAft>
                <a:spcPct val="0"/>
              </a:spcAft>
              <a:buFontTx/>
              <a:buAutoNum type="arabicPeriod"/>
              <a:tabLst>
                <a:tab pos="914263" algn="l"/>
              </a:tabLst>
            </a:pPr>
            <a:r>
              <a:rPr lang="ru-RU" sz="1400" dirty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Фалеристика </a:t>
            </a:r>
            <a:r>
              <a:rPr lang="ru-RU" sz="1400" dirty="0">
                <a:solidFill>
                  <a:srgbClr val="002060"/>
                </a:solidFill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lang="ru-RU" sz="1400" dirty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наука о наградах и медалях</a:t>
            </a:r>
            <a:endParaRPr lang="ru-RU" sz="1400" dirty="0">
              <a:solidFill>
                <a:srgbClr val="002060"/>
              </a:solidFill>
              <a:latin typeface="Arial" pitchFamily="34" charset="0"/>
            </a:endParaRPr>
          </a:p>
          <a:p>
            <a:pPr lvl="1" eaLnBrk="0" fontAlgn="base" hangingPunct="0">
              <a:spcBef>
                <a:spcPct val="0"/>
              </a:spcBef>
              <a:spcAft>
                <a:spcPct val="0"/>
              </a:spcAft>
              <a:buFontTx/>
              <a:buAutoNum type="arabicPeriod"/>
              <a:tabLst>
                <a:tab pos="914263" algn="l"/>
              </a:tabLst>
            </a:pPr>
            <a:r>
              <a:rPr lang="ru-RU" sz="1400" dirty="0">
                <a:solidFill>
                  <a:srgbClr val="002060"/>
                </a:solidFill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lang="ru-RU" sz="1400" dirty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 гербом, где вписан знатный род</a:t>
            </a:r>
            <a:r>
              <a:rPr lang="ru-RU" sz="1400" dirty="0">
                <a:solidFill>
                  <a:srgbClr val="002060"/>
                </a:solidFill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lang="ru-RU" sz="1400" dirty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lang="ru-RU" sz="1400" dirty="0">
              <a:solidFill>
                <a:srgbClr val="002060"/>
              </a:solidFill>
              <a:latin typeface="Arial" pitchFamily="34" charset="0"/>
            </a:endParaRPr>
          </a:p>
          <a:p>
            <a:pPr lvl="1" eaLnBrk="0" fontAlgn="base" hangingPunct="0">
              <a:spcBef>
                <a:spcPct val="0"/>
              </a:spcBef>
              <a:spcAft>
                <a:spcPct val="0"/>
              </a:spcAft>
              <a:buFontTx/>
              <a:buAutoNum type="arabicPeriod"/>
              <a:tabLst>
                <a:tab pos="914263" algn="l"/>
              </a:tabLst>
            </a:pPr>
            <a:r>
              <a:rPr lang="ru-RU" sz="1400" dirty="0">
                <a:solidFill>
                  <a:srgbClr val="002060"/>
                </a:solidFill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lang="ru-RU" sz="1400" dirty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Анализ современных СМИ</a:t>
            </a:r>
            <a:r>
              <a:rPr lang="ru-RU" sz="1400" dirty="0">
                <a:solidFill>
                  <a:srgbClr val="002060"/>
                </a:solidFill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endParaRPr lang="ru-RU" sz="1400" dirty="0">
              <a:solidFill>
                <a:srgbClr val="002060"/>
              </a:solidFill>
              <a:latin typeface="Arial" pitchFamily="34" charset="0"/>
            </a:endParaRPr>
          </a:p>
          <a:p>
            <a:pPr lvl="1" eaLnBrk="0" fontAlgn="base" hangingPunct="0">
              <a:spcBef>
                <a:spcPct val="0"/>
              </a:spcBef>
              <a:spcAft>
                <a:spcPct val="0"/>
              </a:spcAft>
              <a:buFontTx/>
              <a:buAutoNum type="arabicPeriod"/>
              <a:tabLst>
                <a:tab pos="914263" algn="l"/>
              </a:tabLst>
            </a:pPr>
            <a:r>
              <a:rPr lang="ru-RU" sz="1400" dirty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Быт военного времени</a:t>
            </a:r>
            <a:endParaRPr lang="ru-RU" sz="1400" dirty="0">
              <a:solidFill>
                <a:srgbClr val="002060"/>
              </a:solidFill>
              <a:latin typeface="Arial" pitchFamily="34" charset="0"/>
            </a:endParaRPr>
          </a:p>
          <a:p>
            <a:pPr lvl="1" eaLnBrk="0" fontAlgn="base" hangingPunct="0">
              <a:spcBef>
                <a:spcPct val="0"/>
              </a:spcBef>
              <a:spcAft>
                <a:spcPct val="0"/>
              </a:spcAft>
              <a:buFontTx/>
              <a:buAutoNum type="arabicPeriod"/>
              <a:tabLst>
                <a:tab pos="914263" algn="l"/>
              </a:tabLst>
            </a:pPr>
            <a:r>
              <a:rPr lang="ru-RU" sz="1400" dirty="0">
                <a:solidFill>
                  <a:srgbClr val="002060"/>
                </a:solidFill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lang="ru-RU" sz="1400" dirty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Повседневная жизнь 1990-х: нравы, вкусы, настроения</a:t>
            </a:r>
            <a:r>
              <a:rPr lang="ru-RU" sz="1400" dirty="0">
                <a:solidFill>
                  <a:srgbClr val="002060"/>
                </a:solidFill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endParaRPr lang="ru-RU" sz="1400" dirty="0">
              <a:solidFill>
                <a:srgbClr val="002060"/>
              </a:solidFill>
              <a:latin typeface="Arial" pitchFamily="34" charset="0"/>
            </a:endParaRPr>
          </a:p>
          <a:p>
            <a:pPr lvl="1" eaLnBrk="0" fontAlgn="base" hangingPunct="0">
              <a:spcBef>
                <a:spcPct val="0"/>
              </a:spcBef>
              <a:spcAft>
                <a:spcPct val="0"/>
              </a:spcAft>
              <a:buFontTx/>
              <a:buAutoNum type="arabicPeriod"/>
              <a:tabLst>
                <a:tab pos="914263" algn="l"/>
              </a:tabLst>
            </a:pPr>
            <a:r>
              <a:rPr lang="ru-RU" sz="1400" dirty="0">
                <a:solidFill>
                  <a:srgbClr val="002060"/>
                </a:solidFill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lang="ru-RU" sz="1400" dirty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Моя родословная</a:t>
            </a:r>
            <a:r>
              <a:rPr lang="ru-RU" sz="1400" dirty="0">
                <a:solidFill>
                  <a:srgbClr val="002060"/>
                </a:solidFill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endParaRPr lang="ru-RU" sz="1400" dirty="0">
              <a:solidFill>
                <a:srgbClr val="002060"/>
              </a:solidFill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1"/>
          <p:cNvSpPr>
            <a:spLocks noChangeArrowheads="1"/>
          </p:cNvSpPr>
          <p:nvPr/>
        </p:nvSpPr>
        <p:spPr bwMode="auto">
          <a:xfrm>
            <a:off x="1273939" y="423046"/>
            <a:ext cx="8001057" cy="60631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6" tIns="45713" rIns="91426" bIns="45713" numCol="1" anchor="ctr" anchorCtr="0" compatLnSpc="1">
            <a:prstTxWarp prst="textNoShape">
              <a:avLst/>
            </a:prstTxWarp>
            <a:spAutoFit/>
          </a:bodyPr>
          <a:lstStyle/>
          <a:p>
            <a:pPr indent="450782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100" dirty="0">
                <a:solidFill>
                  <a:schemeClr val="accent6">
                    <a:lumMod val="75000"/>
                  </a:schemeClr>
                </a:solidFill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Анализируя стратегию развития </a:t>
            </a:r>
            <a:r>
              <a:rPr lang="ru-RU" sz="2100" dirty="0" smtClean="0">
                <a:solidFill>
                  <a:schemeClr val="accent6">
                    <a:lumMod val="75000"/>
                  </a:schemeClr>
                </a:solidFill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образования</a:t>
            </a:r>
          </a:p>
          <a:p>
            <a:pPr indent="450782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100" dirty="0" smtClean="0">
                <a:solidFill>
                  <a:schemeClr val="accent6">
                    <a:lumMod val="75000"/>
                  </a:schemeClr>
                </a:solidFill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  </a:t>
            </a:r>
            <a:r>
              <a:rPr lang="ru-RU" sz="2100" dirty="0">
                <a:solidFill>
                  <a:schemeClr val="accent6">
                    <a:lumMod val="75000"/>
                  </a:schemeClr>
                </a:solidFill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«</a:t>
            </a:r>
            <a:r>
              <a:rPr lang="ru-RU" sz="2100" dirty="0" smtClean="0">
                <a:solidFill>
                  <a:schemeClr val="accent6">
                    <a:lumMod val="75000"/>
                  </a:schemeClr>
                </a:solidFill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Школа-2100» </a:t>
            </a:r>
            <a:endParaRPr lang="ru-RU" sz="2100" dirty="0">
              <a:solidFill>
                <a:schemeClr val="accent6">
                  <a:lumMod val="75000"/>
                </a:schemeClr>
              </a:solidFill>
              <a:latin typeface="Bookman Old Style" pitchFamily="18" charset="0"/>
              <a:ea typeface="Calibri" pitchFamily="34" charset="0"/>
              <a:cs typeface="Times New Roman" pitchFamily="18" charset="0"/>
            </a:endParaRPr>
          </a:p>
          <a:p>
            <a:pPr indent="450782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100" dirty="0">
                <a:solidFill>
                  <a:schemeClr val="accent6">
                    <a:lumMod val="75000"/>
                  </a:schemeClr>
                </a:solidFill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 я выделила следующие </a:t>
            </a:r>
            <a:r>
              <a:rPr lang="ru-RU" sz="2100" dirty="0" smtClean="0">
                <a:solidFill>
                  <a:schemeClr val="accent6">
                    <a:lumMod val="75000"/>
                  </a:schemeClr>
                </a:solidFill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проблемы</a:t>
            </a:r>
          </a:p>
          <a:p>
            <a:pPr indent="450782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100" dirty="0" smtClean="0">
                <a:solidFill>
                  <a:schemeClr val="accent6">
                    <a:lumMod val="75000"/>
                  </a:schemeClr>
                </a:solidFill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 современного </a:t>
            </a:r>
            <a:r>
              <a:rPr lang="ru-RU" sz="2100" dirty="0">
                <a:solidFill>
                  <a:schemeClr val="accent6">
                    <a:lumMod val="75000"/>
                  </a:schemeClr>
                </a:solidFill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школьного </a:t>
            </a:r>
            <a:r>
              <a:rPr lang="ru-RU" sz="2100" dirty="0" smtClean="0">
                <a:solidFill>
                  <a:schemeClr val="accent6">
                    <a:lumMod val="75000"/>
                  </a:schemeClr>
                </a:solidFill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100" dirty="0">
                <a:solidFill>
                  <a:schemeClr val="accent6">
                    <a:lumMod val="75000"/>
                  </a:schemeClr>
                </a:solidFill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образования:</a:t>
            </a:r>
            <a:r>
              <a:rPr lang="ru-RU" sz="2100" dirty="0">
                <a:solidFill>
                  <a:srgbClr val="FF0000"/>
                </a:solidFill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lang="ru-RU" sz="2100" dirty="0">
              <a:solidFill>
                <a:srgbClr val="FF0000"/>
              </a:solidFill>
              <a:latin typeface="Bookman Old Style" pitchFamily="18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sz="2100" dirty="0"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Учащиеся учреждений образования недостаточно подготовлены к активной социальной жизни, 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sz="2100" dirty="0"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у них не сформированы социальные жизненно важные навыки, 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sz="2100" dirty="0"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установки на здоровый образ жизни, бизнес-поведение, 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sz="2100" dirty="0"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низкий уровень культуры.</a:t>
            </a:r>
            <a:endParaRPr lang="ru-RU" sz="2100" dirty="0">
              <a:latin typeface="Bookman Old Style" pitchFamily="18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sz="2100" dirty="0"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Качество образования отстает от требований международных стандартов. 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sz="2100" dirty="0"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У студентов и выпускников практически не сформированы компетентности поиска, анализа, освоения и обновления информации, 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sz="2100" dirty="0"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а также готовность к реальной самостоятельной работе в сфере малого бизнеса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1300" dirty="0">
              <a:latin typeface="Calibri" pitchFamily="34" charset="0"/>
              <a:cs typeface="Times New Roman" pitchFamily="18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endParaRPr lang="ru-RU" dirty="0"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774007" y="1311525"/>
            <a:ext cx="6858047" cy="493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6" tIns="45713" rIns="91426" bIns="45713" numCol="2" anchor="ctr" anchorCtr="0" compatLnSpc="1">
            <a:prstTxWarp prst="textNoShape">
              <a:avLst/>
            </a:prstTxWarp>
            <a:spAutoFit/>
          </a:bodyPr>
          <a:lstStyle/>
          <a:p>
            <a:pPr indent="449196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i="1" dirty="0" err="1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В.С.Библер</a:t>
            </a:r>
            <a:r>
              <a:rPr lang="ru-RU" sz="2400" b="1" i="1" dirty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</a:p>
          <a:p>
            <a:pPr indent="449196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i="1" dirty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Б.Бурштейн, </a:t>
            </a:r>
          </a:p>
          <a:p>
            <a:pPr indent="449196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i="1" dirty="0" err="1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А.В.Брушлинский</a:t>
            </a:r>
            <a:r>
              <a:rPr lang="ru-RU" sz="2400" b="1" i="1" dirty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</a:p>
          <a:p>
            <a:pPr indent="449196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i="1" dirty="0" err="1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М.Вертгеймер</a:t>
            </a:r>
            <a:r>
              <a:rPr lang="ru-RU" sz="2400" b="1" i="1" dirty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</a:t>
            </a:r>
          </a:p>
          <a:p>
            <a:pPr indent="449196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i="1" dirty="0" err="1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Д.В.Вилькеев</a:t>
            </a:r>
            <a:r>
              <a:rPr lang="ru-RU" sz="2400" b="1" i="1" dirty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</a:p>
          <a:p>
            <a:pPr indent="449196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i="1" dirty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Дж. </a:t>
            </a:r>
            <a:r>
              <a:rPr lang="ru-RU" sz="2400" b="1" i="1" dirty="0" err="1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Гилфорд</a:t>
            </a:r>
            <a:r>
              <a:rPr lang="ru-RU" sz="2400" b="1" i="1" dirty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</a:p>
          <a:p>
            <a:pPr indent="449196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i="1" dirty="0" err="1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Н.Г.Дайри</a:t>
            </a:r>
            <a:r>
              <a:rPr lang="ru-RU" sz="2400" b="1" i="1" dirty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</a:p>
          <a:p>
            <a:pPr indent="449196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i="1" dirty="0" err="1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А.З.Зак</a:t>
            </a:r>
            <a:r>
              <a:rPr lang="ru-RU" sz="2400" b="1" i="1" dirty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</a:p>
          <a:p>
            <a:pPr indent="449196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i="1" dirty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Г.И.Ибрагимов, </a:t>
            </a:r>
          </a:p>
          <a:p>
            <a:pPr indent="449196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i="1" dirty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А.А.Ивин, </a:t>
            </a:r>
          </a:p>
          <a:p>
            <a:pPr indent="449196" fontAlgn="base">
              <a:spcBef>
                <a:spcPct val="0"/>
              </a:spcBef>
              <a:spcAft>
                <a:spcPct val="0"/>
              </a:spcAft>
            </a:pPr>
            <a:endParaRPr lang="ru-RU" sz="2400" b="1" i="1" dirty="0" smtClean="0">
              <a:solidFill>
                <a:srgbClr val="00206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indent="449196" fontAlgn="base">
              <a:spcBef>
                <a:spcPct val="0"/>
              </a:spcBef>
              <a:spcAft>
                <a:spcPct val="0"/>
              </a:spcAft>
            </a:pPr>
            <a:endParaRPr lang="ru-RU" sz="2400" b="1" i="1" dirty="0">
              <a:solidFill>
                <a:srgbClr val="00206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indent="449196" fontAlgn="base">
              <a:spcBef>
                <a:spcPct val="0"/>
              </a:spcBef>
              <a:spcAft>
                <a:spcPct val="0"/>
              </a:spcAft>
            </a:pPr>
            <a:endParaRPr lang="ru-RU" sz="2400" b="1" i="1" dirty="0">
              <a:solidFill>
                <a:srgbClr val="00206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indent="449196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З.И.Калмыкова</a:t>
            </a:r>
            <a:r>
              <a:rPr lang="ru-RU" sz="2400" b="1" i="1" dirty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</a:t>
            </a:r>
          </a:p>
          <a:p>
            <a:pPr indent="449196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Ф.Клике</a:t>
            </a:r>
            <a:r>
              <a:rPr lang="ru-RU" sz="2400" b="1" i="1" dirty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</a:p>
          <a:p>
            <a:pPr indent="449196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i="1" dirty="0" err="1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И.Я.Лернер</a:t>
            </a:r>
            <a:r>
              <a:rPr lang="ru-RU" sz="2400" b="1" i="1" dirty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</a:p>
          <a:p>
            <a:pPr indent="449196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i="1" dirty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А.Н.Лук, </a:t>
            </a:r>
          </a:p>
          <a:p>
            <a:pPr indent="449196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i="1" dirty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А.М.Матюшкин, </a:t>
            </a:r>
          </a:p>
          <a:p>
            <a:pPr indent="449196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i="1" dirty="0" err="1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М.И.Махмутов</a:t>
            </a:r>
            <a:r>
              <a:rPr lang="ru-RU" sz="2400" b="1" i="1" dirty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</a:p>
          <a:p>
            <a:pPr indent="449196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С.О.Рубинштейн</a:t>
            </a:r>
            <a:r>
              <a:rPr lang="ru-RU" sz="2400" b="1" i="1" dirty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</a:p>
          <a:p>
            <a:pPr indent="449196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i="1" dirty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Б.М.Теплов, </a:t>
            </a:r>
          </a:p>
          <a:p>
            <a:pPr indent="449196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i="1" dirty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О.К.Тихомиров, </a:t>
            </a:r>
          </a:p>
          <a:p>
            <a:pPr indent="449196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i="1" dirty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И.Фролов, </a:t>
            </a:r>
          </a:p>
          <a:p>
            <a:pPr indent="449196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i="1" dirty="0" err="1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В.С.Шубинский</a:t>
            </a:r>
            <a:r>
              <a:rPr lang="ru-RU" sz="2400" b="1" i="1" dirty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lang="ru-RU" sz="2400" b="1" dirty="0">
              <a:solidFill>
                <a:srgbClr val="002060"/>
              </a:solidFill>
              <a:latin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774007" y="423045"/>
            <a:ext cx="7572879" cy="738650"/>
          </a:xfrm>
          <a:prstGeom prst="rect">
            <a:avLst/>
          </a:prstGeom>
          <a:noFill/>
        </p:spPr>
        <p:txBody>
          <a:bodyPr wrap="square" lIns="91426" tIns="45713" rIns="91426" bIns="45713" rtlCol="0">
            <a:spAutoFit/>
          </a:bodyPr>
          <a:lstStyle/>
          <a:p>
            <a:endParaRPr lang="ru-RU" sz="2100" b="1" spc="300" dirty="0" smtClean="0">
              <a:solidFill>
                <a:srgbClr val="FF0000"/>
              </a:solidFill>
              <a:latin typeface="Bookman Old Style" pitchFamily="18" charset="0"/>
            </a:endParaRPr>
          </a:p>
          <a:p>
            <a:r>
              <a:rPr lang="ru-RU" sz="2100" b="1" spc="300" dirty="0" smtClean="0">
                <a:solidFill>
                  <a:schemeClr val="accent6">
                    <a:lumMod val="75000"/>
                  </a:schemeClr>
                </a:solidFill>
                <a:latin typeface="Bookman Old Style" pitchFamily="18" charset="0"/>
              </a:rPr>
              <a:t>Исследователи </a:t>
            </a:r>
            <a:r>
              <a:rPr lang="ru-RU" sz="2100" b="1" spc="300" dirty="0">
                <a:solidFill>
                  <a:schemeClr val="accent6">
                    <a:lumMod val="75000"/>
                  </a:schemeClr>
                </a:solidFill>
                <a:latin typeface="Bookman Old Style" pitchFamily="18" charset="0"/>
              </a:rPr>
              <a:t>критического мышления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1059628" y="565921"/>
            <a:ext cx="9215502" cy="63709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6" tIns="45713" rIns="91426" bIns="45713" numCol="1" anchor="ctr" anchorCtr="0" compatLnSpc="1">
            <a:prstTxWarp prst="textNoShape">
              <a:avLst/>
            </a:prstTxWarp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>
                <a:solidFill>
                  <a:schemeClr val="accent6">
                    <a:lumMod val="75000"/>
                  </a:schemeClr>
                </a:solidFill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Методологической основой </a:t>
            </a:r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критического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мышления </a:t>
            </a:r>
            <a:r>
              <a:rPr lang="ru-RU" sz="2400" b="1" dirty="0">
                <a:solidFill>
                  <a:schemeClr val="accent6">
                    <a:lumMod val="75000"/>
                  </a:schemeClr>
                </a:solidFill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являются</a:t>
            </a:r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: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lang="ru-RU" sz="2400" b="1" dirty="0">
              <a:solidFill>
                <a:schemeClr val="accent6">
                  <a:lumMod val="75000"/>
                </a:schemeClr>
              </a:solidFill>
              <a:latin typeface="Bookman Old Style" pitchFamily="18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v"/>
            </a:pPr>
            <a:r>
              <a:rPr lang="ru-RU" sz="2400" dirty="0" smtClean="0">
                <a:solidFill>
                  <a:srgbClr val="002060"/>
                </a:solidFill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идеи </a:t>
            </a:r>
            <a:r>
              <a:rPr lang="ru-RU" sz="2400" dirty="0">
                <a:solidFill>
                  <a:srgbClr val="002060"/>
                </a:solidFill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демократизации и </a:t>
            </a:r>
            <a:r>
              <a:rPr lang="ru-RU" sz="2400" dirty="0" err="1">
                <a:solidFill>
                  <a:srgbClr val="002060"/>
                </a:solidFill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гуманизации</a:t>
            </a:r>
            <a:r>
              <a:rPr lang="ru-RU" sz="2400" dirty="0">
                <a:solidFill>
                  <a:srgbClr val="002060"/>
                </a:solidFill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 образования; </a:t>
            </a:r>
            <a:endParaRPr lang="ru-RU" sz="2400" dirty="0" smtClean="0">
              <a:solidFill>
                <a:srgbClr val="002060"/>
              </a:solidFill>
              <a:latin typeface="Bookman Old Style" pitchFamily="18" charset="0"/>
              <a:ea typeface="Calibri" pitchFamily="34" charset="0"/>
              <a:cs typeface="Times New Roman" pitchFamily="18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2400" dirty="0">
              <a:solidFill>
                <a:srgbClr val="002060"/>
              </a:solidFill>
              <a:latin typeface="Bookman Old Style" pitchFamily="18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v"/>
            </a:pPr>
            <a:r>
              <a:rPr lang="ru-RU" sz="2400" dirty="0" smtClean="0">
                <a:solidFill>
                  <a:srgbClr val="002060"/>
                </a:solidFill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концепция </a:t>
            </a:r>
            <a:r>
              <a:rPr lang="ru-RU" sz="2400" dirty="0">
                <a:solidFill>
                  <a:srgbClr val="002060"/>
                </a:solidFill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развивающего и проблемного обучения </a:t>
            </a:r>
            <a:r>
              <a:rPr lang="ru-RU" sz="2400" dirty="0" smtClean="0">
                <a:solidFill>
                  <a:srgbClr val="002060"/>
                </a:solidFill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как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>
                <a:solidFill>
                  <a:srgbClr val="002060"/>
                </a:solidFill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400" dirty="0" smtClean="0">
                <a:solidFill>
                  <a:srgbClr val="002060"/>
                </a:solidFill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   </a:t>
            </a:r>
            <a:r>
              <a:rPr lang="ru-RU" sz="2400" dirty="0">
                <a:solidFill>
                  <a:srgbClr val="002060"/>
                </a:solidFill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средства развития мышления; </a:t>
            </a:r>
            <a:endParaRPr lang="ru-RU" sz="2400" dirty="0" smtClean="0">
              <a:solidFill>
                <a:srgbClr val="002060"/>
              </a:solidFill>
              <a:latin typeface="Bookman Old Style" pitchFamily="18" charset="0"/>
              <a:ea typeface="Calibri" pitchFamily="34" charset="0"/>
              <a:cs typeface="Times New Roman" pitchFamily="18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2400" dirty="0">
              <a:solidFill>
                <a:srgbClr val="002060"/>
              </a:solidFill>
              <a:latin typeface="Bookman Old Style" pitchFamily="18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v"/>
            </a:pPr>
            <a:r>
              <a:rPr lang="ru-RU" sz="2400" dirty="0" smtClean="0">
                <a:solidFill>
                  <a:srgbClr val="002060"/>
                </a:solidFill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теория </a:t>
            </a:r>
            <a:r>
              <a:rPr lang="ru-RU" sz="2400" dirty="0">
                <a:solidFill>
                  <a:srgbClr val="002060"/>
                </a:solidFill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деятельности; </a:t>
            </a:r>
            <a:endParaRPr lang="ru-RU" sz="2400" dirty="0" smtClean="0">
              <a:solidFill>
                <a:srgbClr val="002060"/>
              </a:solidFill>
              <a:latin typeface="Bookman Old Style" pitchFamily="18" charset="0"/>
              <a:ea typeface="Calibri" pitchFamily="34" charset="0"/>
              <a:cs typeface="Times New Roman" pitchFamily="18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2400" dirty="0">
              <a:solidFill>
                <a:srgbClr val="002060"/>
              </a:solidFill>
              <a:latin typeface="Bookman Old Style" pitchFamily="18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v"/>
            </a:pPr>
            <a:r>
              <a:rPr lang="ru-RU" sz="2400" dirty="0" smtClean="0">
                <a:solidFill>
                  <a:srgbClr val="002060"/>
                </a:solidFill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системный </a:t>
            </a:r>
            <a:r>
              <a:rPr lang="ru-RU" sz="2400" dirty="0">
                <a:solidFill>
                  <a:srgbClr val="002060"/>
                </a:solidFill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подход в обучении и воспитании; </a:t>
            </a:r>
            <a:endParaRPr lang="ru-RU" sz="2400" dirty="0" smtClean="0">
              <a:solidFill>
                <a:srgbClr val="002060"/>
              </a:solidFill>
              <a:latin typeface="Bookman Old Style" pitchFamily="18" charset="0"/>
              <a:ea typeface="Calibri" pitchFamily="34" charset="0"/>
              <a:cs typeface="Times New Roman" pitchFamily="18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2400" dirty="0">
              <a:solidFill>
                <a:srgbClr val="002060"/>
              </a:solidFill>
              <a:latin typeface="Bookman Old Style" pitchFamily="18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v"/>
            </a:pPr>
            <a:r>
              <a:rPr lang="ru-RU" sz="2400" dirty="0" smtClean="0">
                <a:solidFill>
                  <a:srgbClr val="002060"/>
                </a:solidFill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400" dirty="0">
                <a:solidFill>
                  <a:srgbClr val="002060"/>
                </a:solidFill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принципы преемственности развития </a:t>
            </a:r>
            <a:r>
              <a:rPr lang="ru-RU" sz="2400" dirty="0" smtClean="0">
                <a:solidFill>
                  <a:srgbClr val="002060"/>
                </a:solidFill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педагогической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srgbClr val="002060"/>
                </a:solidFill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    теории </a:t>
            </a:r>
            <a:r>
              <a:rPr lang="ru-RU" sz="2400" dirty="0">
                <a:solidFill>
                  <a:srgbClr val="002060"/>
                </a:solidFill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и практики с целью выявления эффективных </a:t>
            </a:r>
            <a:endParaRPr lang="ru-RU" sz="2400" dirty="0" smtClean="0">
              <a:solidFill>
                <a:srgbClr val="002060"/>
              </a:solidFill>
              <a:latin typeface="Bookman Old Style" pitchFamily="18" charset="0"/>
              <a:ea typeface="Calibri" pitchFamily="34" charset="0"/>
              <a:cs typeface="Times New Roman" pitchFamily="18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>
                <a:solidFill>
                  <a:srgbClr val="002060"/>
                </a:solidFill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400" dirty="0" smtClean="0">
                <a:solidFill>
                  <a:srgbClr val="002060"/>
                </a:solidFill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   средств </a:t>
            </a:r>
            <a:r>
              <a:rPr lang="ru-RU" sz="2400" dirty="0">
                <a:solidFill>
                  <a:srgbClr val="002060"/>
                </a:solidFill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для </a:t>
            </a:r>
            <a:r>
              <a:rPr lang="ru-RU" sz="2400" dirty="0" smtClean="0">
                <a:solidFill>
                  <a:srgbClr val="002060"/>
                </a:solidFill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саморазвития. </a:t>
            </a:r>
            <a:endParaRPr lang="ru-RU" sz="2400" dirty="0">
              <a:solidFill>
                <a:srgbClr val="002060"/>
              </a:solidFill>
              <a:latin typeface="Bookman Old Style" pitchFamily="18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srgbClr val="002060"/>
                </a:solidFill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    педагогического </a:t>
            </a:r>
            <a:r>
              <a:rPr lang="ru-RU" sz="2400" dirty="0">
                <a:solidFill>
                  <a:srgbClr val="002060"/>
                </a:solidFill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образования. 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2400" dirty="0"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1059628" y="494483"/>
            <a:ext cx="8191483" cy="68326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6" tIns="45713" rIns="91426" bIns="45713" numCol="1" anchor="ctr" anchorCtr="0" compatLnSpc="1">
            <a:prstTxWarp prst="textNoShape">
              <a:avLst/>
            </a:prstTxWarp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 dirty="0">
                <a:solidFill>
                  <a:schemeClr val="accent6">
                    <a:lumMod val="75000"/>
                  </a:schemeClr>
                </a:solidFill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Цель </a:t>
            </a:r>
            <a:r>
              <a:rPr lang="ru-RU" sz="3200" b="1" dirty="0" smtClean="0">
                <a:solidFill>
                  <a:schemeClr val="accent6">
                    <a:lumMod val="75000"/>
                  </a:schemeClr>
                </a:solidFill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педагогической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 dirty="0" smtClean="0">
                <a:solidFill>
                  <a:schemeClr val="accent6">
                    <a:lumMod val="75000"/>
                  </a:schemeClr>
                </a:solidFill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деятельности </a:t>
            </a:r>
            <a:r>
              <a:rPr lang="ru-RU" sz="3200" b="1" dirty="0" smtClean="0">
                <a:solidFill>
                  <a:schemeClr val="accent6">
                    <a:lumMod val="75000"/>
                  </a:schemeClr>
                </a:solidFill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: </a:t>
            </a:r>
            <a:endParaRPr lang="ru-RU" sz="3200" b="1" dirty="0">
              <a:solidFill>
                <a:schemeClr val="accent6">
                  <a:lumMod val="75000"/>
                </a:schemeClr>
              </a:solidFill>
              <a:latin typeface="Bookman Old Style" pitchFamily="18" charset="0"/>
              <a:ea typeface="Calibri" pitchFamily="34" charset="0"/>
              <a:cs typeface="Times New Roman" pitchFamily="18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z="2100" dirty="0">
              <a:solidFill>
                <a:srgbClr val="FF0000"/>
              </a:solidFill>
              <a:latin typeface="Arial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rgbClr val="002060"/>
                </a:solidFill>
                <a:latin typeface="Bookman Old Style" pitchFamily="18" charset="0"/>
              </a:rPr>
              <a:t>Организация самостоятельной деятельности учащихся на уроках обществоведческих дисциплин через использование элементов технологии критического мышления</a:t>
            </a:r>
            <a:endParaRPr lang="ru-RU" sz="2000" b="1" dirty="0">
              <a:solidFill>
                <a:srgbClr val="002060"/>
              </a:solidFill>
              <a:latin typeface="Bookman Old Style" pitchFamily="18" charset="0"/>
              <a:cs typeface="Times New Roman" pitchFamily="18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2100" dirty="0">
              <a:latin typeface="Arial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100" b="1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100" b="1" dirty="0">
                <a:solidFill>
                  <a:schemeClr val="accent6">
                    <a:lumMod val="75000"/>
                  </a:schemeClr>
                </a:solidFill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Для реализации цели я определила следующие  задачи : </a:t>
            </a:r>
            <a:endParaRPr lang="ru-RU" sz="2100" dirty="0">
              <a:solidFill>
                <a:schemeClr val="accent6">
                  <a:lumMod val="75000"/>
                </a:schemeClr>
              </a:solidFill>
              <a:latin typeface="Bookman Old Style" pitchFamily="18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sz="2100" dirty="0">
                <a:solidFill>
                  <a:srgbClr val="002060"/>
                </a:solidFill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Изучить птеоретичее6ские основы технологии ТКРМ, выделить приемы для использования на уроках истории и 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100" dirty="0" smtClean="0">
                <a:solidFill>
                  <a:srgbClr val="002060"/>
                </a:solidFill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100" dirty="0">
                <a:solidFill>
                  <a:srgbClr val="002060"/>
                </a:solidFill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обществознания </a:t>
            </a:r>
            <a:r>
              <a:rPr lang="ru-RU" sz="2100" dirty="0" smtClean="0">
                <a:solidFill>
                  <a:srgbClr val="002060"/>
                </a:solidFill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.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2100" dirty="0">
              <a:solidFill>
                <a:srgbClr val="002060"/>
              </a:solidFill>
              <a:latin typeface="Bookman Old Style" pitchFamily="18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sz="2100" dirty="0" err="1">
                <a:solidFill>
                  <a:srgbClr val="002060"/>
                </a:solidFill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Опробировать</a:t>
            </a:r>
            <a:r>
              <a:rPr lang="ru-RU" sz="2100" dirty="0">
                <a:solidFill>
                  <a:srgbClr val="002060"/>
                </a:solidFill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 приемы на практике и оценить степень эффективности с точки зрения специфики предмета.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endParaRPr lang="ru-RU" sz="2100" dirty="0">
              <a:solidFill>
                <a:srgbClr val="002060"/>
              </a:solidFill>
              <a:latin typeface="Bookman Old Style" pitchFamily="18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sz="2100" dirty="0">
                <a:solidFill>
                  <a:srgbClr val="002060"/>
                </a:solidFill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Разработать материалы для диагностики уровня </a:t>
            </a:r>
            <a:r>
              <a:rPr lang="ru-RU" sz="2100" dirty="0" err="1">
                <a:solidFill>
                  <a:srgbClr val="002060"/>
                </a:solidFill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сформированности</a:t>
            </a:r>
            <a:r>
              <a:rPr lang="ru-RU" sz="2100" dirty="0">
                <a:solidFill>
                  <a:srgbClr val="002060"/>
                </a:solidFill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  критического мышления </a:t>
            </a:r>
            <a:r>
              <a:rPr lang="ru-RU" sz="2100" dirty="0" smtClean="0">
                <a:solidFill>
                  <a:srgbClr val="002060"/>
                </a:solidFill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учащихся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2100" dirty="0">
              <a:solidFill>
                <a:srgbClr val="002060"/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Группа 11"/>
          <p:cNvGrpSpPr/>
          <p:nvPr/>
        </p:nvGrpSpPr>
        <p:grpSpPr>
          <a:xfrm>
            <a:off x="984261" y="1063520"/>
            <a:ext cx="8143289" cy="3573555"/>
            <a:chOff x="984261" y="1063520"/>
            <a:chExt cx="8143289" cy="3573555"/>
          </a:xfrm>
        </p:grpSpPr>
        <p:sp>
          <p:nvSpPr>
            <p:cNvPr id="1027" name="Text Box 3"/>
            <p:cNvSpPr txBox="1">
              <a:spLocks noChangeArrowheads="1"/>
            </p:cNvSpPr>
            <p:nvPr/>
          </p:nvSpPr>
          <p:spPr bwMode="auto">
            <a:xfrm>
              <a:off x="2587834" y="1063520"/>
              <a:ext cx="4615724" cy="788874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2000" b="1" i="0" u="none" strike="noStrike" cap="none" normalizeH="0" baseline="0" dirty="0" smtClean="0">
                  <a:ln>
                    <a:noFill/>
                  </a:ln>
                  <a:solidFill>
                    <a:schemeClr val="accent6">
                      <a:lumMod val="75000"/>
                    </a:schemeClr>
                  </a:solidFill>
                  <a:effectLst/>
                  <a:latin typeface="Bookman Old Style" pitchFamily="18" charset="0"/>
                </a:rPr>
                <a:t>Организация самостоятельной деятельности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028" name="Text Box 4"/>
            <p:cNvSpPr txBox="1">
              <a:spLocks noChangeArrowheads="1"/>
            </p:cNvSpPr>
            <p:nvPr/>
          </p:nvSpPr>
          <p:spPr bwMode="auto">
            <a:xfrm>
              <a:off x="7596989" y="3086835"/>
              <a:ext cx="1530561" cy="155024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2000" b="1" i="0" u="none" strike="noStrike" cap="none" normalizeH="0" baseline="0" dirty="0" smtClean="0">
                  <a:ln>
                    <a:noFill/>
                  </a:ln>
                  <a:solidFill>
                    <a:srgbClr val="002060"/>
                  </a:solidFill>
                  <a:effectLst/>
                  <a:latin typeface="Calibri" pitchFamily="34" charset="0"/>
                </a:rPr>
                <a:t>4.Развитие КМ через проектный метод</a:t>
              </a:r>
              <a:endPara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029" name="Text Box 5"/>
            <p:cNvSpPr txBox="1">
              <a:spLocks noChangeArrowheads="1"/>
            </p:cNvSpPr>
            <p:nvPr/>
          </p:nvSpPr>
          <p:spPr bwMode="auto">
            <a:xfrm>
              <a:off x="984261" y="3086835"/>
              <a:ext cx="2152046" cy="1298558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2000" b="1" i="0" u="none" strike="noStrike" cap="none" normalizeH="0" baseline="0" dirty="0" smtClean="0">
                  <a:ln>
                    <a:noFill/>
                  </a:ln>
                  <a:solidFill>
                    <a:srgbClr val="002060"/>
                  </a:solidFill>
                  <a:effectLst/>
                  <a:latin typeface="Calibri" pitchFamily="34" charset="0"/>
                </a:rPr>
                <a:t>1. Технология критического мышления (ТРКМ) на уроках</a:t>
              </a:r>
              <a:endPara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030" name="Text Box 6"/>
            <p:cNvSpPr txBox="1">
              <a:spLocks noChangeArrowheads="1"/>
            </p:cNvSpPr>
            <p:nvPr/>
          </p:nvSpPr>
          <p:spPr bwMode="auto">
            <a:xfrm>
              <a:off x="3199524" y="3086835"/>
              <a:ext cx="1817263" cy="1298558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2000" b="1" i="0" u="none" strike="noStrike" cap="none" normalizeH="0" baseline="0" dirty="0" smtClean="0">
                  <a:ln>
                    <a:noFill/>
                  </a:ln>
                  <a:solidFill>
                    <a:srgbClr val="002060"/>
                  </a:solidFill>
                  <a:effectLst/>
                  <a:latin typeface="Calibri" pitchFamily="34" charset="0"/>
                </a:rPr>
                <a:t>2.Проблемное обучение как способ развития КМ</a:t>
              </a:r>
              <a:endPara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031" name="Text Box 7"/>
            <p:cNvSpPr txBox="1">
              <a:spLocks noChangeArrowheads="1"/>
            </p:cNvSpPr>
            <p:nvPr/>
          </p:nvSpPr>
          <p:spPr bwMode="auto">
            <a:xfrm>
              <a:off x="5168151" y="3086835"/>
              <a:ext cx="2286493" cy="1298558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2000" b="1" i="0" u="none" strike="noStrike" cap="none" normalizeH="0" baseline="0" dirty="0" smtClean="0">
                  <a:ln>
                    <a:noFill/>
                  </a:ln>
                  <a:solidFill>
                    <a:srgbClr val="002060"/>
                  </a:solidFill>
                  <a:effectLst/>
                  <a:latin typeface="Calibri" pitchFamily="34" charset="0"/>
                </a:rPr>
                <a:t>3.Дифференцированное обучение как способ развития КМ</a:t>
              </a:r>
              <a:endPara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</a:endParaRPr>
            </a:p>
          </p:txBody>
        </p:sp>
        <p:cxnSp>
          <p:nvCxnSpPr>
            <p:cNvPr id="1032" name="AutoShape 8"/>
            <p:cNvCxnSpPr>
              <a:cxnSpLocks noChangeShapeType="1"/>
            </p:cNvCxnSpPr>
            <p:nvPr/>
          </p:nvCxnSpPr>
          <p:spPr bwMode="auto">
            <a:xfrm rot="5400000">
              <a:off x="1959968" y="1915393"/>
              <a:ext cx="1235253" cy="1107631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1033" name="AutoShape 9"/>
            <p:cNvCxnSpPr>
              <a:cxnSpLocks noChangeShapeType="1"/>
            </p:cNvCxnSpPr>
            <p:nvPr/>
          </p:nvCxnSpPr>
          <p:spPr bwMode="auto">
            <a:xfrm rot="5400000">
              <a:off x="3204494" y="2125746"/>
              <a:ext cx="1129745" cy="581417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1034" name="AutoShape 10"/>
            <p:cNvCxnSpPr>
              <a:cxnSpLocks noChangeShapeType="1"/>
            </p:cNvCxnSpPr>
            <p:nvPr/>
          </p:nvCxnSpPr>
          <p:spPr bwMode="auto">
            <a:xfrm rot="16200000" flipH="1">
              <a:off x="4781355" y="2239191"/>
              <a:ext cx="1129745" cy="356152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1035" name="AutoShape 11"/>
            <p:cNvCxnSpPr>
              <a:cxnSpLocks noChangeShapeType="1"/>
            </p:cNvCxnSpPr>
            <p:nvPr/>
          </p:nvCxnSpPr>
          <p:spPr bwMode="auto">
            <a:xfrm>
              <a:off x="6069215" y="1852394"/>
              <a:ext cx="1348924" cy="1129745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16817" y="1137426"/>
            <a:ext cx="7858180" cy="5001355"/>
          </a:xfrm>
          <a:prstGeom prst="rect">
            <a:avLst/>
          </a:prstGeom>
        </p:spPr>
        <p:txBody>
          <a:bodyPr wrap="square" lIns="91426" tIns="45713" rIns="91426" bIns="45713">
            <a:spAutoFit/>
          </a:bodyPr>
          <a:lstStyle/>
          <a:p>
            <a:r>
              <a:rPr lang="ru-RU" sz="2900" dirty="0">
                <a:solidFill>
                  <a:srgbClr val="002060"/>
                </a:solidFill>
                <a:latin typeface="Bookman Old Style" pitchFamily="18" charset="0"/>
              </a:rPr>
              <a:t>Образовательная </a:t>
            </a:r>
            <a:r>
              <a:rPr lang="ru-RU" sz="2900" b="1" dirty="0">
                <a:solidFill>
                  <a:schemeClr val="accent6">
                    <a:lumMod val="75000"/>
                  </a:schemeClr>
                </a:solidFill>
                <a:latin typeface="Bookman Old Style" pitchFamily="18" charset="0"/>
              </a:rPr>
              <a:t>технология развития критического мышления </a:t>
            </a:r>
            <a:r>
              <a:rPr lang="ru-RU" sz="2900" dirty="0">
                <a:solidFill>
                  <a:srgbClr val="002060"/>
                </a:solidFill>
                <a:latin typeface="Bookman Old Style" pitchFamily="18" charset="0"/>
              </a:rPr>
              <a:t>– система учебных стратегий, методов и приемов, направленных на развитие критического мышления у учащихся</a:t>
            </a:r>
            <a:r>
              <a:rPr lang="ru-RU" sz="2900" dirty="0">
                <a:latin typeface="Bookman Old Style" pitchFamily="18" charset="0"/>
              </a:rPr>
              <a:t>.</a:t>
            </a:r>
          </a:p>
          <a:p>
            <a:r>
              <a:rPr lang="ru-RU" sz="2900" dirty="0">
                <a:latin typeface="Bookman Old Style" pitchFamily="18" charset="0"/>
              </a:rPr>
              <a:t> </a:t>
            </a:r>
          </a:p>
          <a:p>
            <a:r>
              <a:rPr lang="ru-RU" sz="2900" dirty="0">
                <a:solidFill>
                  <a:srgbClr val="002060"/>
                </a:solidFill>
                <a:latin typeface="Bookman Old Style" pitchFamily="18" charset="0"/>
              </a:rPr>
              <a:t>Построение образовательного процесса на основе трех фаз: </a:t>
            </a:r>
          </a:p>
          <a:p>
            <a:pPr>
              <a:buFont typeface="Arial" pitchFamily="34" charset="0"/>
              <a:buChar char="•"/>
            </a:pPr>
            <a:r>
              <a:rPr lang="ru-RU" sz="2900" b="1" dirty="0">
                <a:solidFill>
                  <a:schemeClr val="accent6">
                    <a:lumMod val="75000"/>
                  </a:schemeClr>
                </a:solidFill>
                <a:latin typeface="Bookman Old Style" pitchFamily="18" charset="0"/>
              </a:rPr>
              <a:t>вызов  </a:t>
            </a:r>
          </a:p>
          <a:p>
            <a:pPr>
              <a:buFont typeface="Arial" pitchFamily="34" charset="0"/>
              <a:buChar char="•"/>
            </a:pPr>
            <a:r>
              <a:rPr lang="ru-RU" sz="2900" b="1" dirty="0">
                <a:solidFill>
                  <a:schemeClr val="accent6">
                    <a:lumMod val="75000"/>
                  </a:schemeClr>
                </a:solidFill>
                <a:latin typeface="Bookman Old Style" pitchFamily="18" charset="0"/>
              </a:rPr>
              <a:t>реализация смысла (осмысление) </a:t>
            </a:r>
          </a:p>
          <a:p>
            <a:pPr>
              <a:buFont typeface="Arial" pitchFamily="34" charset="0"/>
              <a:buChar char="•"/>
            </a:pPr>
            <a:r>
              <a:rPr lang="ru-RU" sz="2900" b="1" dirty="0">
                <a:solidFill>
                  <a:schemeClr val="accent6">
                    <a:lumMod val="75000"/>
                  </a:schemeClr>
                </a:solidFill>
                <a:latin typeface="Bookman Old Style" pitchFamily="18" charset="0"/>
              </a:rPr>
              <a:t>рефлексия</a:t>
            </a:r>
            <a:r>
              <a:rPr lang="ru-RU" sz="2900" b="1" dirty="0">
                <a:solidFill>
                  <a:srgbClr val="FF0000"/>
                </a:solidFill>
                <a:latin typeface="Bookman Old Style" pitchFamily="18" charset="0"/>
              </a:rPr>
              <a:t>. </a:t>
            </a:r>
            <a:endParaRPr lang="ru-RU" sz="2900" dirty="0">
              <a:solidFill>
                <a:srgbClr val="FF0000"/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1202502" y="1031062"/>
          <a:ext cx="8858313" cy="5500725"/>
        </p:xfrm>
        <a:graphic>
          <a:graphicData uri="http://schemas.openxmlformats.org/drawingml/2006/table">
            <a:tbl>
              <a:tblPr/>
              <a:tblGrid>
                <a:gridCol w="2557553"/>
                <a:gridCol w="6300760"/>
              </a:tblGrid>
              <a:tr h="27354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Bookman Old Style" pitchFamily="18" charset="0"/>
                          <a:ea typeface="Times New Roman"/>
                          <a:cs typeface="Times New Roman"/>
                        </a:rPr>
                        <a:t>Стадия </a:t>
                      </a:r>
                      <a:endParaRPr lang="ru-RU" sz="1400" dirty="0">
                        <a:solidFill>
                          <a:schemeClr val="accent6">
                            <a:lumMod val="75000"/>
                          </a:schemeClr>
                        </a:solidFill>
                        <a:latin typeface="Bookman Old Style" pitchFamily="18" charset="0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Bookman Old Style" pitchFamily="18" charset="0"/>
                          <a:ea typeface="Times New Roman"/>
                          <a:cs typeface="Times New Roman"/>
                        </a:rPr>
                        <a:t>Функции</a:t>
                      </a:r>
                      <a:r>
                        <a:rPr lang="ru-RU" sz="1400" b="1" dirty="0">
                          <a:solidFill>
                            <a:srgbClr val="FF0000"/>
                          </a:solidFill>
                          <a:latin typeface="Bookman Old Style" pitchFamily="18" charset="0"/>
                          <a:ea typeface="Times New Roman"/>
                          <a:cs typeface="Times New Roman"/>
                        </a:rPr>
                        <a:t> </a:t>
                      </a:r>
                      <a:endParaRPr lang="ru-RU" sz="1400" dirty="0">
                        <a:solidFill>
                          <a:srgbClr val="FF0000"/>
                        </a:solidFill>
                        <a:latin typeface="Bookman Old Style" pitchFamily="18" charset="0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9814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solidFill>
                            <a:srgbClr val="002060"/>
                          </a:solidFill>
                          <a:latin typeface="Bookman Old Style" pitchFamily="18" charset="0"/>
                          <a:ea typeface="Times New Roman"/>
                          <a:cs typeface="Times New Roman"/>
                        </a:rPr>
                        <a:t>Вызов </a:t>
                      </a:r>
                      <a:endParaRPr lang="ru-RU" sz="1400" b="1" dirty="0">
                        <a:solidFill>
                          <a:srgbClr val="002060"/>
                        </a:solidFill>
                        <a:latin typeface="Bookman Old Style" pitchFamily="18" charset="0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solidFill>
                            <a:srgbClr val="002060"/>
                          </a:solidFill>
                          <a:latin typeface="Bookman Old Style" pitchFamily="18" charset="0"/>
                          <a:ea typeface="Times New Roman"/>
                          <a:cs typeface="Times New Roman"/>
                        </a:rPr>
                        <a:t>· Мотивационная (побуждение к работе с новой информацией, стимулирование интереса к новой теме). </a:t>
                      </a:r>
                      <a:endParaRPr lang="ru-RU" sz="1400" b="1" dirty="0">
                        <a:solidFill>
                          <a:srgbClr val="002060"/>
                        </a:solidFill>
                        <a:latin typeface="Bookman Old Style" pitchFamily="18" charset="0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solidFill>
                            <a:srgbClr val="002060"/>
                          </a:solidFill>
                          <a:latin typeface="Bookman Old Style" pitchFamily="18" charset="0"/>
                          <a:ea typeface="Times New Roman"/>
                          <a:cs typeface="Times New Roman"/>
                        </a:rPr>
                        <a:t>· Информационная (вызов на «поверхность» имеющихся знаний по теме. </a:t>
                      </a:r>
                      <a:endParaRPr lang="ru-RU" sz="1400" b="1" dirty="0">
                        <a:solidFill>
                          <a:srgbClr val="002060"/>
                        </a:solidFill>
                        <a:latin typeface="Bookman Old Style" pitchFamily="18" charset="0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solidFill>
                            <a:srgbClr val="002060"/>
                          </a:solidFill>
                          <a:latin typeface="Bookman Old Style" pitchFamily="18" charset="0"/>
                          <a:ea typeface="Times New Roman"/>
                          <a:cs typeface="Times New Roman"/>
                        </a:rPr>
                        <a:t>· Коммуникационная (бесконфликтный обмен мнениями). </a:t>
                      </a:r>
                      <a:endParaRPr lang="ru-RU" sz="1400" b="1" dirty="0">
                        <a:solidFill>
                          <a:srgbClr val="002060"/>
                        </a:solidFill>
                        <a:latin typeface="Bookman Old Style" pitchFamily="18" charset="0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7458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solidFill>
                            <a:srgbClr val="002060"/>
                          </a:solidFill>
                          <a:latin typeface="Bookman Old Style" pitchFamily="18" charset="0"/>
                          <a:ea typeface="Times New Roman"/>
                          <a:cs typeface="Times New Roman"/>
                        </a:rPr>
                        <a:t>Осмысление </a:t>
                      </a:r>
                      <a:endParaRPr lang="ru-RU" sz="1400" b="1" dirty="0">
                        <a:solidFill>
                          <a:srgbClr val="002060"/>
                        </a:solidFill>
                        <a:latin typeface="Bookman Old Style" pitchFamily="18" charset="0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solidFill>
                            <a:srgbClr val="002060"/>
                          </a:solidFill>
                          <a:latin typeface="Bookman Old Style" pitchFamily="18" charset="0"/>
                          <a:ea typeface="Times New Roman"/>
                          <a:cs typeface="Times New Roman"/>
                        </a:rPr>
                        <a:t>содержания </a:t>
                      </a:r>
                      <a:endParaRPr lang="ru-RU" sz="1400" b="1" dirty="0">
                        <a:solidFill>
                          <a:srgbClr val="002060"/>
                        </a:solidFill>
                        <a:latin typeface="Bookman Old Style" pitchFamily="18" charset="0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solidFill>
                            <a:srgbClr val="002060"/>
                          </a:solidFill>
                          <a:latin typeface="Bookman Old Style" pitchFamily="18" charset="0"/>
                          <a:ea typeface="Times New Roman"/>
                          <a:cs typeface="Times New Roman"/>
                        </a:rPr>
                        <a:t>· Информационная (получение новой информации по теме). </a:t>
                      </a:r>
                      <a:endParaRPr lang="ru-RU" sz="1400" b="1" dirty="0">
                        <a:solidFill>
                          <a:srgbClr val="002060"/>
                        </a:solidFill>
                        <a:latin typeface="Bookman Old Style" pitchFamily="18" charset="0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solidFill>
                            <a:srgbClr val="002060"/>
                          </a:solidFill>
                          <a:latin typeface="Bookman Old Style" pitchFamily="18" charset="0"/>
                          <a:ea typeface="Times New Roman"/>
                          <a:cs typeface="Times New Roman"/>
                        </a:rPr>
                        <a:t>· </a:t>
                      </a:r>
                      <a:r>
                        <a:rPr lang="ru-RU" sz="1400" b="1" dirty="0" err="1">
                          <a:solidFill>
                            <a:srgbClr val="002060"/>
                          </a:solidFill>
                          <a:latin typeface="Bookman Old Style" pitchFamily="18" charset="0"/>
                          <a:ea typeface="Times New Roman"/>
                          <a:cs typeface="Times New Roman"/>
                        </a:rPr>
                        <a:t>Систематизационная</a:t>
                      </a:r>
                      <a:r>
                        <a:rPr lang="ru-RU" sz="1400" b="1" dirty="0">
                          <a:solidFill>
                            <a:srgbClr val="002060"/>
                          </a:solidFill>
                          <a:latin typeface="Bookman Old Style" pitchFamily="18" charset="0"/>
                          <a:ea typeface="Times New Roman"/>
                          <a:cs typeface="Times New Roman"/>
                        </a:rPr>
                        <a:t> (классификация полученной информации). </a:t>
                      </a:r>
                      <a:endParaRPr lang="ru-RU" sz="1400" b="1" dirty="0">
                        <a:solidFill>
                          <a:srgbClr val="002060"/>
                        </a:solidFill>
                        <a:latin typeface="Bookman Old Style" pitchFamily="18" charset="0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solidFill>
                            <a:srgbClr val="002060"/>
                          </a:solidFill>
                          <a:latin typeface="Bookman Old Style" pitchFamily="18" charset="0"/>
                          <a:ea typeface="Times New Roman"/>
                          <a:cs typeface="Times New Roman"/>
                        </a:rPr>
                        <a:t>· Мотивационная (сохранения интереса к изучаемой теме). </a:t>
                      </a:r>
                      <a:endParaRPr lang="ru-RU" sz="1400" b="1" dirty="0">
                        <a:solidFill>
                          <a:srgbClr val="002060"/>
                        </a:solidFill>
                        <a:latin typeface="Bookman Old Style" pitchFamily="18" charset="0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5444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solidFill>
                            <a:srgbClr val="002060"/>
                          </a:solidFill>
                          <a:latin typeface="Bookman Old Style" pitchFamily="18" charset="0"/>
                          <a:ea typeface="Times New Roman"/>
                          <a:cs typeface="Times New Roman"/>
                        </a:rPr>
                        <a:t>Рефлексия </a:t>
                      </a:r>
                      <a:endParaRPr lang="ru-RU" sz="1400" b="1" dirty="0">
                        <a:solidFill>
                          <a:srgbClr val="002060"/>
                        </a:solidFill>
                        <a:latin typeface="Bookman Old Style" pitchFamily="18" charset="0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solidFill>
                            <a:srgbClr val="002060"/>
                          </a:solidFill>
                          <a:latin typeface="Bookman Old Style" pitchFamily="18" charset="0"/>
                          <a:ea typeface="Times New Roman"/>
                          <a:cs typeface="Times New Roman"/>
                        </a:rPr>
                        <a:t>· Коммуникационная (обмен мнениями о новой информации). </a:t>
                      </a:r>
                      <a:endParaRPr lang="ru-RU" sz="1400" b="1" dirty="0">
                        <a:solidFill>
                          <a:srgbClr val="002060"/>
                        </a:solidFill>
                        <a:latin typeface="Bookman Old Style" pitchFamily="18" charset="0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solidFill>
                            <a:srgbClr val="002060"/>
                          </a:solidFill>
                          <a:latin typeface="Bookman Old Style" pitchFamily="18" charset="0"/>
                          <a:ea typeface="Times New Roman"/>
                          <a:cs typeface="Times New Roman"/>
                        </a:rPr>
                        <a:t>· Информационная (приобретение нового знания). </a:t>
                      </a:r>
                      <a:endParaRPr lang="ru-RU" sz="1400" b="1" dirty="0">
                        <a:solidFill>
                          <a:srgbClr val="002060"/>
                        </a:solidFill>
                        <a:latin typeface="Bookman Old Style" pitchFamily="18" charset="0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solidFill>
                            <a:srgbClr val="002060"/>
                          </a:solidFill>
                          <a:latin typeface="Bookman Old Style" pitchFamily="18" charset="0"/>
                          <a:ea typeface="Times New Roman"/>
                          <a:cs typeface="Times New Roman"/>
                        </a:rPr>
                        <a:t>· Мотивационная (побуждение к дальнейшему расширению информационного поля). </a:t>
                      </a:r>
                      <a:endParaRPr lang="ru-RU" sz="1400" b="1" dirty="0">
                        <a:solidFill>
                          <a:srgbClr val="002060"/>
                        </a:solidFill>
                        <a:latin typeface="Bookman Old Style" pitchFamily="18" charset="0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solidFill>
                            <a:srgbClr val="002060"/>
                          </a:solidFill>
                          <a:latin typeface="Bookman Old Style" pitchFamily="18" charset="0"/>
                          <a:ea typeface="Times New Roman"/>
                          <a:cs typeface="Times New Roman"/>
                        </a:rPr>
                        <a:t>· Оценочная (соотнесение новой информации и имеющихся знаний, выработка собственной позиции, оценка процесса). </a:t>
                      </a:r>
                      <a:endParaRPr lang="ru-RU" sz="1400" b="1" dirty="0">
                        <a:solidFill>
                          <a:srgbClr val="002060"/>
                        </a:solidFill>
                        <a:latin typeface="Bookman Old Style" pitchFamily="18" charset="0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488123" y="230833"/>
            <a:ext cx="10463092" cy="7078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6" tIns="45713" rIns="91426" bIns="45713" numCol="1" anchor="ctr" anchorCtr="0" compatLnSpc="1">
            <a:prstTxWarp prst="textNoShape">
              <a:avLst/>
            </a:prstTxWarp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i="1" dirty="0">
                <a:solidFill>
                  <a:schemeClr val="accent6">
                    <a:lumMod val="75000"/>
                  </a:schemeClr>
                </a:solidFill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Функции трёх стадий технологии развития </a:t>
            </a:r>
            <a:endParaRPr lang="ru-RU" sz="2000" b="1" i="1" dirty="0" smtClean="0">
              <a:solidFill>
                <a:schemeClr val="accent6">
                  <a:lumMod val="75000"/>
                </a:schemeClr>
              </a:solidFill>
              <a:latin typeface="Bookman Old Style" pitchFamily="18" charset="0"/>
              <a:ea typeface="Times New Roman" pitchFamily="18" charset="0"/>
              <a:cs typeface="Times New Roman" pitchFamily="18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i="1" dirty="0" smtClean="0">
                <a:solidFill>
                  <a:schemeClr val="accent6">
                    <a:lumMod val="75000"/>
                  </a:schemeClr>
                </a:solidFill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критического </a:t>
            </a:r>
            <a:r>
              <a:rPr lang="ru-RU" sz="2000" b="1" i="1" dirty="0">
                <a:solidFill>
                  <a:schemeClr val="accent6">
                    <a:lumMod val="75000"/>
                  </a:schemeClr>
                </a:solidFill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мышления</a:t>
            </a:r>
            <a:r>
              <a:rPr lang="ru-RU" sz="2000" dirty="0">
                <a:solidFill>
                  <a:schemeClr val="accent6">
                    <a:lumMod val="75000"/>
                  </a:schemeClr>
                </a:solidFill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 </a:t>
            </a:r>
            <a:endParaRPr lang="ru-RU" sz="2000" dirty="0">
              <a:solidFill>
                <a:schemeClr val="accent6">
                  <a:lumMod val="75000"/>
                </a:schemeClr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1845443" y="2717133"/>
          <a:ext cx="3563936" cy="2232752"/>
        </p:xfrm>
        <a:graphic>
          <a:graphicData uri="http://schemas.openxmlformats.org/drawingml/2006/table">
            <a:tbl>
              <a:tblPr/>
              <a:tblGrid>
                <a:gridCol w="3563936"/>
              </a:tblGrid>
              <a:tr h="307804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47626" marR="47626" marT="47624" marB="4762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63184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47626" marR="47626" marT="47624" marB="4762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0" y="0"/>
            <a:ext cx="184702" cy="369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26" tIns="45713" rIns="91426" bIns="45713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dirty="0">
              <a:latin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774138" y="604322"/>
            <a:ext cx="618470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latin typeface="Bookman Old Style" pitchFamily="18" charset="0"/>
              </a:rPr>
              <a:t>Прием толстых и тонких вопросов</a:t>
            </a: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>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89531" y="1547582"/>
            <a:ext cx="436921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err="1" smtClean="0">
                <a:solidFill>
                  <a:srgbClr val="002060"/>
                </a:solidFill>
                <a:latin typeface="Bookman Old Style" pitchFamily="18" charset="0"/>
              </a:rPr>
              <a:t>Толстые?Тонкие</a:t>
            </a:r>
            <a:r>
              <a:rPr lang="ru-RU" sz="1600" dirty="0" smtClean="0">
                <a:solidFill>
                  <a:srgbClr val="002060"/>
                </a:solidFill>
                <a:latin typeface="Bookman Old Style" pitchFamily="18" charset="0"/>
              </a:rPr>
              <a:t>?</a:t>
            </a:r>
          </a:p>
          <a:p>
            <a:r>
              <a:rPr lang="ru-RU" sz="1600" dirty="0" smtClean="0">
                <a:solidFill>
                  <a:srgbClr val="002060"/>
                </a:solidFill>
                <a:latin typeface="Bookman Old Style" pitchFamily="18" charset="0"/>
              </a:rPr>
              <a:t>В эту графу мы записываем те вопросы, </a:t>
            </a:r>
          </a:p>
          <a:p>
            <a:r>
              <a:rPr lang="ru-RU" sz="1600" dirty="0" smtClean="0">
                <a:solidFill>
                  <a:srgbClr val="002060"/>
                </a:solidFill>
                <a:latin typeface="Bookman Old Style" pitchFamily="18" charset="0"/>
              </a:rPr>
              <a:t>на которые предполагается развернутый, долгий, объяснительный  ответ</a:t>
            </a:r>
            <a:endParaRPr lang="ru-RU" sz="1600" dirty="0">
              <a:solidFill>
                <a:srgbClr val="002060"/>
              </a:solidFill>
              <a:latin typeface="Bookman Old Style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30998" y="3781425"/>
            <a:ext cx="4327746" cy="35702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smtClean="0">
                <a:solidFill>
                  <a:srgbClr val="002060"/>
                </a:solidFill>
                <a:latin typeface="Bookman Old Style" pitchFamily="18" charset="0"/>
                <a:ea typeface="Times New Roman"/>
                <a:cs typeface="Times New Roman"/>
              </a:rPr>
              <a:t>Например:</a:t>
            </a:r>
          </a:p>
          <a:p>
            <a:r>
              <a:rPr lang="ru-RU" sz="1600" b="1" dirty="0" smtClean="0">
                <a:solidFill>
                  <a:srgbClr val="002060"/>
                </a:solidFill>
                <a:latin typeface="Bookman Old Style" pitchFamily="18" charset="0"/>
                <a:ea typeface="Times New Roman"/>
                <a:cs typeface="Times New Roman"/>
              </a:rPr>
              <a:t>Как успехи в сельском хозяйстве и ремесле повлияли на возникновение городов? </a:t>
            </a:r>
            <a:br>
              <a:rPr lang="ru-RU" sz="1600" b="1" dirty="0" smtClean="0">
                <a:solidFill>
                  <a:srgbClr val="002060"/>
                </a:solidFill>
                <a:latin typeface="Bookman Old Style" pitchFamily="18" charset="0"/>
                <a:ea typeface="Times New Roman"/>
                <a:cs typeface="Times New Roman"/>
              </a:rPr>
            </a:br>
            <a:endParaRPr lang="ru-RU" sz="1600" b="1" dirty="0" smtClean="0">
              <a:solidFill>
                <a:srgbClr val="002060"/>
              </a:solidFill>
              <a:latin typeface="Bookman Old Style" pitchFamily="18" charset="0"/>
              <a:ea typeface="Times New Roman"/>
              <a:cs typeface="Times New Roman"/>
            </a:endParaRPr>
          </a:p>
          <a:p>
            <a:r>
              <a:rPr lang="ru-RU" sz="1600" b="1" dirty="0" smtClean="0">
                <a:solidFill>
                  <a:srgbClr val="002060"/>
                </a:solidFill>
                <a:latin typeface="Bookman Old Style" pitchFamily="18" charset="0"/>
                <a:ea typeface="Times New Roman"/>
                <a:cs typeface="Times New Roman"/>
              </a:rPr>
              <a:t>В чем различие между городом и деревней? </a:t>
            </a:r>
            <a:br>
              <a:rPr lang="ru-RU" sz="1600" b="1" dirty="0" smtClean="0">
                <a:solidFill>
                  <a:srgbClr val="002060"/>
                </a:solidFill>
                <a:latin typeface="Bookman Old Style" pitchFamily="18" charset="0"/>
                <a:ea typeface="Times New Roman"/>
                <a:cs typeface="Times New Roman"/>
              </a:rPr>
            </a:br>
            <a:endParaRPr lang="ru-RU" sz="1600" b="1" dirty="0" smtClean="0">
              <a:solidFill>
                <a:srgbClr val="002060"/>
              </a:solidFill>
              <a:latin typeface="Bookman Old Style" pitchFamily="18" charset="0"/>
              <a:ea typeface="Times New Roman"/>
              <a:cs typeface="Times New Roman"/>
            </a:endParaRPr>
          </a:p>
          <a:p>
            <a:r>
              <a:rPr lang="ru-RU" sz="1600" b="1" dirty="0" smtClean="0">
                <a:solidFill>
                  <a:srgbClr val="002060"/>
                </a:solidFill>
                <a:latin typeface="Bookman Old Style" pitchFamily="18" charset="0"/>
                <a:ea typeface="Times New Roman"/>
                <a:cs typeface="Times New Roman"/>
              </a:rPr>
              <a:t>Как был защищен средневековый город? </a:t>
            </a:r>
            <a:br>
              <a:rPr lang="ru-RU" sz="1600" b="1" dirty="0" smtClean="0">
                <a:solidFill>
                  <a:srgbClr val="002060"/>
                </a:solidFill>
                <a:latin typeface="Bookman Old Style" pitchFamily="18" charset="0"/>
                <a:ea typeface="Times New Roman"/>
                <a:cs typeface="Times New Roman"/>
              </a:rPr>
            </a:br>
            <a:endParaRPr lang="ru-RU" sz="1600" b="1" dirty="0" smtClean="0">
              <a:solidFill>
                <a:srgbClr val="002060"/>
              </a:solidFill>
              <a:latin typeface="Bookman Old Style" pitchFamily="18" charset="0"/>
              <a:ea typeface="Times New Roman"/>
              <a:cs typeface="Times New Roman"/>
            </a:endParaRPr>
          </a:p>
          <a:p>
            <a:r>
              <a:rPr lang="ru-RU" sz="1600" b="1" dirty="0" smtClean="0">
                <a:solidFill>
                  <a:srgbClr val="002060"/>
                </a:solidFill>
                <a:latin typeface="Bookman Old Style" pitchFamily="18" charset="0"/>
                <a:ea typeface="Times New Roman"/>
                <a:cs typeface="Times New Roman"/>
              </a:rPr>
              <a:t>С чем связан быстрый рост городов в Европе в Х-Х1 </a:t>
            </a:r>
            <a:r>
              <a:rPr lang="ru-RU" sz="1600" b="1" dirty="0" err="1" smtClean="0">
                <a:solidFill>
                  <a:srgbClr val="002060"/>
                </a:solidFill>
                <a:latin typeface="Bookman Old Style" pitchFamily="18" charset="0"/>
                <a:ea typeface="Times New Roman"/>
                <a:cs typeface="Times New Roman"/>
              </a:rPr>
              <a:t>вв</a:t>
            </a:r>
            <a:r>
              <a:rPr lang="ru-RU" sz="1600" b="1" dirty="0" smtClean="0">
                <a:solidFill>
                  <a:srgbClr val="002060"/>
                </a:solidFill>
                <a:latin typeface="Bookman Old Style" pitchFamily="18" charset="0"/>
                <a:ea typeface="Times New Roman"/>
                <a:cs typeface="Times New Roman"/>
              </a:rPr>
              <a:t>? </a:t>
            </a:r>
            <a:endParaRPr lang="ru-RU" sz="1600" b="1" dirty="0" smtClean="0">
              <a:solidFill>
                <a:srgbClr val="002060"/>
              </a:solidFill>
              <a:latin typeface="Bookman Old Style" pitchFamily="18" charset="0"/>
              <a:ea typeface="Calibri"/>
              <a:cs typeface="Times New Roman"/>
            </a:endParaRPr>
          </a:p>
          <a:p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5703096" y="1547582"/>
            <a:ext cx="421484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solidFill>
                  <a:srgbClr val="002060"/>
                </a:solidFill>
                <a:latin typeface="Bookman Old Style" pitchFamily="18" charset="0"/>
              </a:rPr>
              <a:t>Толстые? и тонкие?</a:t>
            </a:r>
          </a:p>
          <a:p>
            <a:r>
              <a:rPr lang="ru-RU" sz="1600" dirty="0" smtClean="0">
                <a:solidFill>
                  <a:srgbClr val="002060"/>
                </a:solidFill>
                <a:latin typeface="Bookman Old Style" pitchFamily="18" charset="0"/>
              </a:rPr>
              <a:t>В эту графу мы записываем те вопросы, </a:t>
            </a:r>
          </a:p>
          <a:p>
            <a:r>
              <a:rPr lang="ru-RU" sz="1600" dirty="0" smtClean="0">
                <a:solidFill>
                  <a:srgbClr val="002060"/>
                </a:solidFill>
                <a:latin typeface="Bookman Old Style" pitchFamily="18" charset="0"/>
              </a:rPr>
              <a:t>на которые предполагается однозначный ответ, </a:t>
            </a:r>
          </a:p>
          <a:p>
            <a:r>
              <a:rPr lang="ru-RU" sz="1600" dirty="0" smtClean="0">
                <a:solidFill>
                  <a:srgbClr val="002060"/>
                </a:solidFill>
                <a:latin typeface="Bookman Old Style" pitchFamily="18" charset="0"/>
              </a:rPr>
              <a:t>«фактический», обстоятельный ответ.</a:t>
            </a:r>
            <a:endParaRPr lang="ru-RU" sz="1600" dirty="0">
              <a:solidFill>
                <a:srgbClr val="002060"/>
              </a:solidFill>
              <a:latin typeface="Bookman Old Style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560220" y="3786419"/>
            <a:ext cx="4714907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smtClean="0">
                <a:solidFill>
                  <a:srgbClr val="002060"/>
                </a:solidFill>
                <a:latin typeface="Bookman Old Style" pitchFamily="18" charset="0"/>
                <a:ea typeface="Times New Roman"/>
                <a:cs typeface="Times New Roman"/>
              </a:rPr>
              <a:t>Например:</a:t>
            </a:r>
          </a:p>
          <a:p>
            <a:r>
              <a:rPr lang="ru-RU" sz="1600" b="1" dirty="0" smtClean="0">
                <a:solidFill>
                  <a:srgbClr val="002060"/>
                </a:solidFill>
                <a:latin typeface="Bookman Old Style" pitchFamily="18" charset="0"/>
                <a:ea typeface="Times New Roman"/>
                <a:cs typeface="Times New Roman"/>
              </a:rPr>
              <a:t>Когда в Европе стало быстро увеличиваться количество городов? </a:t>
            </a:r>
            <a:br>
              <a:rPr lang="ru-RU" sz="1600" b="1" dirty="0" smtClean="0">
                <a:solidFill>
                  <a:srgbClr val="002060"/>
                </a:solidFill>
                <a:latin typeface="Bookman Old Style" pitchFamily="18" charset="0"/>
                <a:ea typeface="Times New Roman"/>
                <a:cs typeface="Times New Roman"/>
              </a:rPr>
            </a:br>
            <a:endParaRPr lang="ru-RU" sz="1600" b="1" dirty="0" smtClean="0">
              <a:solidFill>
                <a:srgbClr val="002060"/>
              </a:solidFill>
              <a:latin typeface="Bookman Old Style" pitchFamily="18" charset="0"/>
              <a:ea typeface="Times New Roman"/>
              <a:cs typeface="Times New Roman"/>
            </a:endParaRPr>
          </a:p>
          <a:p>
            <a:r>
              <a:rPr lang="ru-RU" sz="1600" b="1" dirty="0" smtClean="0">
                <a:solidFill>
                  <a:srgbClr val="002060"/>
                </a:solidFill>
                <a:latin typeface="Bookman Old Style" pitchFamily="18" charset="0"/>
                <a:ea typeface="Times New Roman"/>
                <a:cs typeface="Times New Roman"/>
              </a:rPr>
              <a:t>Кто были первыми жителями городов? </a:t>
            </a:r>
            <a:br>
              <a:rPr lang="ru-RU" sz="1600" b="1" dirty="0" smtClean="0">
                <a:solidFill>
                  <a:srgbClr val="002060"/>
                </a:solidFill>
                <a:latin typeface="Bookman Old Style" pitchFamily="18" charset="0"/>
                <a:ea typeface="Times New Roman"/>
                <a:cs typeface="Times New Roman"/>
              </a:rPr>
            </a:br>
            <a:endParaRPr lang="ru-RU" sz="1600" b="1" dirty="0" smtClean="0">
              <a:solidFill>
                <a:srgbClr val="002060"/>
              </a:solidFill>
              <a:latin typeface="Bookman Old Style" pitchFamily="18" charset="0"/>
              <a:ea typeface="Times New Roman"/>
              <a:cs typeface="Times New Roman"/>
            </a:endParaRPr>
          </a:p>
          <a:p>
            <a:r>
              <a:rPr lang="ru-RU" sz="1600" b="1" dirty="0" smtClean="0">
                <a:solidFill>
                  <a:srgbClr val="002060"/>
                </a:solidFill>
                <a:latin typeface="Bookman Old Style" pitchFamily="18" charset="0"/>
                <a:ea typeface="Times New Roman"/>
                <a:cs typeface="Times New Roman"/>
              </a:rPr>
              <a:t>Перечислите крупнейшие города средневековой Европы. </a:t>
            </a:r>
            <a:br>
              <a:rPr lang="ru-RU" sz="1600" b="1" dirty="0" smtClean="0">
                <a:solidFill>
                  <a:srgbClr val="002060"/>
                </a:solidFill>
                <a:latin typeface="Bookman Old Style" pitchFamily="18" charset="0"/>
                <a:ea typeface="Times New Roman"/>
                <a:cs typeface="Times New Roman"/>
              </a:rPr>
            </a:br>
            <a:endParaRPr lang="ru-RU" sz="1600" b="1" dirty="0" smtClean="0">
              <a:solidFill>
                <a:srgbClr val="002060"/>
              </a:solidFill>
              <a:latin typeface="Bookman Old Style" pitchFamily="18" charset="0"/>
              <a:ea typeface="Times New Roman"/>
              <a:cs typeface="Times New Roman"/>
            </a:endParaRPr>
          </a:p>
          <a:p>
            <a:r>
              <a:rPr lang="ru-RU" sz="1600" b="1" dirty="0" smtClean="0">
                <a:solidFill>
                  <a:srgbClr val="002060"/>
                </a:solidFill>
                <a:latin typeface="Bookman Old Style" pitchFamily="18" charset="0"/>
                <a:ea typeface="Times New Roman"/>
                <a:cs typeface="Times New Roman"/>
              </a:rPr>
              <a:t>Были ли средневековые города центрами торговли? </a:t>
            </a:r>
          </a:p>
          <a:p>
            <a:endParaRPr lang="ru-RU" sz="1600" b="1" dirty="0">
              <a:solidFill>
                <a:srgbClr val="002060"/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287</TotalTime>
  <Words>1793</Words>
  <Application>Microsoft Office PowerPoint</Application>
  <PresentationFormat>Произвольный</PresentationFormat>
  <Paragraphs>286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Аспект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</vt:vector>
  </TitlesOfParts>
  <Company>WareZ Provider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www.PHILka.RU</dc:creator>
  <cp:lastModifiedBy>Евгений</cp:lastModifiedBy>
  <cp:revision>29</cp:revision>
  <dcterms:created xsi:type="dcterms:W3CDTF">2010-02-13T16:06:49Z</dcterms:created>
  <dcterms:modified xsi:type="dcterms:W3CDTF">2019-04-28T15:21:26Z</dcterms:modified>
</cp:coreProperties>
</file>