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7" r:id="rId6"/>
    <p:sldId id="264" r:id="rId7"/>
    <p:sldId id="262" r:id="rId8"/>
    <p:sldId id="265" r:id="rId9"/>
    <p:sldId id="268" r:id="rId10"/>
    <p:sldId id="269" r:id="rId11"/>
    <p:sldId id="270"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6769116-220D-4038-8A8D-B5891AC3CDD1}" type="datetimeFigureOut">
              <a:rPr lang="ru-RU" smtClean="0"/>
              <a:pPr/>
              <a:t>06.12.2015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BDD3937-F0A7-4836-A413-6213123BE126}"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6769116-220D-4038-8A8D-B5891AC3CDD1}" type="datetimeFigureOut">
              <a:rPr lang="ru-RU" smtClean="0"/>
              <a:pPr/>
              <a:t>06.12.2015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BDD3937-F0A7-4836-A413-6213123BE126}"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6769116-220D-4038-8A8D-B5891AC3CDD1}" type="datetimeFigureOut">
              <a:rPr lang="ru-RU" smtClean="0"/>
              <a:pPr/>
              <a:t>06.12.2015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BDD3937-F0A7-4836-A413-6213123BE126}"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6769116-220D-4038-8A8D-B5891AC3CDD1}" type="datetimeFigureOut">
              <a:rPr lang="ru-RU" smtClean="0"/>
              <a:pPr/>
              <a:t>06.12.2015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BDD3937-F0A7-4836-A413-6213123BE126}"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6769116-220D-4038-8A8D-B5891AC3CDD1}" type="datetimeFigureOut">
              <a:rPr lang="ru-RU" smtClean="0"/>
              <a:pPr/>
              <a:t>06.12.2015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BDD3937-F0A7-4836-A413-6213123BE126}"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6769116-220D-4038-8A8D-B5891AC3CDD1}" type="datetimeFigureOut">
              <a:rPr lang="ru-RU" smtClean="0"/>
              <a:pPr/>
              <a:t>06.12.2015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BDD3937-F0A7-4836-A413-6213123BE126}"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6769116-220D-4038-8A8D-B5891AC3CDD1}" type="datetimeFigureOut">
              <a:rPr lang="ru-RU" smtClean="0"/>
              <a:pPr/>
              <a:t>06.12.2015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BDD3937-F0A7-4836-A413-6213123BE126}"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6769116-220D-4038-8A8D-B5891AC3CDD1}" type="datetimeFigureOut">
              <a:rPr lang="ru-RU" smtClean="0"/>
              <a:pPr/>
              <a:t>06.12.2015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BDD3937-F0A7-4836-A413-6213123BE126}"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6769116-220D-4038-8A8D-B5891AC3CDD1}" type="datetimeFigureOut">
              <a:rPr lang="ru-RU" smtClean="0"/>
              <a:pPr/>
              <a:t>06.12.2015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BDD3937-F0A7-4836-A413-6213123BE126}"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6769116-220D-4038-8A8D-B5891AC3CDD1}" type="datetimeFigureOut">
              <a:rPr lang="ru-RU" smtClean="0"/>
              <a:pPr/>
              <a:t>06.12.2015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BDD3937-F0A7-4836-A413-6213123BE126}"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6769116-220D-4038-8A8D-B5891AC3CDD1}" type="datetimeFigureOut">
              <a:rPr lang="ru-RU" smtClean="0"/>
              <a:pPr/>
              <a:t>06.12.2015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BDD3937-F0A7-4836-A413-6213123BE126}"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769116-220D-4038-8A8D-B5891AC3CDD1}" type="datetimeFigureOut">
              <a:rPr lang="ru-RU" smtClean="0"/>
              <a:pPr/>
              <a:t>06.12.2015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DD3937-F0A7-4836-A413-6213123BE126}"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Autofit/>
          </a:bodyPr>
          <a:lstStyle/>
          <a:p>
            <a:r>
              <a:rPr lang="ru-RU" sz="4000" b="1" dirty="0" smtClean="0"/>
              <a:t>Организация самостоятельной работы на уроке как этап подготовки учащихся к выполнению домашнего задания</a:t>
            </a:r>
            <a:endParaRPr lang="ru-RU" sz="4000" b="1" dirty="0"/>
          </a:p>
        </p:txBody>
      </p:sp>
      <p:sp>
        <p:nvSpPr>
          <p:cNvPr id="3" name="Подзаголовок 2"/>
          <p:cNvSpPr>
            <a:spLocks noGrp="1"/>
          </p:cNvSpPr>
          <p:nvPr>
            <p:ph type="subTitle" idx="1"/>
          </p:nvPr>
        </p:nvSpPr>
        <p:spPr>
          <a:xfrm>
            <a:off x="1371600" y="4429132"/>
            <a:ext cx="6400800" cy="1209668"/>
          </a:xfrm>
        </p:spPr>
        <p:txBody>
          <a:bodyPr>
            <a:normAutofit/>
          </a:bodyPr>
          <a:lstStyle/>
          <a:p>
            <a:pPr algn="r"/>
            <a:r>
              <a:rPr lang="ru-RU" sz="2800" dirty="0" smtClean="0">
                <a:solidFill>
                  <a:schemeClr val="tx1"/>
                </a:solidFill>
              </a:rPr>
              <a:t>Выполнила: В.Н. </a:t>
            </a:r>
            <a:r>
              <a:rPr lang="ru-RU" sz="2800" dirty="0" err="1" smtClean="0">
                <a:solidFill>
                  <a:schemeClr val="tx1"/>
                </a:solidFill>
              </a:rPr>
              <a:t>Гармаева</a:t>
            </a:r>
            <a:endParaRPr lang="ru-RU" sz="2800" dirty="0" smtClean="0">
              <a:solidFill>
                <a:schemeClr val="tx1"/>
              </a:solidFill>
            </a:endParaRPr>
          </a:p>
          <a:p>
            <a:pPr algn="r"/>
            <a:r>
              <a:rPr lang="ru-RU" sz="2800" dirty="0" smtClean="0">
                <a:solidFill>
                  <a:schemeClr val="tx1"/>
                </a:solidFill>
              </a:rPr>
              <a:t>МБОУ КСОШ №1</a:t>
            </a:r>
            <a:endParaRPr lang="ru-RU" sz="2800"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42918"/>
            <a:ext cx="8229600" cy="5483245"/>
          </a:xfrm>
        </p:spPr>
        <p:txBody>
          <a:bodyPr>
            <a:normAutofit fontScale="92500" lnSpcReduction="10000"/>
          </a:bodyPr>
          <a:lstStyle/>
          <a:p>
            <a:r>
              <a:rPr lang="ru-RU" b="1" dirty="0" smtClean="0"/>
              <a:t>По результатам проверки должна быть дана оценка работы класса в целом и отдельных учащихся, необходимо отразить успехи и недостатки, обратить внимание на ошибки, допущенные в рассуждениях, выводах и доказательствах, в решении задач.</a:t>
            </a:r>
          </a:p>
          <a:p>
            <a:r>
              <a:rPr lang="ru-RU" b="1" dirty="0" smtClean="0"/>
              <a:t>В зависимости от задач урока и содержания учебного материала, от особенностей его изложения в учебнике и имеющегося в кабинете оборудования могут быть применены те или иные виды и формы самостоятельной работы учащихся. </a:t>
            </a:r>
          </a:p>
          <a:p>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229600" cy="5697559"/>
          </a:xfrm>
        </p:spPr>
        <p:txBody>
          <a:bodyPr>
            <a:normAutofit lnSpcReduction="10000"/>
          </a:bodyPr>
          <a:lstStyle/>
          <a:p>
            <a:r>
              <a:rPr lang="ru-RU" b="1" dirty="0" smtClean="0"/>
              <a:t>Какие бы виды самостоятельной работы ни выполняли школьники , руководящая роль должна оставаться за учителем. Он определяет задачи, содержание и объем каждой работы, продумывает её место на уроке, продумывает методы обучения различным видам самостоятельной </a:t>
            </a:r>
            <a:r>
              <a:rPr lang="ru-RU" b="1" dirty="0" smtClean="0"/>
              <a:t>работы</a:t>
            </a:r>
            <a:r>
              <a:rPr lang="ru-RU" b="1" dirty="0" smtClean="0"/>
              <a:t>.</a:t>
            </a:r>
            <a:endParaRPr lang="ru-RU" b="1" dirty="0" smtClean="0"/>
          </a:p>
          <a:p>
            <a:r>
              <a:rPr lang="ru-RU" b="1" dirty="0" smtClean="0"/>
              <a:t>Самостоятельная работа  оказывает огромное влияние на качество знаний и развитие познавательных способностей учеников.</a:t>
            </a:r>
          </a:p>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r>
              <a:rPr lang="ru-RU" b="1" dirty="0"/>
              <a:t> Самостоятельность</a:t>
            </a:r>
            <a:r>
              <a:rPr lang="ru-RU" b="1" i="1" dirty="0"/>
              <a:t>–</a:t>
            </a:r>
            <a:r>
              <a:rPr lang="ru-RU" i="1" dirty="0"/>
              <a:t> одно из свойств развивающейся личности.  Представление детям самостоятельности является необходимым условием воспитания воли, которое играет огромную роль в жизни человека</a:t>
            </a:r>
            <a:r>
              <a:rPr lang="ru-RU" i="1" dirty="0" smtClean="0"/>
              <a:t>.</a:t>
            </a:r>
            <a:r>
              <a:rPr lang="ru-RU" dirty="0"/>
              <a:t> Это требование времени, социальная задача, которую школа должна решать, прежде всего. </a:t>
            </a:r>
            <a:r>
              <a:rPr lang="ru-RU" i="1" dirty="0" smtClean="0"/>
              <a:t> </a:t>
            </a: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92500" lnSpcReduction="20000"/>
          </a:bodyPr>
          <a:lstStyle/>
          <a:p>
            <a:r>
              <a:rPr lang="ru-RU" b="1" dirty="0"/>
              <a:t>Говоря о формировании у школьников самостоятельности, необходимо иметь в виду две взаимосвязанные задачи. </a:t>
            </a:r>
            <a:r>
              <a:rPr lang="ru-RU" b="1" i="1" u="sng" dirty="0"/>
              <a:t>Первая</a:t>
            </a:r>
            <a:r>
              <a:rPr lang="ru-RU" b="1" dirty="0"/>
              <a:t> из них заключается в том, чтобы развивать у учащихся самостоятельность в познавательной деятельности, научить их самостоятельно овладевать знаниями, формировать свое мировоззрение</a:t>
            </a:r>
            <a:r>
              <a:rPr lang="ru-RU" b="1" i="1" u="sng" dirty="0"/>
              <a:t>, вторая</a:t>
            </a:r>
            <a:r>
              <a:rPr lang="ru-RU" b="1" dirty="0"/>
              <a:t> – в том, чтобы научить их самостоятельно применять имеющиеся знания в процессе обучения и практической деятельности.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229600" cy="5697559"/>
          </a:xfrm>
        </p:spPr>
        <p:txBody>
          <a:bodyPr>
            <a:normAutofit fontScale="25000" lnSpcReduction="20000"/>
          </a:bodyPr>
          <a:lstStyle/>
          <a:p>
            <a:r>
              <a:rPr lang="ru-RU" sz="11200" b="1" dirty="0" smtClean="0"/>
              <a:t>Домашнее </a:t>
            </a:r>
            <a:r>
              <a:rPr lang="ru-RU" sz="11200" b="1" dirty="0"/>
              <a:t>задание, домашняя самостоятельная работа учащихся является необходимой частью учебно-воспитательного процесса. </a:t>
            </a:r>
            <a:r>
              <a:rPr lang="ru-RU" sz="11200" b="1" dirty="0" smtClean="0"/>
              <a:t>Наиболее </a:t>
            </a:r>
            <a:r>
              <a:rPr lang="ru-RU" sz="11200" b="1" dirty="0"/>
              <a:t>существенные из них - воспитательные: некоторые </a:t>
            </a:r>
            <a:r>
              <a:rPr lang="ru-RU" sz="11200" b="1" dirty="0" err="1"/>
              <a:t>общеучебные</a:t>
            </a:r>
            <a:r>
              <a:rPr lang="ru-RU" sz="11200" b="1" dirty="0"/>
              <a:t> умения должны превратиться в личностные качества школьника. Например: воспитание самостоятельности и ответственности, умение преодолевать трудности, распределять время, планировать свою деятельность и пр. Кроме того, учитель должен предоставить возможность школьникам додумать, разобраться во вновь изученном материале, принимая во внимание различную скорость восприятия нового разными учениками.</a:t>
            </a:r>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85000" lnSpcReduction="20000"/>
          </a:bodyPr>
          <a:lstStyle/>
          <a:p>
            <a:r>
              <a:rPr lang="ru-RU" b="1" dirty="0" smtClean="0"/>
              <a:t>Практика работы школы показывает, что домашние задания, которые предлагают учащимся большинство учителей физики, носят стереотипно-шаблонный характер — перечень параграфов и упражнений или задач. Изображение домашнего задания в правом верхнем углу доски - плохая традиция школы. Это «слепая» часть зрительного поля, поскольку внимание распределяется по диагонали от левого верхнего края до правого нижнего. Если учитель не обратит внимания школьников на запись домашнего задания, то ученики вполне могут ее не увидеть. </a:t>
            </a:r>
          </a:p>
          <a:p>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00042"/>
            <a:ext cx="8229600" cy="5626121"/>
          </a:xfrm>
        </p:spPr>
        <p:txBody>
          <a:bodyPr>
            <a:normAutofit fontScale="70000" lnSpcReduction="20000"/>
          </a:bodyPr>
          <a:lstStyle/>
          <a:p>
            <a:r>
              <a:rPr lang="ru-RU" b="1" dirty="0" smtClean="0"/>
              <a:t>Процесс обучения физике становится существенно более эффективным, когда учитель обдумывает не только объем, но и характер домашнего задания. </a:t>
            </a:r>
            <a:r>
              <a:rPr lang="ru-RU" b="1" i="1" dirty="0" smtClean="0"/>
              <a:t>Любое домашнее задание обязательно должно быть мотивировано, учитывать интересы учащихся, их индивидуальные особенности. </a:t>
            </a:r>
            <a:r>
              <a:rPr lang="ru-RU" b="1" dirty="0" smtClean="0"/>
              <a:t>Можно сформулировать несколько правил, которые должен учитывать учитель при планировании домашнего задания. Среди них:</a:t>
            </a:r>
          </a:p>
          <a:p>
            <a:pPr lvl="0"/>
            <a:r>
              <a:rPr lang="ru-RU" b="1" i="1" dirty="0" smtClean="0"/>
              <a:t>домашние задания должны быть разнообразны по форме и характеру предполагаемой деятельности школьников;</a:t>
            </a:r>
            <a:endParaRPr lang="ru-RU" b="1" dirty="0" smtClean="0"/>
          </a:p>
          <a:p>
            <a:pPr lvl="0"/>
            <a:r>
              <a:rPr lang="ru-RU" b="1" i="1" dirty="0" smtClean="0"/>
              <a:t>домашние задания должны быть максимально дифференцированы;</a:t>
            </a:r>
            <a:endParaRPr lang="ru-RU" b="1" dirty="0" smtClean="0"/>
          </a:p>
          <a:p>
            <a:r>
              <a:rPr lang="ru-RU" b="1" i="1" dirty="0" smtClean="0"/>
              <a:t>- необходимо обязательно контролировать выполнение домашнего задания (самыми разнообразными способами, с оценкой или без нее и т.д.).</a:t>
            </a:r>
            <a:endParaRPr lang="ru-RU" b="1" dirty="0" smtClean="0"/>
          </a:p>
          <a:p>
            <a:r>
              <a:rPr lang="ru-RU" b="1" dirty="0" smtClean="0"/>
              <a:t>Иными словами, подготовка, организация, планирование домашнего задания - самостоятельный компонент структуры и этапа урока физики.</a:t>
            </a:r>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42918"/>
            <a:ext cx="8229600" cy="5483245"/>
          </a:xfrm>
        </p:spPr>
        <p:txBody>
          <a:bodyPr>
            <a:normAutofit fontScale="70000" lnSpcReduction="20000"/>
          </a:bodyPr>
          <a:lstStyle/>
          <a:p>
            <a:pPr>
              <a:buNone/>
            </a:pPr>
            <a:r>
              <a:rPr lang="ru-RU" sz="3400" b="1" u="sng" dirty="0" smtClean="0"/>
              <a:t>Какими же могут быть эти разнообразные формы домашнего задания? </a:t>
            </a:r>
            <a:r>
              <a:rPr lang="ru-RU" sz="3400" b="1" dirty="0" smtClean="0"/>
              <a:t>Рассмотрим, например, как можно организовать работу учащихся с текстом параграфа учебника, который практически всегда задается учащимся на дом на уроке изучения нового материала. Вместо сухого указания «параграф номер...» учитель может предложить школьникам:</a:t>
            </a:r>
          </a:p>
          <a:p>
            <a:r>
              <a:rPr lang="ru-RU" sz="3400" b="1" dirty="0" smtClean="0"/>
              <a:t>- подготовить пересказ текста;</a:t>
            </a:r>
          </a:p>
          <a:p>
            <a:r>
              <a:rPr lang="ru-RU" sz="3400" b="1" dirty="0" smtClean="0"/>
              <a:t>- составить план ответа;</a:t>
            </a:r>
          </a:p>
          <a:p>
            <a:r>
              <a:rPr lang="ru-RU" sz="3400" b="1" dirty="0" smtClean="0"/>
              <a:t>- подготовить рассказ (о физической величине, понятии, законе) в соответствии с «обобщенным планом»;</a:t>
            </a:r>
          </a:p>
          <a:p>
            <a:r>
              <a:rPr lang="ru-RU" sz="3400" b="1" dirty="0" smtClean="0"/>
              <a:t>- подготовить рассказ о самом главном в параграфе за 2-3 минуты;</a:t>
            </a:r>
          </a:p>
          <a:p>
            <a:r>
              <a:rPr lang="ru-RU" sz="3400" b="1" dirty="0" smtClean="0"/>
              <a:t>- выучить наизусть (определение, формулу, вывод и т.д.);</a:t>
            </a:r>
          </a:p>
          <a:p>
            <a:r>
              <a:rPr lang="ru-RU" sz="3400" b="1" dirty="0" smtClean="0"/>
              <a:t>- ответить на вопросы после параграфа;</a:t>
            </a:r>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00042"/>
            <a:ext cx="8229600" cy="5626121"/>
          </a:xfrm>
        </p:spPr>
        <p:txBody>
          <a:bodyPr>
            <a:normAutofit fontScale="85000" lnSpcReduction="10000"/>
          </a:bodyPr>
          <a:lstStyle/>
          <a:p>
            <a:r>
              <a:rPr lang="ru-RU" b="1" dirty="0" smtClean="0"/>
              <a:t>- подготовить вопросы для своих товарищей по тексту;</a:t>
            </a:r>
          </a:p>
          <a:p>
            <a:r>
              <a:rPr lang="ru-RU" b="1" dirty="0" smtClean="0"/>
              <a:t>- разобрать самостоятельно фрагмент параграфа (или полностью);</a:t>
            </a:r>
          </a:p>
          <a:p>
            <a:r>
              <a:rPr lang="ru-RU" b="1" dirty="0" smtClean="0"/>
              <a:t>- разработать  структурно-логическую  схему учебного  материала;</a:t>
            </a:r>
          </a:p>
          <a:p>
            <a:pPr lvl="0"/>
            <a:r>
              <a:rPr lang="ru-RU" b="1" dirty="0" smtClean="0"/>
              <a:t>Подготовка докладов и рефератов.</a:t>
            </a:r>
          </a:p>
          <a:p>
            <a:pPr lvl="0"/>
            <a:r>
              <a:rPr lang="ru-RU" b="1" dirty="0" smtClean="0"/>
              <a:t>Домашние лабораторные опыты  наблюдения.</a:t>
            </a:r>
          </a:p>
          <a:p>
            <a:pPr lvl="0"/>
            <a:r>
              <a:rPr lang="ru-RU" b="1" dirty="0" smtClean="0"/>
              <a:t>Создание тематических  презентаций и сайтов.</a:t>
            </a:r>
          </a:p>
          <a:p>
            <a:r>
              <a:rPr lang="ru-RU" b="1" dirty="0" smtClean="0"/>
              <a:t>- составить самостоятельно задачу на рассмотренную в тексте ситуацию или формулу и т.д.</a:t>
            </a:r>
          </a:p>
          <a:p>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229600" cy="5697559"/>
          </a:xfrm>
        </p:spPr>
        <p:txBody>
          <a:bodyPr>
            <a:normAutofit fontScale="70000" lnSpcReduction="20000"/>
          </a:bodyPr>
          <a:lstStyle/>
          <a:p>
            <a:pPr>
              <a:buNone/>
            </a:pPr>
            <a:r>
              <a:rPr lang="ru-RU" b="1" dirty="0" smtClean="0"/>
              <a:t>Одно </a:t>
            </a:r>
            <a:r>
              <a:rPr lang="ru-RU" b="1" dirty="0" smtClean="0"/>
              <a:t>из условий эффективности </a:t>
            </a:r>
            <a:r>
              <a:rPr lang="ru-RU" b="1" dirty="0" smtClean="0"/>
              <a:t>домашней самостоятельной </a:t>
            </a:r>
            <a:r>
              <a:rPr lang="ru-RU" b="1" dirty="0" smtClean="0"/>
              <a:t>работы – </a:t>
            </a:r>
            <a:r>
              <a:rPr lang="ru-RU" b="1" u="sng" dirty="0" smtClean="0"/>
              <a:t>оперативный контроль её выполнения и оценка её результатов.</a:t>
            </a:r>
            <a:r>
              <a:rPr lang="ru-RU" b="1" dirty="0" smtClean="0"/>
              <a:t> Это позволяет установить, в какой мере подготовлены учащиеся к выполнению работы практически и теоретически, какие пробелы в знаниях  и формировании умений не позволили им успешно справиться с заданием. И на этой основе внести соответствующие коррективы в учебный процесс. Проверка позволяет своевременно обнаружить ошибки в усвоении знаний и умений и вовремя принять меры по их преодолению.</a:t>
            </a:r>
          </a:p>
          <a:p>
            <a:r>
              <a:rPr lang="ru-RU" b="1" dirty="0" smtClean="0"/>
              <a:t>Виды контроля могут быть следующими:</a:t>
            </a:r>
          </a:p>
          <a:p>
            <a:pPr lvl="0"/>
            <a:r>
              <a:rPr lang="ru-RU" b="1" dirty="0" smtClean="0"/>
              <a:t>Фронтальный опрос.</a:t>
            </a:r>
          </a:p>
          <a:p>
            <a:pPr lvl="0"/>
            <a:r>
              <a:rPr lang="ru-RU" b="1" dirty="0" smtClean="0"/>
              <a:t>Индивидуальный опрос.</a:t>
            </a:r>
          </a:p>
          <a:p>
            <a:pPr lvl="0"/>
            <a:r>
              <a:rPr lang="ru-RU" b="1" dirty="0" smtClean="0"/>
              <a:t>Физический диктант.</a:t>
            </a:r>
          </a:p>
          <a:p>
            <a:pPr lvl="0"/>
            <a:r>
              <a:rPr lang="ru-RU" b="1" dirty="0" smtClean="0"/>
              <a:t>Краткий письменный отчет о работе.</a:t>
            </a:r>
          </a:p>
          <a:p>
            <a:pPr lvl="0"/>
            <a:r>
              <a:rPr lang="ru-RU" b="1" dirty="0" smtClean="0"/>
              <a:t>Самоконтроль.</a:t>
            </a:r>
          </a:p>
          <a:p>
            <a:pPr lvl="0"/>
            <a:r>
              <a:rPr lang="ru-RU" b="1" dirty="0" smtClean="0"/>
              <a:t>Взаимоконтроль о др.</a:t>
            </a:r>
          </a:p>
          <a:p>
            <a:endParaRPr lang="ru-RU"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TotalTime>
  <Words>786</Words>
  <Application>Microsoft Office PowerPoint</Application>
  <PresentationFormat>Экран (4:3)</PresentationFormat>
  <Paragraphs>38</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Организация самостоятельной работы на уроке как этап подготовки учащихся к выполнению домашнего задания</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Организация самостоятельной работы на уроке как этап подготовки учащихся к выполнению домашнего задания</dc:title>
  <dc:creator>Admin</dc:creator>
  <cp:lastModifiedBy>Admin</cp:lastModifiedBy>
  <cp:revision>14</cp:revision>
  <dcterms:created xsi:type="dcterms:W3CDTF">2015-12-05T13:49:42Z</dcterms:created>
  <dcterms:modified xsi:type="dcterms:W3CDTF">2015-12-05T18:05:17Z</dcterms:modified>
</cp:coreProperties>
</file>