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86" r:id="rId2"/>
    <p:sldId id="256" r:id="rId3"/>
    <p:sldId id="257" r:id="rId4"/>
    <p:sldId id="277" r:id="rId5"/>
    <p:sldId id="259" r:id="rId6"/>
    <p:sldId id="258" r:id="rId7"/>
    <p:sldId id="281" r:id="rId8"/>
    <p:sldId id="260" r:id="rId9"/>
    <p:sldId id="271" r:id="rId10"/>
    <p:sldId id="261" r:id="rId11"/>
    <p:sldId id="278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2" r:id="rId22"/>
    <p:sldId id="282" r:id="rId23"/>
    <p:sldId id="276" r:id="rId24"/>
    <p:sldId id="273" r:id="rId25"/>
    <p:sldId id="274" r:id="rId26"/>
    <p:sldId id="275" r:id="rId27"/>
    <p:sldId id="284" r:id="rId28"/>
    <p:sldId id="279" r:id="rId29"/>
    <p:sldId id="285" r:id="rId30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00FF"/>
    <a:srgbClr val="FFFF00"/>
    <a:srgbClr val="FF6600"/>
    <a:srgbClr val="00FF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1" d="100"/>
          <a:sy n="71" d="100"/>
        </p:scale>
        <p:origin x="-1272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4/28/2019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4/28/2019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4/28/2019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4/28/2019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4/28/2019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4/28/2019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4/28/2019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4/28/2019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4/28/2019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4/28/2019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4/28/2019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4/28/2019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dissolve/>
  </p:transition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2.jpeg"/><Relationship Id="rId5" Type="http://schemas.openxmlformats.org/officeDocument/2006/relationships/image" Target="../media/image25.jpeg"/><Relationship Id="rId4" Type="http://schemas.openxmlformats.org/officeDocument/2006/relationships/image" Target="../media/image3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7.png"/><Relationship Id="rId4" Type="http://schemas.openxmlformats.org/officeDocument/2006/relationships/image" Target="../media/image36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2.jpeg"/><Relationship Id="rId5" Type="http://schemas.openxmlformats.org/officeDocument/2006/relationships/image" Target="../media/image41.jpeg"/><Relationship Id="rId4" Type="http://schemas.openxmlformats.org/officeDocument/2006/relationships/image" Target="../media/image40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7.png"/><Relationship Id="rId5" Type="http://schemas.openxmlformats.org/officeDocument/2006/relationships/image" Target="../media/image46.jpeg"/><Relationship Id="rId4" Type="http://schemas.openxmlformats.org/officeDocument/2006/relationships/image" Target="../media/image45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50.jpeg"/><Relationship Id="rId4" Type="http://schemas.openxmlformats.org/officeDocument/2006/relationships/image" Target="../media/image49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54.jpeg"/><Relationship Id="rId4" Type="http://schemas.openxmlformats.org/officeDocument/2006/relationships/image" Target="../media/image53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57.png"/><Relationship Id="rId4" Type="http://schemas.openxmlformats.org/officeDocument/2006/relationships/image" Target="../media/image56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2.jpeg"/><Relationship Id="rId5" Type="http://schemas.openxmlformats.org/officeDocument/2006/relationships/image" Target="../media/image60.jpeg"/><Relationship Id="rId4" Type="http://schemas.openxmlformats.org/officeDocument/2006/relationships/image" Target="../media/image59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63.jpeg"/><Relationship Id="rId4" Type="http://schemas.openxmlformats.org/officeDocument/2006/relationships/image" Target="../media/image6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66.jpeg"/><Relationship Id="rId4" Type="http://schemas.openxmlformats.org/officeDocument/2006/relationships/image" Target="../media/image65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jpeg"/><Relationship Id="rId2" Type="http://schemas.openxmlformats.org/officeDocument/2006/relationships/image" Target="../media/image67.gif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70.jpeg"/><Relationship Id="rId4" Type="http://schemas.openxmlformats.org/officeDocument/2006/relationships/image" Target="../media/image69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2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jpeg"/><Relationship Id="rId2" Type="http://schemas.openxmlformats.org/officeDocument/2006/relationships/image" Target="../media/image73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5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7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80.jpeg"/><Relationship Id="rId4" Type="http://schemas.openxmlformats.org/officeDocument/2006/relationships/image" Target="../media/image79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83.jpeg"/><Relationship Id="rId4" Type="http://schemas.openxmlformats.org/officeDocument/2006/relationships/image" Target="../media/image82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jpeg"/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6.jpeg"/><Relationship Id="rId4" Type="http://schemas.openxmlformats.org/officeDocument/2006/relationships/image" Target="../media/image85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jpeg"/><Relationship Id="rId7" Type="http://schemas.openxmlformats.org/officeDocument/2006/relationships/image" Target="../media/image91.png"/><Relationship Id="rId2" Type="http://schemas.openxmlformats.org/officeDocument/2006/relationships/image" Target="../media/image7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0.png"/><Relationship Id="rId5" Type="http://schemas.openxmlformats.org/officeDocument/2006/relationships/image" Target="../media/image89.jpeg"/><Relationship Id="rId4" Type="http://schemas.openxmlformats.org/officeDocument/2006/relationships/image" Target="../media/image88.jpe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5.pn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95400" y="2286000"/>
            <a:ext cx="7391400" cy="2000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             </a:t>
            </a:r>
            <a:r>
              <a:rPr lang="ru-RU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Презентация</a:t>
            </a:r>
          </a:p>
          <a:p>
            <a:r>
              <a:rPr lang="ru-RU" sz="4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ru-RU" sz="36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«Уголок детского творчества </a:t>
            </a:r>
          </a:p>
          <a:p>
            <a:r>
              <a:rPr lang="ru-RU" sz="36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                в ДОУ»</a:t>
            </a:r>
            <a:endParaRPr lang="ru-RU" sz="36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dissolv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IMG_20190401_142921.jpg"/>
          <p:cNvPicPr>
            <a:picLocks noGrp="1" noChangeAspect="1"/>
          </p:cNvPicPr>
          <p:nvPr>
            <p:ph sz="half" idx="1"/>
          </p:nvPr>
        </p:nvPicPr>
        <p:blipFill>
          <a:blip r:embed="rId3" cstate="email"/>
          <a:stretch>
            <a:fillRect/>
          </a:stretch>
        </p:blipFill>
        <p:spPr>
          <a:xfrm>
            <a:off x="381000" y="3505200"/>
            <a:ext cx="4038600" cy="302895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Содержимое 5" descr="IMG_20190401_140856.jpg"/>
          <p:cNvPicPr>
            <a:picLocks noGrp="1" noChangeAspect="1"/>
          </p:cNvPicPr>
          <p:nvPr>
            <p:ph sz="half" idx="2"/>
          </p:nvPr>
        </p:nvPicPr>
        <p:blipFill>
          <a:blip r:embed="rId4" cstate="email"/>
          <a:stretch>
            <a:fillRect/>
          </a:stretch>
        </p:blipFill>
        <p:spPr>
          <a:xfrm>
            <a:off x="4800600" y="3505200"/>
            <a:ext cx="4038600" cy="302895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" name="Рисунок 9" descr="IMG_20190401_140117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7239000" y="228600"/>
            <a:ext cx="1676400" cy="22352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Содержимое 4" descr="IMG_20190401_134605.jpg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0" y="0"/>
            <a:ext cx="4038600" cy="3028950"/>
          </a:xfrm>
          <a:prstGeom prst="ellipse">
            <a:avLst/>
          </a:prstGeom>
          <a:ln>
            <a:solidFill>
              <a:srgbClr val="0000FF"/>
            </a:solidFill>
          </a:ln>
          <a:effectLst>
            <a:softEdge rad="112500"/>
          </a:effectLst>
        </p:spPr>
      </p:pic>
      <p:sp>
        <p:nvSpPr>
          <p:cNvPr id="9" name="TextBox 8"/>
          <p:cNvSpPr txBox="1"/>
          <p:nvPr/>
        </p:nvSpPr>
        <p:spPr>
          <a:xfrm>
            <a:off x="4114800" y="533400"/>
            <a:ext cx="41148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Их использование стимулирует</a:t>
            </a:r>
          </a:p>
          <a:p>
            <a:r>
              <a:rPr lang="ru-RU" sz="24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самостоятельность, </a:t>
            </a:r>
          </a:p>
          <a:p>
            <a:r>
              <a:rPr lang="ru-RU" sz="24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развивает воображение,</a:t>
            </a:r>
          </a:p>
          <a:p>
            <a:r>
              <a:rPr lang="ru-RU" sz="24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и мелкую моторику </a:t>
            </a:r>
          </a:p>
          <a:p>
            <a:r>
              <a:rPr lang="ru-RU" sz="24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пальцев рук.</a:t>
            </a:r>
            <a:endParaRPr lang="ru-RU" sz="24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20190402_135451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685800" y="1524000"/>
            <a:ext cx="7924800" cy="4800600"/>
          </a:xfrm>
          <a:prstGeom prst="round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" name="TextBox 2"/>
          <p:cNvSpPr txBox="1"/>
          <p:nvPr/>
        </p:nvSpPr>
        <p:spPr>
          <a:xfrm>
            <a:off x="1143000" y="304800"/>
            <a:ext cx="66294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Для ознакомления детей с творчеством</a:t>
            </a:r>
          </a:p>
          <a:p>
            <a:pPr algn="ctr"/>
            <a:r>
              <a:rPr lang="ru-RU" sz="28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есть альбомы с фотографиями картин</a:t>
            </a:r>
            <a:r>
              <a:rPr lang="ru-RU" sz="2400" dirty="0" smtClean="0">
                <a:solidFill>
                  <a:srgbClr val="0000FF"/>
                </a:solidFill>
              </a:rPr>
              <a:t>.</a:t>
            </a:r>
            <a:endParaRPr lang="ru-RU" sz="2400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IMG_20190402_135323.jpg"/>
          <p:cNvPicPr>
            <a:picLocks noGrp="1" noChangeAspect="1"/>
          </p:cNvPicPr>
          <p:nvPr>
            <p:ph sz="half" idx="1"/>
          </p:nvPr>
        </p:nvPicPr>
        <p:blipFill>
          <a:blip r:embed="rId3" cstate="email"/>
          <a:stretch>
            <a:fillRect/>
          </a:stretch>
        </p:blipFill>
        <p:spPr>
          <a:xfrm rot="5400000">
            <a:off x="946746" y="-260945"/>
            <a:ext cx="3394472" cy="4525963"/>
          </a:xfrm>
          <a:prstGeom prst="round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bg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Содержимое 5" descr="IMG_20190402_135401.jpg"/>
          <p:cNvPicPr>
            <a:picLocks noGrp="1" noChangeAspect="1"/>
          </p:cNvPicPr>
          <p:nvPr>
            <p:ph sz="half" idx="2"/>
          </p:nvPr>
        </p:nvPicPr>
        <p:blipFill>
          <a:blip r:embed="rId4" cstate="email"/>
          <a:stretch>
            <a:fillRect/>
          </a:stretch>
        </p:blipFill>
        <p:spPr>
          <a:xfrm>
            <a:off x="4419600" y="3581400"/>
            <a:ext cx="4419600" cy="3048000"/>
          </a:xfrm>
          <a:prstGeom prst="round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bg1">
                <a:lumMod val="95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7" name="TextBox 6"/>
          <p:cNvSpPr txBox="1"/>
          <p:nvPr/>
        </p:nvSpPr>
        <p:spPr>
          <a:xfrm>
            <a:off x="4876800" y="1066800"/>
            <a:ext cx="42672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Альбомы с ознакомлением</a:t>
            </a:r>
          </a:p>
          <a:p>
            <a:pPr algn="ctr"/>
            <a:r>
              <a:rPr lang="ru-RU" sz="28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различных видов живописи</a:t>
            </a:r>
          </a:p>
        </p:txBody>
      </p:sp>
      <p:pic>
        <p:nvPicPr>
          <p:cNvPr id="8" name="Рисунок 7" descr="210ad4ac42d2.pn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990600" y="4038600"/>
            <a:ext cx="2514600" cy="2514600"/>
          </a:xfrm>
          <a:prstGeom prst="rect">
            <a:avLst/>
          </a:prstGeom>
        </p:spPr>
      </p:pic>
    </p:spTree>
  </p:cSld>
  <p:clrMapOvr>
    <a:masterClrMapping/>
  </p:clrMapOvr>
  <p:transition spd="slow">
    <p:push dir="r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IMG_20190401_142643.jpg"/>
          <p:cNvPicPr>
            <a:picLocks noGrp="1" noChangeAspect="1"/>
          </p:cNvPicPr>
          <p:nvPr>
            <p:ph sz="half" idx="1"/>
          </p:nvPr>
        </p:nvPicPr>
        <p:blipFill>
          <a:blip r:embed="rId3" cstate="email"/>
          <a:stretch>
            <a:fillRect/>
          </a:stretch>
        </p:blipFill>
        <p:spPr>
          <a:xfrm>
            <a:off x="228600" y="3657600"/>
            <a:ext cx="4038600" cy="3028950"/>
          </a:xfrm>
          <a:prstGeom prst="round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Содержимое 5" descr="IMG_20190401_142727.jpg"/>
          <p:cNvPicPr>
            <a:picLocks noGrp="1" noChangeAspect="1"/>
          </p:cNvPicPr>
          <p:nvPr>
            <p:ph sz="half" idx="2"/>
          </p:nvPr>
        </p:nvPicPr>
        <p:blipFill>
          <a:blip r:embed="rId4" cstate="email"/>
          <a:stretch>
            <a:fillRect/>
          </a:stretch>
        </p:blipFill>
        <p:spPr>
          <a:xfrm>
            <a:off x="4724400" y="3581400"/>
            <a:ext cx="4038600" cy="3028950"/>
          </a:xfrm>
          <a:prstGeom prst="round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6" descr="IMG_20190401_143001.jpg"/>
          <p:cNvPicPr>
            <a:picLocks noChangeAspect="1"/>
          </p:cNvPicPr>
          <p:nvPr/>
        </p:nvPicPr>
        <p:blipFill>
          <a:blip r:embed="rId5" cstate="email"/>
          <a:srcRect/>
          <a:stretch>
            <a:fillRect/>
          </a:stretch>
        </p:blipFill>
        <p:spPr>
          <a:xfrm>
            <a:off x="4876800" y="381000"/>
            <a:ext cx="3962400" cy="2919663"/>
          </a:xfrm>
          <a:prstGeom prst="round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Рисунок 7" descr="IMG_20190401_140117.jpg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0" y="914400"/>
            <a:ext cx="1524000" cy="20574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TextBox 8"/>
          <p:cNvSpPr txBox="1"/>
          <p:nvPr/>
        </p:nvSpPr>
        <p:spPr>
          <a:xfrm>
            <a:off x="838200" y="533400"/>
            <a:ext cx="4110638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Имеются различные виды игры</a:t>
            </a:r>
          </a:p>
          <a:p>
            <a:pPr algn="ctr"/>
            <a:r>
              <a:rPr lang="ru-RU" sz="24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для самостоятельного  творчества:</a:t>
            </a:r>
          </a:p>
          <a:p>
            <a:pPr algn="ctr"/>
            <a:r>
              <a:rPr lang="ru-RU" sz="24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оригами, поделки из пластилина,</a:t>
            </a:r>
          </a:p>
          <a:p>
            <a:pPr algn="ctr"/>
            <a:r>
              <a:rPr lang="ru-RU" sz="24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фигурки - магнитики и т.д.</a:t>
            </a:r>
            <a:endParaRPr lang="ru-RU" sz="24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checker dir="vert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IMG_20190401_135140.jpg"/>
          <p:cNvPicPr>
            <a:picLocks noGrp="1" noChangeAspect="1"/>
          </p:cNvPicPr>
          <p:nvPr>
            <p:ph sz="half" idx="1"/>
          </p:nvPr>
        </p:nvPicPr>
        <p:blipFill>
          <a:blip r:embed="rId3" cstate="email"/>
          <a:srcRect/>
          <a:stretch>
            <a:fillRect/>
          </a:stretch>
        </p:blipFill>
        <p:spPr>
          <a:xfrm rot="16200000">
            <a:off x="1341041" y="2926159"/>
            <a:ext cx="2438401" cy="4510883"/>
          </a:xfrm>
          <a:prstGeom prst="round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FF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Содержимое 5" descr="IMG_20190401_135204.jpg"/>
          <p:cNvPicPr>
            <a:picLocks noGrp="1" noChangeAspect="1"/>
          </p:cNvPicPr>
          <p:nvPr>
            <p:ph sz="half" idx="2"/>
          </p:nvPr>
        </p:nvPicPr>
        <p:blipFill>
          <a:blip r:embed="rId4" cstate="email"/>
          <a:srcRect/>
          <a:stretch>
            <a:fillRect/>
          </a:stretch>
        </p:blipFill>
        <p:spPr>
          <a:xfrm rot="16200000">
            <a:off x="5257801" y="3048001"/>
            <a:ext cx="3352799" cy="3809998"/>
          </a:xfrm>
          <a:prstGeom prst="round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FF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6" descr="IMG_20190401_135225.jpg"/>
          <p:cNvPicPr>
            <a:picLocks noChangeAspect="1"/>
          </p:cNvPicPr>
          <p:nvPr/>
        </p:nvPicPr>
        <p:blipFill>
          <a:blip r:embed="rId5" cstate="email"/>
          <a:srcRect/>
          <a:stretch>
            <a:fillRect/>
          </a:stretch>
        </p:blipFill>
        <p:spPr>
          <a:xfrm rot="16200000">
            <a:off x="1905000" y="457200"/>
            <a:ext cx="1905000" cy="4038600"/>
          </a:xfrm>
          <a:prstGeom prst="round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FF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8" name="TextBox 7"/>
          <p:cNvSpPr txBox="1"/>
          <p:nvPr/>
        </p:nvSpPr>
        <p:spPr>
          <a:xfrm>
            <a:off x="275377" y="457200"/>
            <a:ext cx="844692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Для ознакомления с творчеством художников – иллюстраторов</a:t>
            </a:r>
          </a:p>
          <a:p>
            <a:pPr algn="ctr"/>
            <a:r>
              <a:rPr lang="ru-RU" sz="24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представлены их портреты и работы. </a:t>
            </a:r>
            <a:endParaRPr lang="ru-RU" sz="24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Рисунок 8" descr="cropped-logo.png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6019800" y="1447800"/>
            <a:ext cx="1752600" cy="1752600"/>
          </a:xfrm>
          <a:prstGeom prst="rect">
            <a:avLst/>
          </a:prstGeom>
        </p:spPr>
      </p:pic>
    </p:spTree>
  </p:cSld>
  <p:clrMapOvr>
    <a:masterClrMapping/>
  </p:clrMapOvr>
  <p:transition spd="slow">
    <p:wipe dir="u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 l="-21000" r="-2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IMG_20190401_135018.jpg"/>
          <p:cNvPicPr>
            <a:picLocks noGrp="1" noChangeAspect="1"/>
          </p:cNvPicPr>
          <p:nvPr>
            <p:ph sz="half" idx="1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609600" y="3505200"/>
            <a:ext cx="3581400" cy="2895600"/>
          </a:xfrm>
          <a:prstGeom prst="round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FF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Содержимое 5" descr="IMG_20190401_135119.jpg"/>
          <p:cNvPicPr>
            <a:picLocks noGrp="1" noChangeAspect="1"/>
          </p:cNvPicPr>
          <p:nvPr>
            <p:ph sz="half" idx="2"/>
          </p:nvPr>
        </p:nvPicPr>
        <p:blipFill>
          <a:blip r:embed="rId4" cstate="email"/>
          <a:srcRect/>
          <a:stretch>
            <a:fillRect/>
          </a:stretch>
        </p:blipFill>
        <p:spPr>
          <a:xfrm>
            <a:off x="5105400" y="3505200"/>
            <a:ext cx="3505200" cy="2971800"/>
          </a:xfrm>
          <a:prstGeom prst="round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FF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6" descr="IMG_20190401_135326.jpg"/>
          <p:cNvPicPr>
            <a:picLocks noChangeAspect="1"/>
          </p:cNvPicPr>
          <p:nvPr/>
        </p:nvPicPr>
        <p:blipFill>
          <a:blip r:embed="rId5" cstate="email"/>
          <a:srcRect/>
          <a:stretch>
            <a:fillRect/>
          </a:stretch>
        </p:blipFill>
        <p:spPr>
          <a:xfrm rot="16200000">
            <a:off x="2819400" y="-838200"/>
            <a:ext cx="3200400" cy="5181600"/>
          </a:xfrm>
          <a:prstGeom prst="round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FF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 l="-5000" r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IMG_20190401_142313.jpg"/>
          <p:cNvPicPr>
            <a:picLocks noGrp="1" noChangeAspect="1"/>
          </p:cNvPicPr>
          <p:nvPr>
            <p:ph sz="half" idx="1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685800" y="2743200"/>
            <a:ext cx="2895600" cy="3810000"/>
          </a:xfrm>
          <a:prstGeom prst="round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00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Содержимое 5" descr="IMG_20190401_154338.jpg"/>
          <p:cNvPicPr>
            <a:picLocks noGrp="1" noChangeAspect="1"/>
          </p:cNvPicPr>
          <p:nvPr>
            <p:ph sz="half" idx="2"/>
          </p:nvPr>
        </p:nvPicPr>
        <p:blipFill>
          <a:blip r:embed="rId4" cstate="email"/>
          <a:stretch>
            <a:fillRect/>
          </a:stretch>
        </p:blipFill>
        <p:spPr>
          <a:xfrm>
            <a:off x="4267200" y="228600"/>
            <a:ext cx="4572000" cy="3028950"/>
          </a:xfrm>
          <a:prstGeom prst="round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00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6" descr="IMG_20190401_154324.jpg"/>
          <p:cNvPicPr>
            <a:picLocks noChangeAspect="1"/>
          </p:cNvPicPr>
          <p:nvPr/>
        </p:nvPicPr>
        <p:blipFill>
          <a:blip r:embed="rId5" cstate="email"/>
          <a:srcRect r="-1696"/>
          <a:stretch>
            <a:fillRect/>
          </a:stretch>
        </p:blipFill>
        <p:spPr>
          <a:xfrm>
            <a:off x="4267200" y="3733800"/>
            <a:ext cx="4572000" cy="2686050"/>
          </a:xfrm>
          <a:prstGeom prst="round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00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9" name="TextBox 8"/>
          <p:cNvSpPr txBox="1"/>
          <p:nvPr/>
        </p:nvSpPr>
        <p:spPr>
          <a:xfrm>
            <a:off x="381000" y="228600"/>
            <a:ext cx="3498778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Матрешки - деревяшки</a:t>
            </a:r>
          </a:p>
          <a:p>
            <a:r>
              <a:rPr lang="ru-RU" sz="24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Разноцветные рубашки.</a:t>
            </a:r>
          </a:p>
          <a:p>
            <a:r>
              <a:rPr lang="ru-RU" sz="24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Красны маки на груди</a:t>
            </a:r>
          </a:p>
          <a:p>
            <a:r>
              <a:rPr lang="ru-RU" sz="24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В сарафане впереди.</a:t>
            </a:r>
          </a:p>
          <a:p>
            <a:r>
              <a:rPr lang="ru-RU" sz="24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И платочек повязной,</a:t>
            </a:r>
          </a:p>
          <a:p>
            <a:r>
              <a:rPr lang="ru-RU" sz="24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Он с расцветкой золотой.</a:t>
            </a:r>
            <a:endParaRPr lang="ru-RU" sz="24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52400" y="2667000"/>
            <a:ext cx="360996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</a:t>
            </a:r>
          </a:p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</a:p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Л</a:t>
            </a:r>
          </a:p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</a:p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Ч</a:t>
            </a:r>
          </a:p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</a:t>
            </a:r>
          </a:p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</a:t>
            </a:r>
          </a:p>
          <a:p>
            <a:endParaRPr lang="ru-RU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</a:t>
            </a:r>
          </a:p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</a:t>
            </a:r>
          </a:p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</a:t>
            </a:r>
          </a:p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</a:t>
            </a:r>
          </a:p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</a:p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</a:t>
            </a:r>
          </a:p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Ы</a:t>
            </a:r>
          </a:p>
        </p:txBody>
      </p:sp>
    </p:spTree>
  </p:cSld>
  <p:clrMapOvr>
    <a:masterClrMapping/>
  </p:clrMapOvr>
  <p:transition spd="slow">
    <p:pull dir="u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IMG_20190402_135126.jpg"/>
          <p:cNvPicPr>
            <a:picLocks noGrp="1" noChangeAspect="1"/>
          </p:cNvPicPr>
          <p:nvPr>
            <p:ph sz="half" idx="1"/>
          </p:nvPr>
        </p:nvPicPr>
        <p:blipFill>
          <a:blip r:embed="rId3" cstate="email"/>
          <a:stretch>
            <a:fillRect/>
          </a:stretch>
        </p:blipFill>
        <p:spPr>
          <a:xfrm>
            <a:off x="457200" y="685800"/>
            <a:ext cx="4267200" cy="325755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Содержимое 5" descr="IMG_20190402_140816.jpg"/>
          <p:cNvPicPr>
            <a:picLocks noGrp="1" noChangeAspect="1"/>
          </p:cNvPicPr>
          <p:nvPr>
            <p:ph sz="half" idx="2"/>
          </p:nvPr>
        </p:nvPicPr>
        <p:blipFill>
          <a:blip r:embed="rId4" cstate="email"/>
          <a:stretch>
            <a:fillRect/>
          </a:stretch>
        </p:blipFill>
        <p:spPr>
          <a:xfrm>
            <a:off x="4419600" y="3581400"/>
            <a:ext cx="4343400" cy="302895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FF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7" name="TextBox 6"/>
          <p:cNvSpPr txBox="1"/>
          <p:nvPr/>
        </p:nvSpPr>
        <p:spPr>
          <a:xfrm>
            <a:off x="4876800" y="838200"/>
            <a:ext cx="3933095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rgbClr val="7030A0"/>
                </a:solidFill>
              </a:rPr>
              <a:t> </a:t>
            </a:r>
            <a:r>
              <a:rPr lang="ru-RU" sz="2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Для активизации познавательной деятельности представлены образцы народной культуры – деревянные, глиняные игрушки и посуда.</a:t>
            </a:r>
            <a:endParaRPr lang="ru-RU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Рисунок 8" descr="dymkovskaya-igrushka-11.pn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1524000" y="3962400"/>
            <a:ext cx="2605088" cy="2635439"/>
          </a:xfrm>
          <a:prstGeom prst="rect">
            <a:avLst/>
          </a:prstGeom>
        </p:spPr>
      </p:pic>
    </p:spTree>
  </p:cSld>
  <p:clrMapOvr>
    <a:masterClrMapping/>
  </p:clrMapOvr>
  <p:transition spd="slow">
    <p:split orient="vert" dir="in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IMG_20190401_134516.jpg"/>
          <p:cNvPicPr>
            <a:picLocks noGrp="1" noChangeAspect="1"/>
          </p:cNvPicPr>
          <p:nvPr>
            <p:ph sz="half" idx="1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6477000" y="3962400"/>
            <a:ext cx="2133600" cy="23622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bg2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Содержимое 5" descr="IMG_20190401_140249.jpg"/>
          <p:cNvPicPr>
            <a:picLocks noGrp="1" noChangeAspect="1"/>
          </p:cNvPicPr>
          <p:nvPr>
            <p:ph sz="half" idx="2"/>
          </p:nvPr>
        </p:nvPicPr>
        <p:blipFill>
          <a:blip r:embed="rId4" cstate="email"/>
          <a:stretch>
            <a:fillRect/>
          </a:stretch>
        </p:blipFill>
        <p:spPr>
          <a:xfrm>
            <a:off x="381000" y="3505200"/>
            <a:ext cx="4038600" cy="302895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0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6" descr="IMG_20190402_133600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 rot="16200000">
            <a:off x="5165725" y="-212725"/>
            <a:ext cx="3105150" cy="41402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Рисунок 7" descr="IMG_20190401_140117.jpg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4648200" y="4114800"/>
            <a:ext cx="1524000" cy="20574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" name="TextBox 9"/>
          <p:cNvSpPr txBox="1"/>
          <p:nvPr/>
        </p:nvSpPr>
        <p:spPr>
          <a:xfrm>
            <a:off x="152400" y="914400"/>
            <a:ext cx="44196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Необходимый изобразительный и бросовый материал в достаточном количестве: восковые мелки, пастель, гуашь.</a:t>
            </a:r>
            <a:endParaRPr lang="ru-RU" sz="24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wheel spokes="3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IMG_20190401_140517.jpg"/>
          <p:cNvPicPr>
            <a:picLocks noGrp="1" noChangeAspect="1"/>
          </p:cNvPicPr>
          <p:nvPr>
            <p:ph sz="half" idx="1"/>
          </p:nvPr>
        </p:nvPicPr>
        <p:blipFill>
          <a:blip r:embed="rId3" cstate="email"/>
          <a:srcRect/>
          <a:stretch>
            <a:fillRect/>
          </a:stretch>
        </p:blipFill>
        <p:spPr>
          <a:xfrm rot="21058956">
            <a:off x="457200" y="3962400"/>
            <a:ext cx="3429000" cy="2362200"/>
          </a:xfrm>
          <a:prstGeom prst="round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Содержимое 5" descr="IMG_20190402_134642.jpg"/>
          <p:cNvPicPr>
            <a:picLocks noGrp="1" noChangeAspect="1"/>
          </p:cNvPicPr>
          <p:nvPr>
            <p:ph sz="half" idx="2"/>
          </p:nvPr>
        </p:nvPicPr>
        <p:blipFill>
          <a:blip r:embed="rId4" cstate="email"/>
          <a:stretch>
            <a:fillRect/>
          </a:stretch>
        </p:blipFill>
        <p:spPr>
          <a:xfrm rot="11099019">
            <a:off x="4648200" y="3429000"/>
            <a:ext cx="4038600" cy="3028950"/>
          </a:xfrm>
          <a:prstGeom prst="round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6" descr="IMG_20190402_134019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 rot="21268930">
            <a:off x="381000" y="457200"/>
            <a:ext cx="3860800" cy="2895600"/>
          </a:xfrm>
          <a:prstGeom prst="round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8" name="TextBox 7"/>
          <p:cNvSpPr txBox="1"/>
          <p:nvPr/>
        </p:nvSpPr>
        <p:spPr>
          <a:xfrm>
            <a:off x="4288692" y="914400"/>
            <a:ext cx="4690066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Простые, цветные карандаши </a:t>
            </a:r>
          </a:p>
          <a:p>
            <a:pPr algn="ctr"/>
            <a:r>
              <a:rPr lang="ru-RU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акварельные краски, палитра, подставки,</a:t>
            </a:r>
          </a:p>
          <a:p>
            <a:pPr algn="ctr"/>
            <a:r>
              <a:rPr lang="ru-RU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ватные палочки, губки, пластилин, </a:t>
            </a:r>
          </a:p>
          <a:p>
            <a:pPr algn="ctr"/>
            <a:r>
              <a:rPr lang="ru-RU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пластмассовые вилки, альбомы.</a:t>
            </a:r>
            <a:endParaRPr lang="ru-RU" sz="2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cut thruBlk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IMG_20190409_100436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533400" y="152401"/>
            <a:ext cx="3962400" cy="35814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0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 descr="IMG_20190409_100533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4343400" y="3200400"/>
            <a:ext cx="4572000" cy="340995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0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TextBox 5"/>
          <p:cNvSpPr txBox="1"/>
          <p:nvPr/>
        </p:nvSpPr>
        <p:spPr>
          <a:xfrm>
            <a:off x="4670147" y="685800"/>
            <a:ext cx="4473853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МДОУ «Детский сад №70»</a:t>
            </a:r>
          </a:p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г. Энгельс Саратовская обл.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57200" y="3886200"/>
            <a:ext cx="360214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Канцедал Алефтина Борисовна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Воспитатель высшей категории</a:t>
            </a:r>
          </a:p>
          <a:p>
            <a:pPr algn="ctr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Курышева  Антонина Анатольевна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Воспитатель  высшей категории</a:t>
            </a:r>
          </a:p>
          <a:p>
            <a:pPr algn="ctr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Мокрушина Нина Владимировна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Воспитатель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квалификационной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категории</a:t>
            </a: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IMG_20190402_180456.jpg"/>
          <p:cNvPicPr>
            <a:picLocks noGrp="1" noChangeAspect="1"/>
          </p:cNvPicPr>
          <p:nvPr>
            <p:ph sz="half" idx="1"/>
          </p:nvPr>
        </p:nvPicPr>
        <p:blipFill>
          <a:blip r:embed="rId3" cstate="email"/>
          <a:srcRect/>
          <a:stretch>
            <a:fillRect/>
          </a:stretch>
        </p:blipFill>
        <p:spPr>
          <a:xfrm rot="5400000">
            <a:off x="876300" y="3009900"/>
            <a:ext cx="3047999" cy="4038600"/>
          </a:xfrm>
          <a:prstGeom prst="round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Содержимое 5" descr="IMG_20190402_180030.jpg"/>
          <p:cNvPicPr>
            <a:picLocks noGrp="1" noChangeAspect="1"/>
          </p:cNvPicPr>
          <p:nvPr>
            <p:ph sz="half" idx="2"/>
          </p:nvPr>
        </p:nvPicPr>
        <p:blipFill>
          <a:blip r:embed="rId4" cstate="email"/>
          <a:srcRect t="-629"/>
          <a:stretch>
            <a:fillRect/>
          </a:stretch>
        </p:blipFill>
        <p:spPr>
          <a:xfrm rot="10800000">
            <a:off x="5029200" y="3581400"/>
            <a:ext cx="3657600" cy="3048000"/>
          </a:xfrm>
          <a:prstGeom prst="round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6" descr="IMG_20190402_135719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 rot="16200000">
            <a:off x="895350" y="-361950"/>
            <a:ext cx="3086100" cy="4114800"/>
          </a:xfrm>
          <a:prstGeom prst="round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8" name="TextBox 7"/>
          <p:cNvSpPr txBox="1"/>
          <p:nvPr/>
        </p:nvSpPr>
        <p:spPr>
          <a:xfrm>
            <a:off x="4648200" y="685800"/>
            <a:ext cx="43434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Кисти (беличьи, пони), цветные фломастеры,</a:t>
            </a:r>
          </a:p>
          <a:p>
            <a:pPr algn="ctr"/>
            <a:r>
              <a:rPr lang="ru-RU" sz="28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клей, гелиевые ручки, масляная пастель.</a:t>
            </a: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IMG_20190401_135902.jpg"/>
          <p:cNvPicPr>
            <a:picLocks noGrp="1" noChangeAspect="1"/>
          </p:cNvPicPr>
          <p:nvPr>
            <p:ph sz="half" idx="1"/>
          </p:nvPr>
        </p:nvPicPr>
        <p:blipFill>
          <a:blip r:embed="rId3" cstate="email"/>
          <a:srcRect/>
          <a:stretch>
            <a:fillRect/>
          </a:stretch>
        </p:blipFill>
        <p:spPr>
          <a:xfrm rot="16200000">
            <a:off x="762001" y="2286000"/>
            <a:ext cx="3352800" cy="441960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0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Содержимое 5" descr="IMG_20190401_160032.jpg"/>
          <p:cNvPicPr>
            <a:picLocks noGrp="1" noChangeAspect="1"/>
          </p:cNvPicPr>
          <p:nvPr>
            <p:ph sz="half" idx="2"/>
          </p:nvPr>
        </p:nvPicPr>
        <p:blipFill>
          <a:blip r:embed="rId4" cstate="email"/>
          <a:srcRect/>
          <a:stretch>
            <a:fillRect/>
          </a:stretch>
        </p:blipFill>
        <p:spPr>
          <a:xfrm>
            <a:off x="4876800" y="3581400"/>
            <a:ext cx="4038600" cy="29718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0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6" descr="IMG_20190401_135528.jpg"/>
          <p:cNvPicPr>
            <a:picLocks noChangeAspect="1"/>
          </p:cNvPicPr>
          <p:nvPr/>
        </p:nvPicPr>
        <p:blipFill>
          <a:blip r:embed="rId5" cstate="email"/>
          <a:srcRect/>
          <a:stretch>
            <a:fillRect/>
          </a:stretch>
        </p:blipFill>
        <p:spPr>
          <a:xfrm>
            <a:off x="5029200" y="152400"/>
            <a:ext cx="3733800" cy="28194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0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8" name="TextBox 7"/>
          <p:cNvSpPr txBox="1"/>
          <p:nvPr/>
        </p:nvSpPr>
        <p:spPr>
          <a:xfrm>
            <a:off x="0" y="838200"/>
            <a:ext cx="5072992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Бумага (различная по текстуре), ткань, </a:t>
            </a:r>
          </a:p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обои, природный материал (шишки, жёлуди,</a:t>
            </a:r>
          </a:p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семена, камушки и др.), пособия для</a:t>
            </a:r>
          </a:p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изготовления  игрушек  и украшения к ним.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zoom dir="in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 l="-21000" r="-2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20190326_092548_1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4800600" y="1600200"/>
            <a:ext cx="4038600" cy="48768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" name="Рисунок 2" descr="IMG_20190326_092624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228600" y="228600"/>
            <a:ext cx="4191000" cy="4572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TextBox 3"/>
          <p:cNvSpPr txBox="1"/>
          <p:nvPr/>
        </p:nvSpPr>
        <p:spPr>
          <a:xfrm>
            <a:off x="5105400" y="381000"/>
            <a:ext cx="323475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Галерея художников </a:t>
            </a:r>
          </a:p>
          <a:p>
            <a:pPr algn="ctr"/>
            <a:r>
              <a:rPr lang="ru-RU" sz="24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– иллюстраторов и</a:t>
            </a:r>
            <a:endParaRPr lang="ru-RU" sz="20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52400" y="5486400"/>
            <a:ext cx="4419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художников - пейзажистов</a:t>
            </a:r>
            <a:endParaRPr lang="ru-RU" sz="28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comb dir="vert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IMG_20190401_143526.jpg"/>
          <p:cNvPicPr>
            <a:picLocks noGrp="1" noChangeAspect="1"/>
          </p:cNvPicPr>
          <p:nvPr>
            <p:ph sz="half" idx="1"/>
          </p:nvPr>
        </p:nvPicPr>
        <p:blipFill>
          <a:blip r:embed="rId3" cstate="email"/>
          <a:srcRect/>
          <a:stretch>
            <a:fillRect/>
          </a:stretch>
        </p:blipFill>
        <p:spPr>
          <a:xfrm rot="21286735">
            <a:off x="742451" y="1665490"/>
            <a:ext cx="3326126" cy="474621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Содержимое 5" descr="IMG_20190401_143653.jpg"/>
          <p:cNvPicPr>
            <a:picLocks noGrp="1" noChangeAspect="1"/>
          </p:cNvPicPr>
          <p:nvPr>
            <p:ph sz="half" idx="2"/>
          </p:nvPr>
        </p:nvPicPr>
        <p:blipFill>
          <a:blip r:embed="rId4" cstate="email"/>
          <a:stretch>
            <a:fillRect/>
          </a:stretch>
        </p:blipFill>
        <p:spPr>
          <a:xfrm rot="244869">
            <a:off x="4887998" y="1416239"/>
            <a:ext cx="3564136" cy="47244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8" name="TextBox 7"/>
          <p:cNvSpPr txBox="1"/>
          <p:nvPr/>
        </p:nvSpPr>
        <p:spPr>
          <a:xfrm rot="21258653">
            <a:off x="1087924" y="1009902"/>
            <a:ext cx="195277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Органайзер</a:t>
            </a:r>
            <a:endParaRPr lang="ru-RU" sz="28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 rot="225081">
            <a:off x="5058861" y="695860"/>
            <a:ext cx="355757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«Волшебное ведёрко»</a:t>
            </a:r>
            <a:endParaRPr lang="ru-RU" sz="28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cover dir="lu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IMG_20190401_141243.jpg"/>
          <p:cNvPicPr>
            <a:picLocks noGrp="1" noChangeAspect="1"/>
          </p:cNvPicPr>
          <p:nvPr>
            <p:ph sz="half" idx="1"/>
          </p:nvPr>
        </p:nvPicPr>
        <p:blipFill>
          <a:blip r:embed="rId3" cstate="email"/>
          <a:stretch>
            <a:fillRect/>
          </a:stretch>
        </p:blipFill>
        <p:spPr>
          <a:xfrm rot="5400000">
            <a:off x="13939" y="2576861"/>
            <a:ext cx="4315522" cy="32766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Содержимое 5" descr="IMG_20190401_141541.jpg"/>
          <p:cNvPicPr>
            <a:picLocks noGrp="1" noChangeAspect="1"/>
          </p:cNvPicPr>
          <p:nvPr>
            <p:ph sz="half" idx="2"/>
          </p:nvPr>
        </p:nvPicPr>
        <p:blipFill>
          <a:blip r:embed="rId4" cstate="email"/>
          <a:stretch>
            <a:fillRect/>
          </a:stretch>
        </p:blipFill>
        <p:spPr>
          <a:xfrm rot="198942">
            <a:off x="4288451" y="2565221"/>
            <a:ext cx="4486697" cy="349966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7" name="TextBox 6"/>
          <p:cNvSpPr txBox="1"/>
          <p:nvPr/>
        </p:nvSpPr>
        <p:spPr>
          <a:xfrm>
            <a:off x="1905000" y="533400"/>
            <a:ext cx="5257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«Чудесная шкатулка»</a:t>
            </a:r>
          </a:p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(для рукоделия)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cover dir="rd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 l="-21000" r="-2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IMG_20190401_140709.jpg"/>
          <p:cNvPicPr>
            <a:picLocks noGrp="1" noChangeAspect="1"/>
          </p:cNvPicPr>
          <p:nvPr>
            <p:ph sz="half" idx="2"/>
          </p:nvPr>
        </p:nvPicPr>
        <p:blipFill>
          <a:blip r:embed="rId3" cstate="email"/>
          <a:srcRect/>
          <a:stretch>
            <a:fillRect/>
          </a:stretch>
        </p:blipFill>
        <p:spPr>
          <a:xfrm rot="255937">
            <a:off x="4524212" y="306982"/>
            <a:ext cx="4267200" cy="2971800"/>
          </a:xfrm>
          <a:prstGeom prst="round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0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6" descr="IMG_20190401_155229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228600" y="1676400"/>
            <a:ext cx="3810000" cy="4800600"/>
          </a:xfrm>
          <a:prstGeom prst="round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0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Рисунок 3" descr="IMG_20190401_141811.jpg"/>
          <p:cNvPicPr>
            <a:picLocks noChangeAspect="1"/>
          </p:cNvPicPr>
          <p:nvPr/>
        </p:nvPicPr>
        <p:blipFill>
          <a:blip r:embed="rId5" cstate="email"/>
          <a:srcRect/>
          <a:stretch>
            <a:fillRect/>
          </a:stretch>
        </p:blipFill>
        <p:spPr>
          <a:xfrm>
            <a:off x="4419600" y="3581400"/>
            <a:ext cx="4539049" cy="2895600"/>
          </a:xfrm>
          <a:prstGeom prst="round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00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TextBox 4"/>
          <p:cNvSpPr txBox="1"/>
          <p:nvPr/>
        </p:nvSpPr>
        <p:spPr>
          <a:xfrm>
            <a:off x="152400" y="457200"/>
            <a:ext cx="424776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Плакаты и игры по </a:t>
            </a: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изобразительной деятельности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IMG_20190401_141617.jpg"/>
          <p:cNvPicPr>
            <a:picLocks noGrp="1" noChangeAspect="1"/>
          </p:cNvPicPr>
          <p:nvPr>
            <p:ph sz="half" idx="1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381000" y="609600"/>
            <a:ext cx="3962400" cy="2514600"/>
          </a:xfrm>
          <a:prstGeom prst="round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Содержимое 5" descr="IMG_20190401_141218.jpg"/>
          <p:cNvPicPr>
            <a:picLocks noGrp="1" noChangeAspect="1"/>
          </p:cNvPicPr>
          <p:nvPr>
            <p:ph sz="half" idx="2"/>
          </p:nvPr>
        </p:nvPicPr>
        <p:blipFill>
          <a:blip r:embed="rId4" cstate="email"/>
          <a:srcRect b="-629"/>
          <a:stretch>
            <a:fillRect/>
          </a:stretch>
        </p:blipFill>
        <p:spPr>
          <a:xfrm rot="16200000">
            <a:off x="5562600" y="3429000"/>
            <a:ext cx="3352800" cy="3048000"/>
          </a:xfrm>
          <a:prstGeom prst="round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6" descr="IMG_20190401_160351.jpg"/>
          <p:cNvPicPr>
            <a:picLocks noChangeAspect="1"/>
          </p:cNvPicPr>
          <p:nvPr/>
        </p:nvPicPr>
        <p:blipFill>
          <a:blip r:embed="rId5" cstate="email"/>
          <a:srcRect r="-508"/>
          <a:stretch>
            <a:fillRect/>
          </a:stretch>
        </p:blipFill>
        <p:spPr>
          <a:xfrm>
            <a:off x="381000" y="3581400"/>
            <a:ext cx="5029200" cy="2990850"/>
          </a:xfrm>
          <a:prstGeom prst="round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8" name="TextBox 7"/>
          <p:cNvSpPr txBox="1"/>
          <p:nvPr/>
        </p:nvSpPr>
        <p:spPr>
          <a:xfrm>
            <a:off x="4382570" y="990600"/>
            <a:ext cx="4379212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0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Творческие работы</a:t>
            </a:r>
          </a:p>
          <a:p>
            <a:pPr algn="ctr"/>
            <a:r>
              <a:rPr lang="ru-RU" sz="40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родителей</a:t>
            </a:r>
            <a:endParaRPr lang="ru-RU" sz="40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 l="-5000" r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20190416_160732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4267200" y="3962400"/>
            <a:ext cx="4648200" cy="25908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5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TextBox 3"/>
          <p:cNvSpPr txBox="1"/>
          <p:nvPr/>
        </p:nvSpPr>
        <p:spPr>
          <a:xfrm>
            <a:off x="153118" y="5105400"/>
            <a:ext cx="3798860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Выставка</a:t>
            </a:r>
          </a:p>
          <a:p>
            <a:pPr algn="ctr"/>
            <a:r>
              <a:rPr lang="ru-RU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детского творчества</a:t>
            </a:r>
            <a:endParaRPr lang="ru-RU" sz="32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user_file_57449502d8932_2_1.pn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6705600" y="1295400"/>
            <a:ext cx="1716090" cy="2743199"/>
          </a:xfrm>
          <a:prstGeom prst="rect">
            <a:avLst/>
          </a:prstGeom>
        </p:spPr>
      </p:pic>
      <p:pic>
        <p:nvPicPr>
          <p:cNvPr id="3" name="Рисунок 2" descr="IMG_20190416_160838.jpg"/>
          <p:cNvPicPr>
            <a:picLocks noChangeAspect="1"/>
          </p:cNvPicPr>
          <p:nvPr/>
        </p:nvPicPr>
        <p:blipFill>
          <a:blip r:embed="rId5" cstate="email"/>
          <a:srcRect/>
          <a:stretch>
            <a:fillRect/>
          </a:stretch>
        </p:blipFill>
        <p:spPr>
          <a:xfrm>
            <a:off x="304800" y="304800"/>
            <a:ext cx="6248400" cy="40386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00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slow">
    <p:blinds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522162600721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 rot="20968906">
            <a:off x="556705" y="414107"/>
            <a:ext cx="2305987" cy="297213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00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" name="Рисунок 2" descr="WP_20170220_002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>
          <a:xfrm rot="963215">
            <a:off x="6226458" y="563130"/>
            <a:ext cx="2279862" cy="291832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00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Рисунок 3" descr="IMG_20180306_102534.jpg"/>
          <p:cNvPicPr>
            <a:picLocks noChangeAspect="1"/>
          </p:cNvPicPr>
          <p:nvPr/>
        </p:nvPicPr>
        <p:blipFill>
          <a:blip r:embed="rId5" cstate="email"/>
          <a:srcRect/>
          <a:stretch>
            <a:fillRect/>
          </a:stretch>
        </p:blipFill>
        <p:spPr>
          <a:xfrm>
            <a:off x="1828800" y="3276600"/>
            <a:ext cx="5334000" cy="3352800"/>
          </a:xfrm>
          <a:prstGeom prst="round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0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TextBox 4"/>
          <p:cNvSpPr txBox="1"/>
          <p:nvPr/>
        </p:nvSpPr>
        <p:spPr>
          <a:xfrm>
            <a:off x="3113056" y="609600"/>
            <a:ext cx="2833148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4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Наше</a:t>
            </a:r>
          </a:p>
          <a:p>
            <a:pPr algn="ctr"/>
            <a:r>
              <a:rPr lang="ru-RU" sz="44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творчество</a:t>
            </a:r>
            <a:endParaRPr lang="ru-RU" sz="44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244564442_ac2adf109f6da17db4226e5d6d09116a_800.png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7467600" y="4953000"/>
            <a:ext cx="1161292" cy="1676405"/>
          </a:xfrm>
          <a:prstGeom prst="rect">
            <a:avLst/>
          </a:prstGeom>
        </p:spPr>
      </p:pic>
      <p:pic>
        <p:nvPicPr>
          <p:cNvPr id="7" name="Рисунок 6" descr="244564442_ac2adf109f6da17db4226e5d6d09116a_800.png"/>
          <p:cNvPicPr>
            <a:picLocks noChangeAspect="1"/>
          </p:cNvPicPr>
          <p:nvPr/>
        </p:nvPicPr>
        <p:blipFill>
          <a:blip r:embed="rId7" cstate="email"/>
          <a:stretch>
            <a:fillRect/>
          </a:stretch>
        </p:blipFill>
        <p:spPr>
          <a:xfrm>
            <a:off x="228600" y="4724400"/>
            <a:ext cx="1295400" cy="1828805"/>
          </a:xfrm>
          <a:prstGeom prst="rect">
            <a:avLst/>
          </a:prstGeom>
        </p:spPr>
      </p:pic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IMG_20190401_134301.jpg"/>
          <p:cNvPicPr>
            <a:picLocks noGrp="1" noChangeAspect="1"/>
          </p:cNvPicPr>
          <p:nvPr>
            <p:ph sz="half" idx="1"/>
          </p:nvPr>
        </p:nvPicPr>
        <p:blipFill>
          <a:blip r:embed="rId3" cstate="email"/>
          <a:stretch>
            <a:fillRect/>
          </a:stretch>
        </p:blipFill>
        <p:spPr>
          <a:xfrm rot="21242801">
            <a:off x="374788" y="3020670"/>
            <a:ext cx="4038600" cy="302895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6" descr="IMG_20190401_134215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 rot="465961">
            <a:off x="4974320" y="3521041"/>
            <a:ext cx="3810000" cy="282981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Рисунок 7" descr="IMG_20190401_140117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7010400" y="228600"/>
            <a:ext cx="1905000" cy="25908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bg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9" name="Содержимое 8"/>
          <p:cNvSpPr>
            <a:spLocks noGrp="1"/>
          </p:cNvSpPr>
          <p:nvPr>
            <p:ph sz="half" idx="2"/>
          </p:nvPr>
        </p:nvSpPr>
        <p:spPr>
          <a:xfrm>
            <a:off x="152400" y="304800"/>
            <a:ext cx="6858000" cy="2209800"/>
          </a:xfrm>
        </p:spPr>
        <p:txBody>
          <a:bodyPr>
            <a:normAutofit fontScale="70000" lnSpcReduction="20000"/>
          </a:bodyPr>
          <a:lstStyle/>
          <a:p>
            <a:pPr marL="6350" indent="-6350" algn="ctr">
              <a:buNone/>
            </a:pPr>
            <a:r>
              <a:rPr lang="ru-RU" sz="3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Уголок детского творчества в подготовительной группе  «Страна творчества»</a:t>
            </a:r>
          </a:p>
          <a:p>
            <a:pPr algn="ctr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Дети должны жить в мире красоты, игры, сказки, музыки, рисунка, фантазии, творчества. </a:t>
            </a:r>
          </a:p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В.А. Сухомлинский.</a:t>
            </a: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Содержимое 5" descr="IMG_20190401_134328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81000" y="228600"/>
            <a:ext cx="6173337" cy="44958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" name="Рисунок 2" descr="IMG_20190401_134516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>
          <a:xfrm>
            <a:off x="5181600" y="3733800"/>
            <a:ext cx="3722914" cy="28956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TextBox 3"/>
          <p:cNvSpPr txBox="1"/>
          <p:nvPr/>
        </p:nvSpPr>
        <p:spPr>
          <a:xfrm>
            <a:off x="533400" y="5029200"/>
            <a:ext cx="40386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Мы умеем делать сами</a:t>
            </a:r>
          </a:p>
          <a:p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Клеить, рисовать, лепить.</a:t>
            </a:r>
          </a:p>
          <a:p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Ведь с умелыми руками</a:t>
            </a:r>
          </a:p>
          <a:p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Веселей на свете жить!</a:t>
            </a:r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 l="-21000" r="-2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IMG_20190401_143115.jpg"/>
          <p:cNvPicPr>
            <a:picLocks noGrp="1" noChangeAspect="1"/>
          </p:cNvPicPr>
          <p:nvPr>
            <p:ph sz="half" idx="1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457200" y="3657600"/>
            <a:ext cx="3962400" cy="287655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bg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Содержимое 5" descr="IMG_20190401_134649.jpg"/>
          <p:cNvPicPr>
            <a:picLocks noGrp="1" noChangeAspect="1"/>
          </p:cNvPicPr>
          <p:nvPr>
            <p:ph sz="half" idx="2"/>
          </p:nvPr>
        </p:nvPicPr>
        <p:blipFill>
          <a:blip r:embed="rId4" cstate="email"/>
          <a:srcRect/>
          <a:stretch>
            <a:fillRect/>
          </a:stretch>
        </p:blipFill>
        <p:spPr>
          <a:xfrm>
            <a:off x="4800600" y="3657600"/>
            <a:ext cx="3962400" cy="28956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00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Рисунок 7" descr="IMG_20190402_182136.jpg"/>
          <p:cNvPicPr>
            <a:picLocks noChangeAspect="1"/>
          </p:cNvPicPr>
          <p:nvPr/>
        </p:nvPicPr>
        <p:blipFill>
          <a:blip r:embed="rId5" cstate="email"/>
          <a:srcRect/>
          <a:stretch>
            <a:fillRect/>
          </a:stretch>
        </p:blipFill>
        <p:spPr>
          <a:xfrm rot="5400000">
            <a:off x="5219700" y="-266700"/>
            <a:ext cx="2895600" cy="43434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00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7" name="TextBox 6"/>
          <p:cNvSpPr txBox="1"/>
          <p:nvPr/>
        </p:nvSpPr>
        <p:spPr>
          <a:xfrm>
            <a:off x="0" y="2133600"/>
            <a:ext cx="44958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Для знакомства детей с народными </a:t>
            </a:r>
          </a:p>
          <a:p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декоративным искусством, народными </a:t>
            </a:r>
          </a:p>
          <a:p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игрушками имеются альбомы для </a:t>
            </a:r>
          </a:p>
          <a:p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рассматривания декоративной росписи.</a:t>
            </a:r>
            <a:endParaRPr lang="ru-RU" sz="2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Рисунок 8" descr="MUÑECAS RUSAS (122).png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990600" y="228600"/>
            <a:ext cx="2438400" cy="1833003"/>
          </a:xfrm>
          <a:prstGeom prst="rect">
            <a:avLst/>
          </a:prstGeom>
        </p:spPr>
      </p:pic>
    </p:spTree>
  </p:cSld>
  <p:clrMapOvr>
    <a:masterClrMapping/>
  </p:clrMapOvr>
  <p:transition spd="slow">
    <p:wheel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IMG_20190401_154622.jpg"/>
          <p:cNvPicPr>
            <a:picLocks noGrp="1" noChangeAspect="1"/>
          </p:cNvPicPr>
          <p:nvPr>
            <p:ph sz="half" idx="2"/>
          </p:nvPr>
        </p:nvPicPr>
        <p:blipFill>
          <a:blip r:embed="rId3" cstate="email"/>
          <a:srcRect/>
          <a:stretch>
            <a:fillRect/>
          </a:stretch>
        </p:blipFill>
        <p:spPr>
          <a:xfrm rot="6164383">
            <a:off x="4351731" y="2166916"/>
            <a:ext cx="4724401" cy="3480101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FF00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6" descr="IMG_20190401_154740.jpg"/>
          <p:cNvPicPr>
            <a:picLocks noChangeAspect="1"/>
          </p:cNvPicPr>
          <p:nvPr/>
        </p:nvPicPr>
        <p:blipFill>
          <a:blip r:embed="rId4" cstate="email"/>
          <a:srcRect b="-1056"/>
          <a:stretch>
            <a:fillRect/>
          </a:stretch>
        </p:blipFill>
        <p:spPr>
          <a:xfrm rot="20546485">
            <a:off x="851456" y="1306320"/>
            <a:ext cx="3398391" cy="5159252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FF00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TextBox 4"/>
          <p:cNvSpPr txBox="1"/>
          <p:nvPr/>
        </p:nvSpPr>
        <p:spPr>
          <a:xfrm>
            <a:off x="838200" y="304800"/>
            <a:ext cx="739862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Раскраски представлены по различным темам </a:t>
            </a:r>
            <a:endParaRPr lang="ru-RU" sz="28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20190401_141119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2133600" y="1447800"/>
            <a:ext cx="4876800" cy="48768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00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TextBox 5"/>
          <p:cNvSpPr txBox="1"/>
          <p:nvPr/>
        </p:nvSpPr>
        <p:spPr>
          <a:xfrm>
            <a:off x="914400" y="457200"/>
            <a:ext cx="749134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Соответствует гендерному принципу</a:t>
            </a:r>
            <a:endParaRPr lang="ru-RU" sz="36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edf6e2de59704f55023665012489a1ed.pn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6728867" y="2895600"/>
            <a:ext cx="2415133" cy="3694188"/>
          </a:xfrm>
          <a:prstGeom prst="rect">
            <a:avLst/>
          </a:prstGeom>
        </p:spPr>
      </p:pic>
      <p:pic>
        <p:nvPicPr>
          <p:cNvPr id="8" name="Рисунок 7" descr="c17bc9f54e01.pn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0" y="3048000"/>
            <a:ext cx="2427224" cy="3412241"/>
          </a:xfrm>
          <a:prstGeom prst="rect">
            <a:avLst/>
          </a:prstGeom>
        </p:spPr>
      </p:pic>
    </p:spTree>
  </p:cSld>
  <p:clrMapOvr>
    <a:masterClrMapping/>
  </p:clrMapOvr>
  <p:transition spd="slow">
    <p:plus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IMG_20190401_135355.jpg"/>
          <p:cNvPicPr>
            <a:picLocks noGrp="1" noChangeAspect="1"/>
          </p:cNvPicPr>
          <p:nvPr>
            <p:ph sz="half" idx="2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5334000" y="3429000"/>
            <a:ext cx="3581400" cy="29718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0000FF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7" name="Рисунок 6" descr="IMG_20190401_135641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304800" y="228600"/>
            <a:ext cx="4343400" cy="29718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Рисунок 7" descr="IMG_20190401_140117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7467600" y="0"/>
            <a:ext cx="1676400" cy="22352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 descr="IMG_20190401_143400.jpg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304800" y="3429000"/>
            <a:ext cx="4495800" cy="30480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FFFF00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9" name="TextBox 8"/>
          <p:cNvSpPr txBox="1"/>
          <p:nvPr/>
        </p:nvSpPr>
        <p:spPr>
          <a:xfrm>
            <a:off x="4724400" y="990600"/>
            <a:ext cx="4000519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Есть посуда непростая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А точно золотая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 яркими узорчиками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Ягодками и листочками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Называется она – золотая хохлома!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strips dir="l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IMG_20190401_140607.jpg"/>
          <p:cNvPicPr>
            <a:picLocks noGrp="1" noChangeAspect="1"/>
          </p:cNvPicPr>
          <p:nvPr>
            <p:ph sz="half" idx="1"/>
          </p:nvPr>
        </p:nvPicPr>
        <p:blipFill>
          <a:blip r:embed="rId3" cstate="email"/>
          <a:srcRect/>
          <a:stretch>
            <a:fillRect/>
          </a:stretch>
        </p:blipFill>
        <p:spPr>
          <a:xfrm rot="20889359">
            <a:off x="509011" y="1814735"/>
            <a:ext cx="3900924" cy="3137038"/>
          </a:xfrm>
          <a:prstGeom prst="round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Содержимое 5" descr="IMG_20190401_140945.jpg"/>
          <p:cNvPicPr>
            <a:picLocks noGrp="1" noChangeAspect="1"/>
          </p:cNvPicPr>
          <p:nvPr>
            <p:ph sz="half" idx="2"/>
          </p:nvPr>
        </p:nvPicPr>
        <p:blipFill>
          <a:blip r:embed="rId4" cstate="email"/>
          <a:srcRect b="-878"/>
          <a:stretch>
            <a:fillRect/>
          </a:stretch>
        </p:blipFill>
        <p:spPr>
          <a:xfrm rot="15560563">
            <a:off x="4949345" y="2348410"/>
            <a:ext cx="3293346" cy="4565665"/>
          </a:xfrm>
          <a:prstGeom prst="round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8" name="TextBox 7"/>
          <p:cNvSpPr txBox="1"/>
          <p:nvPr/>
        </p:nvSpPr>
        <p:spPr>
          <a:xfrm>
            <a:off x="987481" y="304800"/>
            <a:ext cx="6913752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2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Большой популярностью пользуются  </a:t>
            </a:r>
          </a:p>
          <a:p>
            <a:pPr algn="ctr"/>
            <a:r>
              <a:rPr lang="ru-RU" sz="32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трафареты и печатки.</a:t>
            </a:r>
            <a:endParaRPr lang="ru-RU" sz="32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505</TotalTime>
  <Words>397</Words>
  <Application>Microsoft Office PowerPoint</Application>
  <PresentationFormat>Экран (4:3)</PresentationFormat>
  <Paragraphs>98</Paragraphs>
  <Slides>29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30" baseType="lpstr">
      <vt:lpstr>Office Theme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Антонина</dc:creator>
  <cp:lastModifiedBy>Антонина</cp:lastModifiedBy>
  <cp:revision>99</cp:revision>
  <dcterms:created xsi:type="dcterms:W3CDTF">2019-04-02T17:29:59Z</dcterms:created>
  <dcterms:modified xsi:type="dcterms:W3CDTF">2019-04-28T12:42:05Z</dcterms:modified>
</cp:coreProperties>
</file>