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316" r:id="rId3"/>
    <p:sldId id="257" r:id="rId4"/>
    <p:sldId id="318" r:id="rId5"/>
    <p:sldId id="317" r:id="rId6"/>
    <p:sldId id="309" r:id="rId7"/>
    <p:sldId id="306" r:id="rId8"/>
    <p:sldId id="305" r:id="rId9"/>
    <p:sldId id="304" r:id="rId10"/>
    <p:sldId id="315" r:id="rId11"/>
    <p:sldId id="310" r:id="rId12"/>
    <p:sldId id="302" r:id="rId13"/>
    <p:sldId id="314" r:id="rId14"/>
    <p:sldId id="313" r:id="rId15"/>
    <p:sldId id="311" r:id="rId16"/>
    <p:sldId id="300" r:id="rId17"/>
    <p:sldId id="312" r:id="rId18"/>
    <p:sldId id="319" r:id="rId19"/>
    <p:sldId id="320"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32" autoAdjust="0"/>
    <p:restoredTop sz="94660"/>
  </p:normalViewPr>
  <p:slideViewPr>
    <p:cSldViewPr>
      <p:cViewPr varScale="1">
        <p:scale>
          <a:sx n="70" d="100"/>
          <a:sy n="70" d="100"/>
        </p:scale>
        <p:origin x="-13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37F7F59-A1D7-4846-B3A7-64D89923AD0F}" type="datetimeFigureOut">
              <a:rPr lang="ru-RU" smtClean="0"/>
              <a:t>29.04.2019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8C0CDD6-6ABA-408B-8D64-E568777BFD77}"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37F7F59-A1D7-4846-B3A7-64D89923AD0F}" type="datetimeFigureOut">
              <a:rPr lang="ru-RU" smtClean="0"/>
              <a:t>29.04.2019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8C0CDD6-6ABA-408B-8D64-E568777BFD77}"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37F7F59-A1D7-4846-B3A7-64D89923AD0F}" type="datetimeFigureOut">
              <a:rPr lang="ru-RU" smtClean="0"/>
              <a:t>29.04.2019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8C0CDD6-6ABA-408B-8D64-E568777BFD77}"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37F7F59-A1D7-4846-B3A7-64D89923AD0F}" type="datetimeFigureOut">
              <a:rPr lang="ru-RU" smtClean="0"/>
              <a:t>29.04.2019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8C0CDD6-6ABA-408B-8D64-E568777BFD77}"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37F7F59-A1D7-4846-B3A7-64D89923AD0F}" type="datetimeFigureOut">
              <a:rPr lang="ru-RU" smtClean="0"/>
              <a:t>29.04.2019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8C0CDD6-6ABA-408B-8D64-E568777BFD77}"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37F7F59-A1D7-4846-B3A7-64D89923AD0F}" type="datetimeFigureOut">
              <a:rPr lang="ru-RU" smtClean="0"/>
              <a:t>29.04.2019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8C0CDD6-6ABA-408B-8D64-E568777BFD77}"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37F7F59-A1D7-4846-B3A7-64D89923AD0F}" type="datetimeFigureOut">
              <a:rPr lang="ru-RU" smtClean="0"/>
              <a:t>29.04.2019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8C0CDD6-6ABA-408B-8D64-E568777BFD77}"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37F7F59-A1D7-4846-B3A7-64D89923AD0F}" type="datetimeFigureOut">
              <a:rPr lang="ru-RU" smtClean="0"/>
              <a:t>29.04.2019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8C0CDD6-6ABA-408B-8D64-E568777BFD77}"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7F7F59-A1D7-4846-B3A7-64D89923AD0F}" type="datetimeFigureOut">
              <a:rPr lang="ru-RU" smtClean="0"/>
              <a:t>29.04.2019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8C0CDD6-6ABA-408B-8D64-E568777BFD77}"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37F7F59-A1D7-4846-B3A7-64D89923AD0F}" type="datetimeFigureOut">
              <a:rPr lang="ru-RU" smtClean="0"/>
              <a:t>29.04.2019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8C0CDD6-6ABA-408B-8D64-E568777BFD77}"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37F7F59-A1D7-4846-B3A7-64D89923AD0F}" type="datetimeFigureOut">
              <a:rPr lang="ru-RU" smtClean="0"/>
              <a:t>29.04.2019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8C0CDD6-6ABA-408B-8D64-E568777BFD77}"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137F7F59-A1D7-4846-B3A7-64D89923AD0F}" type="datetimeFigureOut">
              <a:rPr lang="ru-RU" smtClean="0"/>
              <a:t>29.04.2019</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28C0CDD6-6ABA-408B-8D64-E568777BFD77}"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2.png"/><Relationship Id="rId2"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jpeg"/><Relationship Id="rId4" Type="http://schemas.openxmlformats.org/officeDocument/2006/relationships/image" Target="../media/image29.jpeg"/></Relationships>
</file>

<file path=ppt/slides/_rels/slide1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619672" y="1556792"/>
            <a:ext cx="5688632" cy="4968552"/>
          </a:xfrm>
        </p:spPr>
        <p:txBody>
          <a:bodyPr>
            <a:normAutofit fontScale="25000" lnSpcReduction="20000"/>
          </a:bodyPr>
          <a:lstStyle/>
          <a:p>
            <a:pPr lvl="0" algn="r">
              <a:lnSpc>
                <a:spcPts val="1840"/>
              </a:lnSpc>
              <a:spcBef>
                <a:spcPts val="375"/>
              </a:spcBef>
              <a:spcAft>
                <a:spcPts val="375"/>
              </a:spcAft>
              <a:buClrTx/>
              <a:buSzTx/>
            </a:pPr>
            <a:r>
              <a:rPr lang="ru-RU" sz="5600" b="1" i="1" dirty="0">
                <a:solidFill>
                  <a:srgbClr val="000000"/>
                </a:solidFill>
                <a:latin typeface="Times New Roman" pitchFamily="18" charset="0"/>
                <a:ea typeface="Times New Roman"/>
                <a:cs typeface="Times New Roman" pitchFamily="18" charset="0"/>
              </a:rPr>
              <a:t>Говорят, она везде!</a:t>
            </a:r>
            <a:endParaRPr lang="ru-RU" sz="5600" b="1" dirty="0">
              <a:solidFill>
                <a:prstClr val="black"/>
              </a:solidFill>
              <a:latin typeface="Times New Roman" pitchFamily="18" charset="0"/>
              <a:ea typeface="Times New Roman"/>
              <a:cs typeface="Times New Roman" pitchFamily="18" charset="0"/>
            </a:endParaRPr>
          </a:p>
          <a:p>
            <a:pPr lvl="0" algn="r">
              <a:lnSpc>
                <a:spcPts val="1840"/>
              </a:lnSpc>
              <a:spcBef>
                <a:spcPts val="375"/>
              </a:spcBef>
              <a:spcAft>
                <a:spcPts val="375"/>
              </a:spcAft>
              <a:buClrTx/>
              <a:buSzTx/>
            </a:pPr>
            <a:r>
              <a:rPr lang="ru-RU" sz="5600" b="1" i="1" dirty="0">
                <a:solidFill>
                  <a:srgbClr val="000000"/>
                </a:solidFill>
                <a:latin typeface="Times New Roman" pitchFamily="18" charset="0"/>
                <a:ea typeface="Times New Roman"/>
                <a:cs typeface="Times New Roman" pitchFamily="18" charset="0"/>
              </a:rPr>
              <a:t>         В луже, в море, в океане</a:t>
            </a:r>
            <a:endParaRPr lang="ru-RU" sz="5600" b="1" dirty="0">
              <a:solidFill>
                <a:prstClr val="black"/>
              </a:solidFill>
              <a:latin typeface="Times New Roman" pitchFamily="18" charset="0"/>
              <a:ea typeface="Times New Roman"/>
              <a:cs typeface="Times New Roman" pitchFamily="18" charset="0"/>
            </a:endParaRPr>
          </a:p>
          <a:p>
            <a:pPr lvl="0" algn="r">
              <a:lnSpc>
                <a:spcPts val="1840"/>
              </a:lnSpc>
              <a:spcBef>
                <a:spcPts val="375"/>
              </a:spcBef>
              <a:spcAft>
                <a:spcPts val="375"/>
              </a:spcAft>
              <a:buClrTx/>
              <a:buSzTx/>
            </a:pPr>
            <a:r>
              <a:rPr lang="ru-RU" sz="5600" b="1" i="1" dirty="0">
                <a:solidFill>
                  <a:srgbClr val="000000"/>
                </a:solidFill>
                <a:latin typeface="Times New Roman" pitchFamily="18" charset="0"/>
                <a:ea typeface="Times New Roman"/>
                <a:cs typeface="Times New Roman" pitchFamily="18" charset="0"/>
              </a:rPr>
              <a:t>             И в водопроводном кране,</a:t>
            </a:r>
            <a:endParaRPr lang="ru-RU" sz="5600" b="1" dirty="0">
              <a:solidFill>
                <a:prstClr val="black"/>
              </a:solidFill>
              <a:latin typeface="Times New Roman" pitchFamily="18" charset="0"/>
              <a:ea typeface="Times New Roman"/>
              <a:cs typeface="Times New Roman" pitchFamily="18" charset="0"/>
            </a:endParaRPr>
          </a:p>
          <a:p>
            <a:pPr lvl="0" algn="r">
              <a:lnSpc>
                <a:spcPts val="1840"/>
              </a:lnSpc>
              <a:spcBef>
                <a:spcPts val="375"/>
              </a:spcBef>
              <a:spcAft>
                <a:spcPts val="375"/>
              </a:spcAft>
              <a:buClrTx/>
              <a:buSzTx/>
            </a:pPr>
            <a:r>
              <a:rPr lang="ru-RU" sz="5600" b="1" i="1" dirty="0">
                <a:solidFill>
                  <a:srgbClr val="000000"/>
                </a:solidFill>
                <a:latin typeface="Times New Roman" pitchFamily="18" charset="0"/>
                <a:ea typeface="Times New Roman"/>
                <a:cs typeface="Times New Roman" pitchFamily="18" charset="0"/>
              </a:rPr>
              <a:t>        Как сосулька, замерзает,</a:t>
            </a:r>
            <a:endParaRPr lang="ru-RU" sz="5600" b="1" dirty="0">
              <a:solidFill>
                <a:prstClr val="black"/>
              </a:solidFill>
              <a:latin typeface="Times New Roman" pitchFamily="18" charset="0"/>
              <a:ea typeface="Times New Roman"/>
              <a:cs typeface="Times New Roman" pitchFamily="18" charset="0"/>
            </a:endParaRPr>
          </a:p>
          <a:p>
            <a:pPr lvl="0" algn="r">
              <a:lnSpc>
                <a:spcPts val="1840"/>
              </a:lnSpc>
              <a:spcBef>
                <a:spcPts val="375"/>
              </a:spcBef>
              <a:spcAft>
                <a:spcPts val="375"/>
              </a:spcAft>
              <a:buClrTx/>
              <a:buSzTx/>
            </a:pPr>
            <a:r>
              <a:rPr lang="ru-RU" sz="5600" b="1" i="1" dirty="0">
                <a:solidFill>
                  <a:srgbClr val="000000"/>
                </a:solidFill>
                <a:latin typeface="Times New Roman" pitchFamily="18" charset="0"/>
                <a:ea typeface="Times New Roman"/>
                <a:cs typeface="Times New Roman" pitchFamily="18" charset="0"/>
              </a:rPr>
              <a:t>         В лес туманом заползает,</a:t>
            </a:r>
            <a:endParaRPr lang="ru-RU" sz="5600" b="1" dirty="0">
              <a:solidFill>
                <a:prstClr val="black"/>
              </a:solidFill>
              <a:latin typeface="Times New Roman" pitchFamily="18" charset="0"/>
              <a:ea typeface="Times New Roman"/>
              <a:cs typeface="Times New Roman" pitchFamily="18" charset="0"/>
            </a:endParaRPr>
          </a:p>
          <a:p>
            <a:pPr lvl="0" algn="r">
              <a:lnSpc>
                <a:spcPts val="1840"/>
              </a:lnSpc>
              <a:spcBef>
                <a:spcPts val="375"/>
              </a:spcBef>
              <a:spcAft>
                <a:spcPts val="375"/>
              </a:spcAft>
              <a:buClrTx/>
              <a:buSzTx/>
            </a:pPr>
            <a:r>
              <a:rPr lang="ru-RU" sz="5600" b="1" i="1" dirty="0">
                <a:solidFill>
                  <a:srgbClr val="000000"/>
                </a:solidFill>
                <a:latin typeface="Times New Roman" pitchFamily="18" charset="0"/>
                <a:ea typeface="Times New Roman"/>
                <a:cs typeface="Times New Roman" pitchFamily="18" charset="0"/>
              </a:rPr>
              <a:t>Ледником в горах зовётся,</a:t>
            </a:r>
            <a:endParaRPr lang="ru-RU" sz="5600" b="1" dirty="0">
              <a:solidFill>
                <a:prstClr val="black"/>
              </a:solidFill>
              <a:latin typeface="Times New Roman" pitchFamily="18" charset="0"/>
              <a:ea typeface="Times New Roman"/>
              <a:cs typeface="Times New Roman" pitchFamily="18" charset="0"/>
            </a:endParaRPr>
          </a:p>
          <a:p>
            <a:pPr lvl="0" algn="r">
              <a:lnSpc>
                <a:spcPts val="1840"/>
              </a:lnSpc>
              <a:spcBef>
                <a:spcPts val="375"/>
              </a:spcBef>
              <a:spcAft>
                <a:spcPts val="375"/>
              </a:spcAft>
              <a:buClrTx/>
              <a:buSzTx/>
            </a:pPr>
            <a:r>
              <a:rPr lang="ru-RU" sz="5600" b="1" i="1" dirty="0">
                <a:solidFill>
                  <a:srgbClr val="000000"/>
                </a:solidFill>
                <a:latin typeface="Times New Roman" pitchFamily="18" charset="0"/>
                <a:ea typeface="Times New Roman"/>
                <a:cs typeface="Times New Roman" pitchFamily="18" charset="0"/>
              </a:rPr>
              <a:t>Лентой серебристой вьётся,</a:t>
            </a:r>
            <a:endParaRPr lang="ru-RU" sz="5600" b="1" dirty="0">
              <a:solidFill>
                <a:prstClr val="black"/>
              </a:solidFill>
              <a:latin typeface="Times New Roman" pitchFamily="18" charset="0"/>
              <a:ea typeface="Times New Roman"/>
              <a:cs typeface="Times New Roman" pitchFamily="18" charset="0"/>
            </a:endParaRPr>
          </a:p>
          <a:p>
            <a:pPr lvl="0" algn="r">
              <a:lnSpc>
                <a:spcPts val="1840"/>
              </a:lnSpc>
              <a:spcBef>
                <a:spcPts val="375"/>
              </a:spcBef>
              <a:spcAft>
                <a:spcPts val="375"/>
              </a:spcAft>
              <a:buClrTx/>
              <a:buSzTx/>
            </a:pPr>
            <a:r>
              <a:rPr lang="ru-RU" sz="5600" b="1" i="1" dirty="0">
                <a:solidFill>
                  <a:srgbClr val="000000"/>
                </a:solidFill>
                <a:latin typeface="Times New Roman" pitchFamily="18" charset="0"/>
                <a:ea typeface="Times New Roman"/>
                <a:cs typeface="Times New Roman" pitchFamily="18" charset="0"/>
              </a:rPr>
              <a:t>Мы привыкли, что вода</a:t>
            </a:r>
            <a:endParaRPr lang="ru-RU" sz="5600" b="1" dirty="0">
              <a:solidFill>
                <a:prstClr val="black"/>
              </a:solidFill>
              <a:latin typeface="Times New Roman" pitchFamily="18" charset="0"/>
              <a:ea typeface="Times New Roman"/>
              <a:cs typeface="Times New Roman" pitchFamily="18" charset="0"/>
            </a:endParaRPr>
          </a:p>
          <a:p>
            <a:pPr lvl="0" algn="r">
              <a:lnSpc>
                <a:spcPts val="1840"/>
              </a:lnSpc>
              <a:spcBef>
                <a:spcPts val="375"/>
              </a:spcBef>
              <a:spcAft>
                <a:spcPts val="375"/>
              </a:spcAft>
              <a:buClrTx/>
              <a:buSzTx/>
            </a:pPr>
            <a:r>
              <a:rPr lang="ru-RU" sz="5600" b="1" i="1" dirty="0">
                <a:solidFill>
                  <a:srgbClr val="000000"/>
                </a:solidFill>
                <a:latin typeface="Times New Roman" pitchFamily="18" charset="0"/>
                <a:ea typeface="Times New Roman"/>
                <a:cs typeface="Times New Roman" pitchFamily="18" charset="0"/>
              </a:rPr>
              <a:t>Наша спутница всегда.</a:t>
            </a:r>
            <a:endParaRPr lang="ru-RU" sz="5600" b="1" dirty="0">
              <a:solidFill>
                <a:prstClr val="black"/>
              </a:solidFill>
              <a:latin typeface="Times New Roman" pitchFamily="18" charset="0"/>
              <a:ea typeface="Times New Roman"/>
              <a:cs typeface="Times New Roman" pitchFamily="18" charset="0"/>
            </a:endParaRPr>
          </a:p>
          <a:p>
            <a:pPr lvl="0" algn="r">
              <a:lnSpc>
                <a:spcPts val="1840"/>
              </a:lnSpc>
              <a:spcBef>
                <a:spcPts val="375"/>
              </a:spcBef>
              <a:spcAft>
                <a:spcPts val="375"/>
              </a:spcAft>
              <a:buClrTx/>
              <a:buSzTx/>
            </a:pPr>
            <a:r>
              <a:rPr lang="ru-RU" sz="5600" b="1" i="1" dirty="0">
                <a:solidFill>
                  <a:srgbClr val="000000"/>
                </a:solidFill>
                <a:latin typeface="Times New Roman" pitchFamily="18" charset="0"/>
                <a:ea typeface="Times New Roman"/>
                <a:cs typeface="Times New Roman" pitchFamily="18" charset="0"/>
              </a:rPr>
              <a:t>      Без нее нам не умыться,</a:t>
            </a:r>
            <a:endParaRPr lang="ru-RU" sz="5600" b="1" dirty="0">
              <a:solidFill>
                <a:prstClr val="black"/>
              </a:solidFill>
              <a:latin typeface="Times New Roman" pitchFamily="18" charset="0"/>
              <a:ea typeface="Times New Roman"/>
              <a:cs typeface="Times New Roman" pitchFamily="18" charset="0"/>
            </a:endParaRPr>
          </a:p>
          <a:p>
            <a:pPr lvl="0" algn="r">
              <a:lnSpc>
                <a:spcPts val="1840"/>
              </a:lnSpc>
              <a:spcBef>
                <a:spcPts val="375"/>
              </a:spcBef>
              <a:spcAft>
                <a:spcPts val="375"/>
              </a:spcAft>
              <a:buClrTx/>
              <a:buSzTx/>
            </a:pPr>
            <a:r>
              <a:rPr lang="ru-RU" sz="5600" b="1" i="1" dirty="0">
                <a:solidFill>
                  <a:srgbClr val="000000"/>
                </a:solidFill>
                <a:latin typeface="Times New Roman" pitchFamily="18" charset="0"/>
                <a:ea typeface="Times New Roman"/>
                <a:cs typeface="Times New Roman" pitchFamily="18" charset="0"/>
              </a:rPr>
              <a:t>         Не наесться, не напиться!</a:t>
            </a:r>
            <a:endParaRPr lang="ru-RU" sz="5600" b="1" dirty="0">
              <a:solidFill>
                <a:prstClr val="black"/>
              </a:solidFill>
              <a:latin typeface="Times New Roman" pitchFamily="18" charset="0"/>
              <a:ea typeface="Times New Roman"/>
              <a:cs typeface="Times New Roman" pitchFamily="18" charset="0"/>
            </a:endParaRPr>
          </a:p>
          <a:p>
            <a:pPr lvl="0" algn="r">
              <a:lnSpc>
                <a:spcPts val="1840"/>
              </a:lnSpc>
              <a:spcBef>
                <a:spcPts val="375"/>
              </a:spcBef>
              <a:spcAft>
                <a:spcPts val="375"/>
              </a:spcAft>
              <a:buClrTx/>
              <a:buSzTx/>
            </a:pPr>
            <a:r>
              <a:rPr lang="ru-RU" sz="5600" b="1" i="1" dirty="0">
                <a:solidFill>
                  <a:srgbClr val="000000"/>
                </a:solidFill>
                <a:latin typeface="Times New Roman" pitchFamily="18" charset="0"/>
                <a:ea typeface="Times New Roman"/>
                <a:cs typeface="Times New Roman" pitchFamily="18" charset="0"/>
              </a:rPr>
              <a:t>   Смею вам я доложить:</a:t>
            </a:r>
            <a:endParaRPr lang="ru-RU" sz="5600" b="1" dirty="0">
              <a:solidFill>
                <a:prstClr val="black"/>
              </a:solidFill>
              <a:latin typeface="Times New Roman" pitchFamily="18" charset="0"/>
              <a:ea typeface="Times New Roman"/>
              <a:cs typeface="Times New Roman" pitchFamily="18" charset="0"/>
            </a:endParaRPr>
          </a:p>
          <a:p>
            <a:pPr lvl="0" algn="r">
              <a:lnSpc>
                <a:spcPts val="1840"/>
              </a:lnSpc>
              <a:spcBef>
                <a:spcPts val="375"/>
              </a:spcBef>
              <a:spcAft>
                <a:spcPts val="375"/>
              </a:spcAft>
              <a:buClrTx/>
              <a:buSzTx/>
            </a:pPr>
            <a:r>
              <a:rPr lang="ru-RU" sz="5600" b="1" i="1" dirty="0">
                <a:solidFill>
                  <a:srgbClr val="000000"/>
                </a:solidFill>
                <a:latin typeface="Times New Roman" pitchFamily="18" charset="0"/>
                <a:ea typeface="Times New Roman"/>
                <a:cs typeface="Times New Roman" pitchFamily="18" charset="0"/>
              </a:rPr>
              <a:t>      Без нее нам не прожить.</a:t>
            </a:r>
            <a:endParaRPr lang="ru-RU" sz="5600" b="1" dirty="0">
              <a:solidFill>
                <a:prstClr val="black"/>
              </a:solidFill>
              <a:latin typeface="Times New Roman" pitchFamily="18" charset="0"/>
              <a:ea typeface="Times New Roman"/>
              <a:cs typeface="Times New Roman" pitchFamily="18" charset="0"/>
            </a:endParaRPr>
          </a:p>
          <a:p>
            <a:pPr lvl="0" algn="r">
              <a:lnSpc>
                <a:spcPts val="1840"/>
              </a:lnSpc>
              <a:spcBef>
                <a:spcPts val="375"/>
              </a:spcBef>
              <a:spcAft>
                <a:spcPts val="375"/>
              </a:spcAft>
              <a:buClrTx/>
              <a:buSzTx/>
            </a:pPr>
            <a:r>
              <a:rPr lang="ru-RU" sz="5600" b="1" i="1" dirty="0">
                <a:solidFill>
                  <a:srgbClr val="000000"/>
                </a:solidFill>
                <a:latin typeface="Times New Roman" pitchFamily="18" charset="0"/>
                <a:ea typeface="Times New Roman"/>
                <a:cs typeface="Times New Roman" pitchFamily="18" charset="0"/>
              </a:rPr>
              <a:t>Н. Рыжова</a:t>
            </a:r>
            <a:endParaRPr lang="ru-RU" sz="5600" b="1" dirty="0">
              <a:solidFill>
                <a:prstClr val="black"/>
              </a:solidFill>
              <a:latin typeface="Times New Roman" pitchFamily="18" charset="0"/>
              <a:ea typeface="Times New Roman"/>
              <a:cs typeface="Times New Roman" pitchFamily="18" charset="0"/>
            </a:endParaRPr>
          </a:p>
          <a:p>
            <a:pPr lvl="0" algn="r">
              <a:lnSpc>
                <a:spcPts val="1840"/>
              </a:lnSpc>
              <a:spcBef>
                <a:spcPts val="375"/>
              </a:spcBef>
              <a:spcAft>
                <a:spcPts val="375"/>
              </a:spcAft>
              <a:buClrTx/>
              <a:buSzTx/>
            </a:pPr>
            <a:r>
              <a:rPr lang="ru-RU" sz="2000" b="1" dirty="0">
                <a:solidFill>
                  <a:srgbClr val="000000"/>
                </a:solidFill>
                <a:latin typeface="Times New Roman" pitchFamily="18" charset="0"/>
                <a:ea typeface="Times New Roman"/>
                <a:cs typeface="Times New Roman" pitchFamily="18" charset="0"/>
              </a:rPr>
              <a:t> </a:t>
            </a:r>
            <a:endParaRPr lang="ru-RU" sz="2000" b="1" dirty="0">
              <a:solidFill>
                <a:prstClr val="black"/>
              </a:solidFill>
              <a:latin typeface="Times New Roman" pitchFamily="18" charset="0"/>
              <a:ea typeface="Times New Roman"/>
              <a:cs typeface="Times New Roman" pitchFamily="18" charset="0"/>
            </a:endParaRPr>
          </a:p>
          <a:p>
            <a:pPr algn="ctr"/>
            <a:r>
              <a:rPr lang="ru-RU" sz="5000" b="1" dirty="0" smtClean="0">
                <a:solidFill>
                  <a:schemeClr val="tx1"/>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 </a:t>
            </a:r>
            <a:r>
              <a:rPr lang="ru-RU" sz="2800" dirty="0" smtClean="0">
                <a:solidFill>
                  <a:schemeClr val="tx1"/>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 </a:t>
            </a:r>
            <a:endParaRPr lang="ru-RU" sz="2800" dirty="0">
              <a:solidFill>
                <a:schemeClr val="tx1"/>
              </a:solidFill>
              <a:latin typeface="Times New Roman" pitchFamily="18" charset="0"/>
              <a:cs typeface="Times New Roman" pitchFamily="18" charset="0"/>
            </a:endParaRPr>
          </a:p>
        </p:txBody>
      </p:sp>
      <p:sp>
        <p:nvSpPr>
          <p:cNvPr id="2" name="Заголовок 1"/>
          <p:cNvSpPr>
            <a:spLocks noGrp="1"/>
          </p:cNvSpPr>
          <p:nvPr>
            <p:ph type="ctrTitle"/>
          </p:nvPr>
        </p:nvSpPr>
        <p:spPr>
          <a:xfrm>
            <a:off x="467544" y="404664"/>
            <a:ext cx="7851648" cy="3888432"/>
          </a:xfrm>
        </p:spPr>
        <p:txBody>
          <a:bodyPr>
            <a:normAutofit/>
          </a:bodyPr>
          <a:lstStyle/>
          <a:p>
            <a:pPr marL="182880" indent="0">
              <a:buNone/>
            </a:pPr>
            <a:r>
              <a:rPr lang="ru-RU" sz="2200" dirty="0" smtClean="0">
                <a:solidFill>
                  <a:schemeClr val="tx1"/>
                </a:solidFill>
                <a:latin typeface="Times New Roman" pitchFamily="18" charset="0"/>
                <a:cs typeface="Times New Roman" pitchFamily="18" charset="0"/>
              </a:rPr>
              <a:t>Неделя здоровья</a:t>
            </a:r>
            <a:r>
              <a:rPr lang="ru-RU" sz="2200" dirty="0">
                <a:solidFill>
                  <a:schemeClr val="tx1"/>
                </a:solidFill>
                <a:latin typeface="Times New Roman" pitchFamily="18" charset="0"/>
                <a:cs typeface="Times New Roman" pitchFamily="18" charset="0"/>
              </a:rPr>
              <a:t> </a:t>
            </a:r>
            <a:r>
              <a:rPr lang="ru-RU" sz="2200" dirty="0" smtClean="0">
                <a:solidFill>
                  <a:schemeClr val="tx1"/>
                </a:solidFill>
                <a:latin typeface="Times New Roman" pitchFamily="18" charset="0"/>
                <a:cs typeface="Times New Roman" pitchFamily="18" charset="0"/>
              </a:rPr>
              <a:t>«Мы здоровье сбережём» </a:t>
            </a:r>
            <a:br>
              <a:rPr lang="ru-RU" sz="2200" dirty="0" smtClean="0">
                <a:solidFill>
                  <a:schemeClr val="tx1"/>
                </a:solidFill>
                <a:latin typeface="Times New Roman" pitchFamily="18" charset="0"/>
                <a:cs typeface="Times New Roman" pitchFamily="18" charset="0"/>
              </a:rPr>
            </a:br>
            <a:r>
              <a:rPr lang="ru-RU" sz="3200" dirty="0">
                <a:solidFill>
                  <a:prstClr val="black"/>
                </a:solidFill>
                <a:effectLst>
                  <a:outerShdw blurRad="38100" dist="25400" dir="5400000" algn="tl" rotWithShape="0">
                    <a:srgbClr val="000000">
                      <a:alpha val="43000"/>
                    </a:srgbClr>
                  </a:outerShdw>
                </a:effectLst>
                <a:latin typeface="Times New Roman" pitchFamily="18" charset="0"/>
                <a:ea typeface="+mn-ea"/>
                <a:cs typeface="Times New Roman" pitchFamily="18" charset="0"/>
              </a:rPr>
              <a:t>Тема</a:t>
            </a:r>
            <a:r>
              <a:rPr lang="ru-RU" sz="3200" dirty="0" smtClean="0">
                <a:solidFill>
                  <a:prstClr val="black"/>
                </a:solidFill>
                <a:effectLst>
                  <a:outerShdw blurRad="38100" dist="25400" dir="5400000" algn="tl" rotWithShape="0">
                    <a:srgbClr val="000000">
                      <a:alpha val="43000"/>
                    </a:srgbClr>
                  </a:outerShdw>
                </a:effectLst>
                <a:latin typeface="Times New Roman" pitchFamily="18" charset="0"/>
                <a:ea typeface="+mn-ea"/>
                <a:cs typeface="Times New Roman" pitchFamily="18" charset="0"/>
              </a:rPr>
              <a:t>: </a:t>
            </a:r>
            <a:r>
              <a:rPr lang="ru-RU" sz="3200" dirty="0" smtClean="0">
                <a:solidFill>
                  <a:srgbClr val="00B0F0"/>
                </a:solidFill>
                <a:effectLst>
                  <a:outerShdw blurRad="38100" dist="25400" dir="5400000" algn="tl" rotWithShape="0">
                    <a:srgbClr val="000000">
                      <a:alpha val="43000"/>
                    </a:srgbClr>
                  </a:outerShdw>
                </a:effectLst>
                <a:latin typeface="Times New Roman" pitchFamily="18" charset="0"/>
                <a:cs typeface="Times New Roman" pitchFamily="18" charset="0"/>
              </a:rPr>
              <a:t>«</a:t>
            </a:r>
            <a:r>
              <a:rPr lang="ru-RU" sz="3200" dirty="0">
                <a:solidFill>
                  <a:srgbClr val="00B0F0"/>
                </a:solidFill>
                <a:effectLst>
                  <a:outerShdw blurRad="38100" dist="25400" dir="5400000" algn="tl" rotWithShape="0">
                    <a:srgbClr val="000000">
                      <a:alpha val="43000"/>
                    </a:srgbClr>
                  </a:outerShdw>
                </a:effectLst>
                <a:latin typeface="Times New Roman" pitchFamily="18" charset="0"/>
                <a:cs typeface="Times New Roman" pitchFamily="18" charset="0"/>
              </a:rPr>
              <a:t>Вода – источник здоровья»</a:t>
            </a:r>
            <a:br>
              <a:rPr lang="ru-RU" sz="3200" dirty="0">
                <a:solidFill>
                  <a:srgbClr val="00B0F0"/>
                </a:solidFill>
                <a:effectLst>
                  <a:outerShdw blurRad="38100" dist="25400" dir="5400000" algn="tl" rotWithShape="0">
                    <a:srgbClr val="000000">
                      <a:alpha val="43000"/>
                    </a:srgbClr>
                  </a:outerShdw>
                </a:effectLst>
                <a:latin typeface="Times New Roman" pitchFamily="18" charset="0"/>
                <a:cs typeface="Times New Roman" pitchFamily="18" charset="0"/>
              </a:rPr>
            </a:br>
            <a:r>
              <a:rPr lang="ru-RU" sz="2000" b="0" dirty="0">
                <a:solidFill>
                  <a:schemeClr val="tx1"/>
                </a:solidFill>
                <a:effectLst/>
                <a:latin typeface="Times New Roman" pitchFamily="18" charset="0"/>
                <a:cs typeface="Times New Roman" pitchFamily="18" charset="0"/>
              </a:rPr>
              <a:t>Воспитатель: </a:t>
            </a:r>
            <a:r>
              <a:rPr lang="ru-RU" sz="2000" b="0" dirty="0" err="1">
                <a:solidFill>
                  <a:schemeClr val="tx1"/>
                </a:solidFill>
                <a:effectLst/>
                <a:latin typeface="Times New Roman" pitchFamily="18" charset="0"/>
                <a:cs typeface="Times New Roman" pitchFamily="18" charset="0"/>
              </a:rPr>
              <a:t>Папилова</a:t>
            </a:r>
            <a:r>
              <a:rPr lang="ru-RU" sz="2000" b="0" dirty="0">
                <a:solidFill>
                  <a:schemeClr val="tx1"/>
                </a:solidFill>
                <a:effectLst/>
                <a:latin typeface="Times New Roman" pitchFamily="18" charset="0"/>
                <a:cs typeface="Times New Roman" pitchFamily="18" charset="0"/>
              </a:rPr>
              <a:t> Н.Н.    </a:t>
            </a:r>
            <a:br>
              <a:rPr lang="ru-RU" sz="2000" b="0" dirty="0">
                <a:solidFill>
                  <a:schemeClr val="tx1"/>
                </a:solidFill>
                <a:effectLst/>
                <a:latin typeface="Times New Roman" pitchFamily="18" charset="0"/>
                <a:cs typeface="Times New Roman" pitchFamily="18" charset="0"/>
              </a:rPr>
            </a:br>
            <a:r>
              <a:rPr lang="ru-RU" sz="2000" b="0" dirty="0" smtClean="0">
                <a:solidFill>
                  <a:schemeClr val="tx1"/>
                </a:solidFill>
                <a:effectLst/>
                <a:latin typeface="Times New Roman" pitchFamily="18" charset="0"/>
                <a:cs typeface="Times New Roman" pitchFamily="18" charset="0"/>
              </a:rPr>
              <a:t>МКДОУ «Детский сад №24» </a:t>
            </a:r>
            <a:br>
              <a:rPr lang="ru-RU" sz="2000" b="0" dirty="0" smtClean="0">
                <a:solidFill>
                  <a:schemeClr val="tx1"/>
                </a:solidFill>
                <a:effectLst/>
                <a:latin typeface="Times New Roman" pitchFamily="18" charset="0"/>
                <a:cs typeface="Times New Roman" pitchFamily="18" charset="0"/>
              </a:rPr>
            </a:br>
            <a:r>
              <a:rPr lang="ru-RU" sz="2000" b="0" dirty="0" smtClean="0">
                <a:solidFill>
                  <a:schemeClr val="tx1"/>
                </a:solidFill>
                <a:effectLst/>
                <a:latin typeface="Times New Roman" pitchFamily="18" charset="0"/>
                <a:cs typeface="Times New Roman" pitchFamily="18" charset="0"/>
              </a:rPr>
              <a:t>2019г</a:t>
            </a:r>
            <a:r>
              <a:rPr lang="ru-RU" sz="2000" b="0" dirty="0">
                <a:solidFill>
                  <a:schemeClr val="tx1"/>
                </a:solidFill>
                <a:effectLst/>
                <a:latin typeface="Times New Roman" pitchFamily="18" charset="0"/>
                <a:cs typeface="Times New Roman" pitchFamily="18" charset="0"/>
              </a:rPr>
              <a:t>.</a:t>
            </a:r>
            <a:br>
              <a:rPr lang="ru-RU" sz="2000" b="0" dirty="0">
                <a:solidFill>
                  <a:schemeClr val="tx1"/>
                </a:solidFill>
                <a:effectLst/>
                <a:latin typeface="Times New Roman" pitchFamily="18" charset="0"/>
                <a:cs typeface="Times New Roman" pitchFamily="18" charset="0"/>
              </a:rPr>
            </a:br>
            <a:endParaRPr lang="ru-RU" sz="2000" b="0" dirty="0">
              <a:effectLst/>
              <a:latin typeface="Times New Roman" pitchFamily="18" charset="0"/>
              <a:cs typeface="Times New Roman" pitchFamily="18" charset="0"/>
            </a:endParaRPr>
          </a:p>
        </p:txBody>
      </p:sp>
    </p:spTree>
    <p:extLst>
      <p:ext uri="{BB962C8B-B14F-4D97-AF65-F5344CB8AC3E}">
        <p14:creationId xmlns:p14="http://schemas.microsoft.com/office/powerpoint/2010/main" val="2670866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9" y="5301208"/>
            <a:ext cx="8496944" cy="1224136"/>
          </a:xfrm>
        </p:spPr>
        <p:txBody>
          <a:bodyPr/>
          <a:lstStyle/>
          <a:p>
            <a:pPr marL="0" indent="0" algn="ctr">
              <a:buNone/>
            </a:pPr>
            <a:r>
              <a:rPr lang="ru-RU" sz="1800" b="0" dirty="0" smtClean="0">
                <a:solidFill>
                  <a:srgbClr val="0070C0"/>
                </a:solidFill>
                <a:latin typeface="Times New Roman" pitchFamily="18" charset="0"/>
                <a:cs typeface="Times New Roman" pitchFamily="18" charset="0"/>
              </a:rPr>
              <a:t>«Прозрачный, как стекло</a:t>
            </a:r>
            <a:br>
              <a:rPr lang="ru-RU" sz="1800" b="0" dirty="0" smtClean="0">
                <a:solidFill>
                  <a:srgbClr val="0070C0"/>
                </a:solidFill>
                <a:latin typeface="Times New Roman" pitchFamily="18" charset="0"/>
                <a:cs typeface="Times New Roman" pitchFamily="18" charset="0"/>
              </a:rPr>
            </a:br>
            <a:r>
              <a:rPr lang="ru-RU" sz="1800" b="0" dirty="0" smtClean="0">
                <a:solidFill>
                  <a:srgbClr val="0070C0"/>
                </a:solidFill>
                <a:latin typeface="Times New Roman" pitchFamily="18" charset="0"/>
                <a:cs typeface="Times New Roman" pitchFamily="18" charset="0"/>
              </a:rPr>
              <a:t>А не вставить в окно»</a:t>
            </a:r>
            <a:endParaRPr lang="ru-RU" sz="1800" b="0" dirty="0">
              <a:solidFill>
                <a:srgbClr val="0070C0"/>
              </a:solidFill>
              <a:latin typeface="Times New Roman" pitchFamily="18" charset="0"/>
              <a:cs typeface="Times New Roman" pitchFamily="18" charset="0"/>
            </a:endParaRPr>
          </a:p>
        </p:txBody>
      </p:sp>
      <p:pic>
        <p:nvPicPr>
          <p:cNvPr id="8194" name="Picture 2"/>
          <p:cNvPicPr>
            <a:picLocks noGrp="1" noChangeAspect="1" noChangeArrowheads="1"/>
          </p:cNvPicPr>
          <p:nvPr>
            <p:ph sz="quarter" idx="13"/>
          </p:nvPr>
        </p:nvPicPr>
        <p:blipFill rotWithShape="1">
          <a:blip r:embed="rId2" cstate="email">
            <a:extLst>
              <a:ext uri="{28A0092B-C50C-407E-A947-70E740481C1C}">
                <a14:useLocalDpi xmlns:a14="http://schemas.microsoft.com/office/drawing/2010/main" val="0"/>
              </a:ext>
            </a:extLst>
          </a:blip>
          <a:srcRect l="3924" t="6860" r="5035" b="5090"/>
          <a:stretch/>
        </p:blipFill>
        <p:spPr bwMode="auto">
          <a:xfrm>
            <a:off x="467544" y="476672"/>
            <a:ext cx="2952329" cy="2577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8512" t="7065" r="4882" b="5341"/>
          <a:stretch/>
        </p:blipFill>
        <p:spPr bwMode="auto">
          <a:xfrm>
            <a:off x="4644008" y="332656"/>
            <a:ext cx="3888432" cy="2546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907704" y="2650978"/>
            <a:ext cx="4999842" cy="233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90673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5445224"/>
            <a:ext cx="8634535" cy="1152128"/>
          </a:xfrm>
        </p:spPr>
        <p:txBody>
          <a:bodyPr/>
          <a:lstStyle/>
          <a:p>
            <a:pPr marL="0" indent="0" algn="l">
              <a:buNone/>
            </a:pPr>
            <a:r>
              <a:rPr lang="ru-RU" sz="1800" b="0" dirty="0" smtClean="0">
                <a:solidFill>
                  <a:schemeClr val="tx1"/>
                </a:solidFill>
                <a:latin typeface="Times New Roman" pitchFamily="18" charset="0"/>
                <a:cs typeface="Times New Roman" pitchFamily="18" charset="0"/>
              </a:rPr>
              <a:t>Провели акцию «Кладовая здоровья», где мы с детьми сделали кормушку для пернатых друзей, чтобы в сильные морозы птицы смогли спастись от голода.</a:t>
            </a:r>
            <a:endParaRPr lang="ru-RU" sz="1800" b="0" dirty="0">
              <a:solidFill>
                <a:schemeClr val="tx1"/>
              </a:solidFill>
              <a:latin typeface="Times New Roman" pitchFamily="18" charset="0"/>
              <a:cs typeface="Times New Roman" pitchFamily="18" charset="0"/>
            </a:endParaRPr>
          </a:p>
        </p:txBody>
      </p:sp>
      <p:sp>
        <p:nvSpPr>
          <p:cNvPr id="3" name="Объект 2"/>
          <p:cNvSpPr>
            <a:spLocks noGrp="1"/>
          </p:cNvSpPr>
          <p:nvPr>
            <p:ph sz="quarter" idx="13"/>
          </p:nvPr>
        </p:nvSpPr>
        <p:spPr/>
        <p:txBody>
          <a:bodyPr/>
          <a:lstStyle/>
          <a:p>
            <a:pPr marL="45720" indent="0">
              <a:buNone/>
            </a:pPr>
            <a:endParaRPr lang="ru-RU" dirty="0"/>
          </a:p>
        </p:txBody>
      </p:sp>
      <p:pic>
        <p:nvPicPr>
          <p:cNvPr id="11266" name="Picture 2" descr="D:\Неделя здоровья 2019г\IMG_20190122_103225 (Копировать).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67544" y="473063"/>
            <a:ext cx="3521968" cy="2641476"/>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D:\Неделя здоровья 2019г\IMG_20190124_104814 (Копировать).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940152" y="923270"/>
            <a:ext cx="2880320" cy="2160240"/>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descr="D:\Неделя здоровья 2019г\IMG_20190122_102527 (Копировать).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771800" y="2659563"/>
            <a:ext cx="3593976" cy="26954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00205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3289" y="4372168"/>
            <a:ext cx="6512511" cy="1721128"/>
          </a:xfrm>
        </p:spPr>
        <p:txBody>
          <a:bodyPr/>
          <a:lstStyle/>
          <a:p>
            <a:pPr marL="0" indent="0">
              <a:buNone/>
            </a:pPr>
            <a:r>
              <a:rPr lang="ru-RU" sz="1800" dirty="0">
                <a:gradFill>
                  <a:gsLst>
                    <a:gs pos="0">
                      <a:prstClr val="black"/>
                    </a:gs>
                    <a:gs pos="40000">
                      <a:prstClr val="black">
                        <a:lumMod val="75000"/>
                        <a:lumOff val="25000"/>
                      </a:prstClr>
                    </a:gs>
                    <a:gs pos="100000">
                      <a:srgbClr val="212745">
                        <a:alpha val="65000"/>
                      </a:srgbClr>
                    </a:gs>
                  </a:gsLst>
                  <a:lin ang="5400000" scaled="0"/>
                </a:gradFill>
                <a:latin typeface="Times New Roman" pitchFamily="18" charset="0"/>
                <a:cs typeface="Times New Roman" pitchFamily="18" charset="0"/>
              </a:rPr>
              <a:t>Тихо падает снежок,</a:t>
            </a:r>
            <a:br>
              <a:rPr lang="ru-RU" sz="1800" dirty="0">
                <a:gradFill>
                  <a:gsLst>
                    <a:gs pos="0">
                      <a:prstClr val="black"/>
                    </a:gs>
                    <a:gs pos="40000">
                      <a:prstClr val="black">
                        <a:lumMod val="75000"/>
                        <a:lumOff val="25000"/>
                      </a:prstClr>
                    </a:gs>
                    <a:gs pos="100000">
                      <a:srgbClr val="212745">
                        <a:alpha val="65000"/>
                      </a:srgbClr>
                    </a:gs>
                  </a:gsLst>
                  <a:lin ang="5400000" scaled="0"/>
                </a:gradFill>
                <a:latin typeface="Times New Roman" pitchFamily="18" charset="0"/>
                <a:cs typeface="Times New Roman" pitchFamily="18" charset="0"/>
              </a:rPr>
            </a:br>
            <a:r>
              <a:rPr lang="ru-RU" sz="1800" dirty="0">
                <a:gradFill>
                  <a:gsLst>
                    <a:gs pos="0">
                      <a:prstClr val="black"/>
                    </a:gs>
                    <a:gs pos="40000">
                      <a:prstClr val="black">
                        <a:lumMod val="75000"/>
                        <a:lumOff val="25000"/>
                      </a:prstClr>
                    </a:gs>
                    <a:gs pos="100000">
                      <a:srgbClr val="212745">
                        <a:alpha val="65000"/>
                      </a:srgbClr>
                    </a:gs>
                  </a:gsLst>
                  <a:lin ang="5400000" scaled="0"/>
                </a:gradFill>
                <a:latin typeface="Times New Roman" pitchFamily="18" charset="0"/>
                <a:cs typeface="Times New Roman" pitchFamily="18" charset="0"/>
              </a:rPr>
              <a:t>То зима пришла, дружок!</a:t>
            </a:r>
            <a:br>
              <a:rPr lang="ru-RU" sz="1800" dirty="0">
                <a:gradFill>
                  <a:gsLst>
                    <a:gs pos="0">
                      <a:prstClr val="black"/>
                    </a:gs>
                    <a:gs pos="40000">
                      <a:prstClr val="black">
                        <a:lumMod val="75000"/>
                        <a:lumOff val="25000"/>
                      </a:prstClr>
                    </a:gs>
                    <a:gs pos="100000">
                      <a:srgbClr val="212745">
                        <a:alpha val="65000"/>
                      </a:srgbClr>
                    </a:gs>
                  </a:gsLst>
                  <a:lin ang="5400000" scaled="0"/>
                </a:gradFill>
                <a:latin typeface="Times New Roman" pitchFamily="18" charset="0"/>
                <a:cs typeface="Times New Roman" pitchFamily="18" charset="0"/>
              </a:rPr>
            </a:br>
            <a:r>
              <a:rPr lang="ru-RU" sz="1800" dirty="0">
                <a:gradFill>
                  <a:gsLst>
                    <a:gs pos="0">
                      <a:prstClr val="black"/>
                    </a:gs>
                    <a:gs pos="40000">
                      <a:prstClr val="black">
                        <a:lumMod val="75000"/>
                        <a:lumOff val="25000"/>
                      </a:prstClr>
                    </a:gs>
                    <a:gs pos="100000">
                      <a:srgbClr val="212745">
                        <a:alpha val="65000"/>
                      </a:srgbClr>
                    </a:gs>
                  </a:gsLst>
                  <a:lin ang="5400000" scaled="0"/>
                </a:gradFill>
                <a:latin typeface="Times New Roman" pitchFamily="18" charset="0"/>
                <a:cs typeface="Times New Roman" pitchFamily="18" charset="0"/>
              </a:rPr>
              <a:t>Мы играем, веселимся,</a:t>
            </a:r>
            <a:br>
              <a:rPr lang="ru-RU" sz="1800" dirty="0">
                <a:gradFill>
                  <a:gsLst>
                    <a:gs pos="0">
                      <a:prstClr val="black"/>
                    </a:gs>
                    <a:gs pos="40000">
                      <a:prstClr val="black">
                        <a:lumMod val="75000"/>
                        <a:lumOff val="25000"/>
                      </a:prstClr>
                    </a:gs>
                    <a:gs pos="100000">
                      <a:srgbClr val="212745">
                        <a:alpha val="65000"/>
                      </a:srgbClr>
                    </a:gs>
                  </a:gsLst>
                  <a:lin ang="5400000" scaled="0"/>
                </a:gradFill>
                <a:latin typeface="Times New Roman" pitchFamily="18" charset="0"/>
                <a:cs typeface="Times New Roman" pitchFamily="18" charset="0"/>
              </a:rPr>
            </a:br>
            <a:r>
              <a:rPr lang="ru-RU" sz="1800" dirty="0">
                <a:gradFill>
                  <a:gsLst>
                    <a:gs pos="0">
                      <a:prstClr val="black"/>
                    </a:gs>
                    <a:gs pos="40000">
                      <a:prstClr val="black">
                        <a:lumMod val="75000"/>
                        <a:lumOff val="25000"/>
                      </a:prstClr>
                    </a:gs>
                    <a:gs pos="100000">
                      <a:srgbClr val="212745">
                        <a:alpha val="65000"/>
                      </a:srgbClr>
                    </a:gs>
                  </a:gsLst>
                  <a:lin ang="5400000" scaled="0"/>
                </a:gradFill>
                <a:latin typeface="Times New Roman" pitchFamily="18" charset="0"/>
                <a:cs typeface="Times New Roman" pitchFamily="18" charset="0"/>
              </a:rPr>
              <a:t>И мороза не боимся!</a:t>
            </a:r>
            <a:endParaRPr lang="ru-RU" sz="1800" dirty="0"/>
          </a:p>
        </p:txBody>
      </p:sp>
      <p:sp>
        <p:nvSpPr>
          <p:cNvPr id="3" name="Объект 2"/>
          <p:cNvSpPr>
            <a:spLocks noGrp="1"/>
          </p:cNvSpPr>
          <p:nvPr>
            <p:ph sz="quarter" idx="13"/>
          </p:nvPr>
        </p:nvSpPr>
        <p:spPr/>
        <p:txBody>
          <a:bodyPr/>
          <a:lstStyle/>
          <a:p>
            <a:endParaRPr lang="ru-RU" dirty="0"/>
          </a:p>
        </p:txBody>
      </p:sp>
      <p:pic>
        <p:nvPicPr>
          <p:cNvPr id="3074" name="Picture 2" descr="D:\Неделя здоровья 2019г\IMG_20190122_111400 (Копировать).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932040" y="404664"/>
            <a:ext cx="3816424" cy="2862318"/>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D:\Неделя здоровья 2019г\IMG_20190122_111428 (Копировать).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73147" y="1484784"/>
            <a:ext cx="4386064" cy="3289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644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9" y="4372168"/>
            <a:ext cx="8496944" cy="2081168"/>
          </a:xfrm>
        </p:spPr>
        <p:txBody>
          <a:bodyPr/>
          <a:lstStyle/>
          <a:p>
            <a:pPr marL="0" indent="0" algn="l">
              <a:buNone/>
            </a:pPr>
            <a:r>
              <a:rPr lang="ru-RU" sz="1800" b="0" dirty="0" smtClean="0">
                <a:solidFill>
                  <a:schemeClr val="tx1"/>
                </a:solidFill>
                <a:latin typeface="Times New Roman" pitchFamily="18" charset="0"/>
                <a:cs typeface="Times New Roman" pitchFamily="18" charset="0"/>
              </a:rPr>
              <a:t>Во время самостоятельной деятельности дети работая с раскрасками знакомились с жителями подводного мира, а также рассматривали и рассказывали о правильном питании, и о их полезных качествах.</a:t>
            </a:r>
            <a:endParaRPr lang="ru-RU" sz="1800" b="0" dirty="0">
              <a:solidFill>
                <a:schemeClr val="tx1"/>
              </a:solidFill>
              <a:latin typeface="Times New Roman" pitchFamily="18" charset="0"/>
              <a:cs typeface="Times New Roman" pitchFamily="18" charset="0"/>
            </a:endParaRPr>
          </a:p>
        </p:txBody>
      </p:sp>
      <p:sp>
        <p:nvSpPr>
          <p:cNvPr id="3" name="Объект 2"/>
          <p:cNvSpPr>
            <a:spLocks noGrp="1"/>
          </p:cNvSpPr>
          <p:nvPr>
            <p:ph sz="quarter" idx="13"/>
          </p:nvPr>
        </p:nvSpPr>
        <p:spPr/>
        <p:txBody>
          <a:bodyPr/>
          <a:lstStyle/>
          <a:p>
            <a:endParaRPr lang="ru-RU" dirty="0"/>
          </a:p>
        </p:txBody>
      </p:sp>
      <p:pic>
        <p:nvPicPr>
          <p:cNvPr id="6146" name="Picture 2" descr="F:\сжато\IMG_20190131_114205 (Копировать).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057335" y="1106128"/>
            <a:ext cx="3779912" cy="2834934"/>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F:\сжато\IMG_20190131_102338 (Копировать).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23528" y="802432"/>
            <a:ext cx="45720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90430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5012773"/>
            <a:ext cx="8640959" cy="1656587"/>
          </a:xfrm>
        </p:spPr>
        <p:txBody>
          <a:bodyPr/>
          <a:lstStyle/>
          <a:p>
            <a:pPr marL="0" indent="0" algn="l">
              <a:buNone/>
            </a:pPr>
            <a:r>
              <a:rPr lang="ru-RU" sz="1800" b="0" dirty="0" smtClean="0">
                <a:solidFill>
                  <a:schemeClr val="tx1"/>
                </a:solidFill>
                <a:latin typeface="Times New Roman" pitchFamily="18" charset="0"/>
                <a:cs typeface="Times New Roman" pitchFamily="18" charset="0"/>
              </a:rPr>
              <a:t>В центре дидактической игры собирали </a:t>
            </a:r>
            <a:r>
              <a:rPr lang="ru-RU" sz="1800" b="0" dirty="0" err="1" smtClean="0">
                <a:solidFill>
                  <a:schemeClr val="tx1"/>
                </a:solidFill>
                <a:latin typeface="Times New Roman" pitchFamily="18" charset="0"/>
                <a:cs typeface="Times New Roman" pitchFamily="18" charset="0"/>
              </a:rPr>
              <a:t>пазлы</a:t>
            </a:r>
            <a:r>
              <a:rPr lang="ru-RU" sz="1800" b="0" dirty="0" smtClean="0">
                <a:solidFill>
                  <a:schemeClr val="tx1"/>
                </a:solidFill>
                <a:latin typeface="Times New Roman" pitchFamily="18" charset="0"/>
                <a:cs typeface="Times New Roman" pitchFamily="18" charset="0"/>
              </a:rPr>
              <a:t> на тему «Спорт», играли в дидактические игры  </a:t>
            </a:r>
            <a:r>
              <a:rPr lang="ru-RU" sz="1800" b="0" dirty="0">
                <a:solidFill>
                  <a:schemeClr val="tx1"/>
                </a:solidFill>
                <a:latin typeface="Times New Roman" pitchFamily="18" charset="0"/>
                <a:cs typeface="Times New Roman" pitchFamily="18" charset="0"/>
              </a:rPr>
              <a:t>«Разрезные картинки</a:t>
            </a:r>
            <a:r>
              <a:rPr lang="ru-RU" sz="1800" b="0" dirty="0" smtClean="0">
                <a:solidFill>
                  <a:schemeClr val="tx1"/>
                </a:solidFill>
                <a:latin typeface="Times New Roman" pitchFamily="18" charset="0"/>
                <a:cs typeface="Times New Roman" pitchFamily="18" charset="0"/>
              </a:rPr>
              <a:t>»,</a:t>
            </a:r>
            <a:r>
              <a:rPr lang="ru-RU" sz="1800" b="0" dirty="0" smtClean="0">
                <a:solidFill>
                  <a:schemeClr val="tx1"/>
                </a:solidFill>
              </a:rPr>
              <a:t> </a:t>
            </a:r>
            <a:r>
              <a:rPr lang="ru-RU" sz="1800" b="0" dirty="0" smtClean="0">
                <a:solidFill>
                  <a:schemeClr val="tx1"/>
                </a:solidFill>
                <a:latin typeface="Times New Roman" pitchFamily="18" charset="0"/>
                <a:cs typeface="Times New Roman" pitchFamily="18" charset="0"/>
              </a:rPr>
              <a:t>создали альбом «</a:t>
            </a:r>
            <a:r>
              <a:rPr lang="ru-RU" sz="1800" b="0" dirty="0">
                <a:solidFill>
                  <a:schemeClr val="tx1"/>
                </a:solidFill>
                <a:latin typeface="Times New Roman" pitchFamily="18" charset="0"/>
                <a:cs typeface="Times New Roman" pitchFamily="18" charset="0"/>
              </a:rPr>
              <a:t>Кто живёт в </a:t>
            </a:r>
            <a:r>
              <a:rPr lang="ru-RU" sz="1800" b="0" dirty="0" smtClean="0">
                <a:solidFill>
                  <a:schemeClr val="tx1"/>
                </a:solidFill>
                <a:latin typeface="Times New Roman" pitchFamily="18" charset="0"/>
                <a:cs typeface="Times New Roman" pitchFamily="18" charset="0"/>
              </a:rPr>
              <a:t>воде».</a:t>
            </a:r>
            <a:endParaRPr lang="ru-RU" sz="1800" b="0" dirty="0">
              <a:solidFill>
                <a:schemeClr val="tx1"/>
              </a:solidFill>
            </a:endParaRPr>
          </a:p>
        </p:txBody>
      </p:sp>
      <p:pic>
        <p:nvPicPr>
          <p:cNvPr id="5122" name="Picture 2" descr="F:\сжато\IMG_20190131_100316 (Копировать).jpg"/>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2197" t="10185" r="18096"/>
          <a:stretch/>
        </p:blipFill>
        <p:spPr bwMode="auto">
          <a:xfrm>
            <a:off x="741047" y="116632"/>
            <a:ext cx="2533523" cy="2448272"/>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F:\сжато\IMG_20190131_100358 (Копировать).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13762" r="17669"/>
          <a:stretch/>
        </p:blipFill>
        <p:spPr bwMode="auto">
          <a:xfrm>
            <a:off x="6876256" y="260648"/>
            <a:ext cx="2008954" cy="219736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F:\сжато\IMG_20190131_100917 (Копировать).jpg"/>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21863"/>
          <a:stretch/>
        </p:blipFill>
        <p:spPr bwMode="auto">
          <a:xfrm>
            <a:off x="2201047" y="2774849"/>
            <a:ext cx="2147046" cy="2060848"/>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F:\сжато\IMG_20190131_101657 (Копировать).jpg"/>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r="7894"/>
          <a:stretch/>
        </p:blipFill>
        <p:spPr bwMode="auto">
          <a:xfrm>
            <a:off x="5059836" y="2647523"/>
            <a:ext cx="2843637" cy="231550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p:cNvPicPr>
            <a:picLocks noGrp="1" noChangeAspect="1" noChangeArrowheads="1"/>
          </p:cNvPicPr>
          <p:nvPr>
            <p:ph sz="quarter" idx="13"/>
          </p:nvPr>
        </p:nvPicPr>
        <p:blipFill rotWithShape="1">
          <a:blip r:embed="rId6" cstate="email">
            <a:extLst>
              <a:ext uri="{28A0092B-C50C-407E-A947-70E740481C1C}">
                <a14:useLocalDpi xmlns:a14="http://schemas.microsoft.com/office/drawing/2010/main" val="0"/>
              </a:ext>
            </a:extLst>
          </a:blip>
          <a:srcRect l="59144" t="48865" r="4754" b="3651"/>
          <a:stretch/>
        </p:blipFill>
        <p:spPr bwMode="auto">
          <a:xfrm>
            <a:off x="6732240" y="2672121"/>
            <a:ext cx="1250127" cy="1105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8" name="Picture 8"/>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928462" y="189043"/>
            <a:ext cx="2067709" cy="23758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68179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372168"/>
            <a:ext cx="8352927" cy="2081168"/>
          </a:xfrm>
        </p:spPr>
        <p:txBody>
          <a:bodyPr/>
          <a:lstStyle/>
          <a:p>
            <a:pPr marL="0" indent="0" algn="l">
              <a:buNone/>
            </a:pPr>
            <a:r>
              <a:rPr lang="ru-RU" sz="1800" b="0" dirty="0" smtClean="0">
                <a:solidFill>
                  <a:schemeClr val="tx1"/>
                </a:solidFill>
                <a:effectLst/>
                <a:latin typeface="Times New Roman" pitchFamily="18" charset="0"/>
                <a:cs typeface="Times New Roman" pitchFamily="18" charset="0"/>
              </a:rPr>
              <a:t>Во время посещения сельской библиотеки Людмила Николаевна провела викторину «Свойства воды», где дети из двух команд  успешно отвечали на заданные вопросы. Также благодаря библиотекарям была организована выставка детских книг для рассматривания иллюстраций о воде. </a:t>
            </a:r>
            <a:r>
              <a:rPr lang="ru-RU" sz="2000" b="0" dirty="0">
                <a:solidFill>
                  <a:schemeClr val="tx1"/>
                </a:solidFill>
                <a:effectLst/>
                <a:latin typeface="Times New Roman" pitchFamily="18" charset="0"/>
                <a:cs typeface="Times New Roman" pitchFamily="18" charset="0"/>
              </a:rPr>
              <a:t/>
            </a:r>
            <a:br>
              <a:rPr lang="ru-RU" sz="2000" b="0" dirty="0">
                <a:solidFill>
                  <a:schemeClr val="tx1"/>
                </a:solidFill>
                <a:effectLst/>
                <a:latin typeface="Times New Roman" pitchFamily="18" charset="0"/>
                <a:cs typeface="Times New Roman" pitchFamily="18" charset="0"/>
              </a:rPr>
            </a:br>
            <a:endParaRPr lang="ru-RU" sz="2000" b="0" dirty="0">
              <a:solidFill>
                <a:schemeClr val="tx1"/>
              </a:solidFill>
              <a:latin typeface="Times New Roman" pitchFamily="18" charset="0"/>
              <a:cs typeface="Times New Roman" pitchFamily="18" charset="0"/>
            </a:endParaRPr>
          </a:p>
        </p:txBody>
      </p:sp>
      <p:pic>
        <p:nvPicPr>
          <p:cNvPr id="12290" name="Picture 2" descr="D:\Неделя здоровья 2019г\IMG_20190124_113132 (Копировать).jpg"/>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8164" t="14689" b="27078"/>
          <a:stretch/>
        </p:blipFill>
        <p:spPr bwMode="auto">
          <a:xfrm>
            <a:off x="827584" y="836712"/>
            <a:ext cx="3884020" cy="2072839"/>
          </a:xfrm>
          <a:prstGeom prst="rect">
            <a:avLst/>
          </a:prstGeom>
          <a:noFill/>
          <a:extLst>
            <a:ext uri="{909E8E84-426E-40DD-AFC4-6F175D3DCCD1}">
              <a14:hiddenFill xmlns:a14="http://schemas.microsoft.com/office/drawing/2010/main">
                <a:solidFill>
                  <a:srgbClr val="FFFFFF"/>
                </a:solidFill>
              </a14:hiddenFill>
            </a:ext>
          </a:extLst>
        </p:spPr>
      </p:pic>
      <p:pic>
        <p:nvPicPr>
          <p:cNvPr id="12291" name="Picture 3" descr="D:\Неделя здоровья 2019г\IMG_20190124_105808 (Копировать).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r="30786"/>
          <a:stretch/>
        </p:blipFill>
        <p:spPr bwMode="auto">
          <a:xfrm>
            <a:off x="5508104" y="836712"/>
            <a:ext cx="2952328" cy="3199148"/>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p:cNvPicPr>
            <a:picLocks noGrp="1" noChangeAspect="1" noChangeArrowheads="1"/>
          </p:cNvPicPr>
          <p:nvPr>
            <p:ph sz="quarter" idx="13"/>
          </p:nvPr>
        </p:nvPicPr>
        <p:blipFill>
          <a:blip r:embed="rId4" cstate="email">
            <a:extLst>
              <a:ext uri="{28A0092B-C50C-407E-A947-70E740481C1C}">
                <a14:useLocalDpi xmlns:a14="http://schemas.microsoft.com/office/drawing/2010/main" val="0"/>
              </a:ext>
            </a:extLst>
          </a:blip>
          <a:srcRect/>
          <a:stretch>
            <a:fillRect/>
          </a:stretch>
        </p:blipFill>
        <p:spPr bwMode="auto">
          <a:xfrm>
            <a:off x="1635639" y="3212976"/>
            <a:ext cx="2267909" cy="1121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44315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7" y="5661248"/>
            <a:ext cx="8424936" cy="792088"/>
          </a:xfrm>
        </p:spPr>
        <p:txBody>
          <a:bodyPr/>
          <a:lstStyle/>
          <a:p>
            <a:pPr marL="0" indent="0" algn="l">
              <a:buNone/>
            </a:pPr>
            <a:r>
              <a:rPr lang="ru-RU" sz="1800" b="0" dirty="0" smtClean="0">
                <a:solidFill>
                  <a:schemeClr val="tx1"/>
                </a:solidFill>
                <a:latin typeface="Times New Roman" pitchFamily="18" charset="0"/>
                <a:cs typeface="Times New Roman" pitchFamily="18" charset="0"/>
              </a:rPr>
              <a:t>Совместно с родителями создали фотовыставку </a:t>
            </a:r>
            <a:r>
              <a:rPr lang="ru-RU" sz="1800" b="0" dirty="0">
                <a:solidFill>
                  <a:schemeClr val="tx1"/>
                </a:solidFill>
                <a:effectLst/>
                <a:latin typeface="Times New Roman" pitchFamily="18" charset="0"/>
                <a:cs typeface="Times New Roman" pitchFamily="18" charset="0"/>
              </a:rPr>
              <a:t>«Мы здоровье сбережём</a:t>
            </a:r>
            <a:r>
              <a:rPr lang="ru-RU" sz="1800" b="0" dirty="0" smtClean="0">
                <a:solidFill>
                  <a:schemeClr val="tx1"/>
                </a:solidFill>
                <a:effectLst/>
                <a:latin typeface="Times New Roman" pitchFamily="18" charset="0"/>
                <a:cs typeface="Times New Roman" pitchFamily="18" charset="0"/>
              </a:rPr>
              <a:t>», где отразилось семейное увлечение спортом.     </a:t>
            </a:r>
            <a:endParaRPr lang="ru-RU" sz="1800" b="0" dirty="0">
              <a:solidFill>
                <a:schemeClr val="tx1"/>
              </a:solidFill>
              <a:latin typeface="Times New Roman" pitchFamily="18" charset="0"/>
              <a:cs typeface="Times New Roman" pitchFamily="18" charset="0"/>
            </a:endParaRPr>
          </a:p>
        </p:txBody>
      </p:sp>
      <p:sp>
        <p:nvSpPr>
          <p:cNvPr id="3" name="Объект 2"/>
          <p:cNvSpPr>
            <a:spLocks noGrp="1"/>
          </p:cNvSpPr>
          <p:nvPr>
            <p:ph sz="quarter" idx="13"/>
          </p:nvPr>
        </p:nvSpPr>
        <p:spPr/>
        <p:txBody>
          <a:bodyPr/>
          <a:lstStyle/>
          <a:p>
            <a:endParaRPr lang="ru-RU" dirty="0"/>
          </a:p>
        </p:txBody>
      </p:sp>
      <p:pic>
        <p:nvPicPr>
          <p:cNvPr id="1026" name="Picture 2" descr="D:\Неделя здоровья 2019г\IMG_20190129_104123 (Копировать).jpg"/>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5494" t="2899" b="2235"/>
          <a:stretch/>
        </p:blipFill>
        <p:spPr bwMode="auto">
          <a:xfrm>
            <a:off x="1259632" y="466524"/>
            <a:ext cx="6804345" cy="51227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40577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3284984"/>
            <a:ext cx="8568951" cy="3456384"/>
          </a:xfrm>
        </p:spPr>
        <p:txBody>
          <a:bodyPr/>
          <a:lstStyle/>
          <a:p>
            <a:pPr marL="0" indent="0" algn="l">
              <a:buNone/>
            </a:pPr>
            <a:r>
              <a:rPr lang="ru-RU" sz="1800" b="0" dirty="0" smtClean="0">
                <a:solidFill>
                  <a:schemeClr val="tx1"/>
                </a:solidFill>
                <a:latin typeface="Times New Roman" pitchFamily="18" charset="0"/>
                <a:cs typeface="Times New Roman" pitchFamily="18" charset="0"/>
              </a:rPr>
              <a:t>Было организовано родительское собрание в виде круглого стола  по теме «Методы и приёмы </a:t>
            </a:r>
            <a:r>
              <a:rPr lang="ru-RU" sz="1800" b="0" dirty="0" err="1" smtClean="0">
                <a:solidFill>
                  <a:schemeClr val="tx1"/>
                </a:solidFill>
                <a:latin typeface="Times New Roman" pitchFamily="18" charset="0"/>
                <a:cs typeface="Times New Roman" pitchFamily="18" charset="0"/>
              </a:rPr>
              <a:t>здоровьесбережения</a:t>
            </a:r>
            <a:r>
              <a:rPr lang="ru-RU" sz="1800" b="0" dirty="0" smtClean="0">
                <a:solidFill>
                  <a:schemeClr val="tx1"/>
                </a:solidFill>
                <a:latin typeface="Times New Roman" pitchFamily="18" charset="0"/>
                <a:cs typeface="Times New Roman" pitchFamily="18" charset="0"/>
              </a:rPr>
              <a:t> в группе».</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Провели  анкетирование  родителей «Здоровье детей – результат совместных усилий семьи детского сада». </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Также ознакомила родителей о предлагаемой  спортивной обуви на занятиях по физической культуре. </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Далее родителям было предложено поучаствовать в одном  из методов организации по оздоровлению детей - это ритмическая гимнастика, совместная с детьми. Встреча завершилась результатом создания дерева полезности родительского собрания.</a:t>
            </a:r>
            <a:endParaRPr lang="ru-RU" sz="1800" b="0" dirty="0">
              <a:solidFill>
                <a:schemeClr val="tx1"/>
              </a:solidFill>
              <a:latin typeface="Times New Roman" pitchFamily="18" charset="0"/>
              <a:cs typeface="Times New Roman" pitchFamily="18" charset="0"/>
            </a:endParaRPr>
          </a:p>
        </p:txBody>
      </p:sp>
      <p:sp>
        <p:nvSpPr>
          <p:cNvPr id="3" name="Объект 2"/>
          <p:cNvSpPr>
            <a:spLocks noGrp="1"/>
          </p:cNvSpPr>
          <p:nvPr>
            <p:ph sz="quarter" idx="13"/>
          </p:nvPr>
        </p:nvSpPr>
        <p:spPr>
          <a:xfrm>
            <a:off x="1143000" y="731520"/>
            <a:ext cx="6400800" cy="2405330"/>
          </a:xfrm>
        </p:spPr>
        <p:txBody>
          <a:bodyPr/>
          <a:lstStyle/>
          <a:p>
            <a:pPr marL="45720" indent="0">
              <a:buNone/>
            </a:pPr>
            <a:endParaRPr lang="ru-RU" dirty="0"/>
          </a:p>
        </p:txBody>
      </p:sp>
      <p:pic>
        <p:nvPicPr>
          <p:cNvPr id="4098" name="Picture 2" descr="F:\сжато\IMG_20190201_171108 (Копировать).jpg"/>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r="4308"/>
          <a:stretch/>
        </p:blipFill>
        <p:spPr bwMode="auto">
          <a:xfrm>
            <a:off x="5796136" y="684873"/>
            <a:ext cx="2905027" cy="2276872"/>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F:\сжато\IMG_20190201_170925 (Копировать).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20468" t="7529" r="26041" b="9147"/>
          <a:stretch/>
        </p:blipFill>
        <p:spPr bwMode="auto">
          <a:xfrm>
            <a:off x="395536" y="477672"/>
            <a:ext cx="2276202" cy="265917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G:\012.png"/>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6048" r="14096"/>
          <a:stretch/>
        </p:blipFill>
        <p:spPr bwMode="auto">
          <a:xfrm>
            <a:off x="2987824" y="1196753"/>
            <a:ext cx="2565779" cy="18072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85147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2656"/>
            <a:ext cx="8496943" cy="5182512"/>
          </a:xfrm>
        </p:spPr>
        <p:txBody>
          <a:bodyPr/>
          <a:lstStyle/>
          <a:p>
            <a:pPr marL="0" indent="0" algn="l">
              <a:buNone/>
            </a:pPr>
            <a:r>
              <a:rPr lang="ru-RU" sz="1800" b="0" dirty="0">
                <a:solidFill>
                  <a:schemeClr val="tx1"/>
                </a:solidFill>
                <a:effectLst/>
                <a:latin typeface="Times New Roman" pitchFamily="18" charset="0"/>
                <a:cs typeface="Times New Roman" pitchFamily="18" charset="0"/>
              </a:rPr>
              <a:t>Таким образом, в процессе реализации проекта была создана благоприятная </a:t>
            </a:r>
            <a:r>
              <a:rPr lang="ru-RU" sz="1800" b="0" dirty="0" err="1">
                <a:solidFill>
                  <a:schemeClr val="tx1"/>
                </a:solidFill>
                <a:effectLst/>
                <a:latin typeface="Times New Roman" pitchFamily="18" charset="0"/>
                <a:cs typeface="Times New Roman" pitchFamily="18" charset="0"/>
              </a:rPr>
              <a:t>здоровосберегающая</a:t>
            </a:r>
            <a:r>
              <a:rPr lang="ru-RU" sz="1800" b="0" dirty="0">
                <a:solidFill>
                  <a:schemeClr val="tx1"/>
                </a:solidFill>
                <a:effectLst/>
                <a:latin typeface="Times New Roman" pitchFamily="18" charset="0"/>
                <a:cs typeface="Times New Roman" pitchFamily="18" charset="0"/>
              </a:rPr>
              <a:t> среда, позволяющая   расширить знания   детей о формировании здорового образа жизни через бережное отношение, заботу, любви к природе, </a:t>
            </a:r>
            <a:r>
              <a:rPr lang="ru-RU" sz="1800" b="0" dirty="0" smtClean="0">
                <a:solidFill>
                  <a:schemeClr val="tx1"/>
                </a:solidFill>
                <a:effectLst/>
                <a:latin typeface="Times New Roman" pitchFamily="18" charset="0"/>
                <a:cs typeface="Times New Roman" pitchFamily="18" charset="0"/>
              </a:rPr>
              <a:t>в </a:t>
            </a:r>
            <a:r>
              <a:rPr lang="ru-RU" sz="1800" b="0" dirty="0">
                <a:solidFill>
                  <a:schemeClr val="tx1"/>
                </a:solidFill>
                <a:effectLst/>
                <a:latin typeface="Times New Roman" pitchFamily="18" charset="0"/>
                <a:cs typeface="Times New Roman" pitchFamily="18" charset="0"/>
              </a:rPr>
              <a:t>контексте нашей  темы  – </a:t>
            </a:r>
            <a:r>
              <a:rPr lang="ru-RU" sz="1800" b="0" dirty="0" smtClean="0">
                <a:solidFill>
                  <a:schemeClr val="tx1"/>
                </a:solidFill>
                <a:effectLst/>
                <a:latin typeface="Times New Roman" pitchFamily="18" charset="0"/>
                <a:cs typeface="Times New Roman" pitchFamily="18" charset="0"/>
              </a:rPr>
              <a:t>воде</a:t>
            </a:r>
            <a:r>
              <a:rPr lang="ru-RU" sz="1800" b="0" dirty="0">
                <a:solidFill>
                  <a:schemeClr val="tx1"/>
                </a:solidFill>
                <a:effectLst/>
                <a:latin typeface="Times New Roman" pitchFamily="18" charset="0"/>
                <a:cs typeface="Times New Roman" pitchFamily="18" charset="0"/>
              </a:rPr>
              <a:t>. </a:t>
            </a:r>
            <a:br>
              <a:rPr lang="ru-RU" sz="1800" b="0" dirty="0">
                <a:solidFill>
                  <a:schemeClr val="tx1"/>
                </a:solidFill>
                <a:effectLst/>
                <a:latin typeface="Times New Roman" pitchFamily="18" charset="0"/>
                <a:cs typeface="Times New Roman" pitchFamily="18" charset="0"/>
              </a:rPr>
            </a:br>
            <a:r>
              <a:rPr lang="ru-RU" sz="1800" b="0" dirty="0">
                <a:solidFill>
                  <a:schemeClr val="tx1"/>
                </a:solidFill>
                <a:effectLst/>
                <a:latin typeface="Times New Roman" pitchFamily="18" charset="0"/>
                <a:cs typeface="Times New Roman" pitchFamily="18" charset="0"/>
              </a:rPr>
              <a:t>Дети приобрели реальный опыт самостоятельной, совместной со </a:t>
            </a:r>
            <a:r>
              <a:rPr lang="ru-RU" sz="1800" b="0" dirty="0" smtClean="0">
                <a:solidFill>
                  <a:schemeClr val="tx1"/>
                </a:solidFill>
                <a:effectLst/>
                <a:latin typeface="Times New Roman" pitchFamily="18" charset="0"/>
                <a:cs typeface="Times New Roman" pitchFamily="18" charset="0"/>
              </a:rPr>
              <a:t>взрослыми, </a:t>
            </a:r>
            <a:r>
              <a:rPr lang="ru-RU" sz="1800" b="0" dirty="0">
                <a:solidFill>
                  <a:schemeClr val="tx1"/>
                </a:solidFill>
                <a:effectLst/>
                <a:latin typeface="Times New Roman" pitchFamily="18" charset="0"/>
                <a:cs typeface="Times New Roman" pitchFamily="18" charset="0"/>
              </a:rPr>
              <a:t>познавательной, продуктивной творческой </a:t>
            </a:r>
            <a:r>
              <a:rPr lang="ru-RU" sz="1800" b="0" dirty="0" smtClean="0">
                <a:solidFill>
                  <a:schemeClr val="tx1"/>
                </a:solidFill>
                <a:effectLst/>
                <a:latin typeface="Times New Roman" pitchFamily="18" charset="0"/>
                <a:cs typeface="Times New Roman" pitchFamily="18" charset="0"/>
              </a:rPr>
              <a:t>деятельности.. </a:t>
            </a:r>
            <a:r>
              <a:rPr lang="ru-RU" sz="1800" b="0" dirty="0">
                <a:solidFill>
                  <a:schemeClr val="tx1"/>
                </a:solidFill>
                <a:effectLst/>
                <a:latin typeface="Times New Roman" pitchFamily="18" charset="0"/>
                <a:cs typeface="Times New Roman" pitchFamily="18" charset="0"/>
              </a:rPr>
              <a:t/>
            </a:r>
            <a:br>
              <a:rPr lang="ru-RU" sz="1800" b="0" dirty="0">
                <a:solidFill>
                  <a:schemeClr val="tx1"/>
                </a:solidFill>
                <a:effectLst/>
                <a:latin typeface="Times New Roman" pitchFamily="18" charset="0"/>
                <a:cs typeface="Times New Roman" pitchFamily="18" charset="0"/>
              </a:rPr>
            </a:br>
            <a:r>
              <a:rPr lang="ru-RU" sz="1800" b="0" dirty="0">
                <a:effectLst/>
                <a:latin typeface="Times New Roman" pitchFamily="18" charset="0"/>
                <a:cs typeface="Times New Roman" pitchFamily="18" charset="0"/>
              </a:rPr>
              <a:t> </a:t>
            </a:r>
            <a:br>
              <a:rPr lang="ru-RU" sz="1800" b="0" dirty="0">
                <a:effectLst/>
                <a:latin typeface="Times New Roman" pitchFamily="18" charset="0"/>
                <a:cs typeface="Times New Roman" pitchFamily="18" charset="0"/>
              </a:rPr>
            </a:br>
            <a:endParaRPr lang="ru-RU" sz="1800" b="0" dirty="0">
              <a:latin typeface="Times New Roman" pitchFamily="18" charset="0"/>
              <a:cs typeface="Times New Roman" pitchFamily="18" charset="0"/>
            </a:endParaRPr>
          </a:p>
        </p:txBody>
      </p:sp>
    </p:spTree>
    <p:extLst>
      <p:ext uri="{BB962C8B-B14F-4D97-AF65-F5344CB8AC3E}">
        <p14:creationId xmlns:p14="http://schemas.microsoft.com/office/powerpoint/2010/main" val="14049970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064895" cy="5182512"/>
          </a:xfrm>
        </p:spPr>
        <p:txBody>
          <a:bodyPr/>
          <a:lstStyle/>
          <a:p>
            <a:pPr marL="0" indent="0" algn="ctr">
              <a:buNone/>
            </a:pP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a:latin typeface="Times New Roman" pitchFamily="18" charset="0"/>
                <a:cs typeface="Times New Roman" pitchFamily="18" charset="0"/>
              </a:rPr>
              <a:t/>
            </a:r>
            <a:br>
              <a:rPr lang="ru-RU" sz="2000" dirty="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a:latin typeface="Times New Roman" pitchFamily="18" charset="0"/>
                <a:cs typeface="Times New Roman" pitchFamily="18" charset="0"/>
              </a:rPr>
              <a:t/>
            </a:r>
            <a:br>
              <a:rPr lang="ru-RU" sz="2000" dirty="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a:latin typeface="Times New Roman" pitchFamily="18" charset="0"/>
                <a:cs typeface="Times New Roman" pitchFamily="18" charset="0"/>
              </a:rPr>
              <a:t/>
            </a:r>
            <a:br>
              <a:rPr lang="ru-RU" sz="2000" dirty="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a:latin typeface="Times New Roman" pitchFamily="18" charset="0"/>
                <a:cs typeface="Times New Roman" pitchFamily="18" charset="0"/>
              </a:rPr>
              <a:t/>
            </a:r>
            <a:br>
              <a:rPr lang="ru-RU" sz="2000" dirty="0">
                <a:latin typeface="Times New Roman" pitchFamily="18" charset="0"/>
                <a:cs typeface="Times New Roman" pitchFamily="18" charset="0"/>
              </a:rPr>
            </a:br>
            <a:r>
              <a:rPr lang="ru-RU" sz="2000" dirty="0" smtClean="0">
                <a:latin typeface="Times New Roman" pitchFamily="18" charset="0"/>
                <a:cs typeface="Times New Roman" pitchFamily="18" charset="0"/>
              </a:rPr>
              <a:t>Спасибо за внимание!</a:t>
            </a:r>
            <a:endParaRPr lang="ru-RU" sz="2000" dirty="0">
              <a:latin typeface="Times New Roman" pitchFamily="18" charset="0"/>
              <a:cs typeface="Times New Roman" pitchFamily="18" charset="0"/>
            </a:endParaRPr>
          </a:p>
        </p:txBody>
      </p:sp>
    </p:spTree>
    <p:extLst>
      <p:ext uri="{BB962C8B-B14F-4D97-AF65-F5344CB8AC3E}">
        <p14:creationId xmlns:p14="http://schemas.microsoft.com/office/powerpoint/2010/main" val="3324806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3289" y="5445224"/>
            <a:ext cx="6512511" cy="69944"/>
          </a:xfrm>
        </p:spPr>
        <p:txBody>
          <a:bodyPr/>
          <a:lstStyle/>
          <a:p>
            <a:pPr marL="0" indent="0">
              <a:buNone/>
            </a:pPr>
            <a:endParaRPr lang="ru-RU" dirty="0"/>
          </a:p>
        </p:txBody>
      </p:sp>
      <p:sp>
        <p:nvSpPr>
          <p:cNvPr id="3" name="Объект 2"/>
          <p:cNvSpPr>
            <a:spLocks noGrp="1"/>
          </p:cNvSpPr>
          <p:nvPr>
            <p:ph sz="quarter" idx="13"/>
          </p:nvPr>
        </p:nvSpPr>
        <p:spPr>
          <a:xfrm>
            <a:off x="1143000" y="731520"/>
            <a:ext cx="6400800" cy="4641696"/>
          </a:xfrm>
        </p:spPr>
        <p:txBody>
          <a:bodyPr>
            <a:normAutofit fontScale="92500" lnSpcReduction="10000"/>
          </a:bodyPr>
          <a:lstStyle/>
          <a:p>
            <a:pPr marL="45720" indent="0">
              <a:spcBef>
                <a:spcPts val="150"/>
              </a:spcBef>
              <a:spcAft>
                <a:spcPts val="0"/>
              </a:spcAft>
              <a:buNone/>
            </a:pPr>
            <a:r>
              <a:rPr lang="ru-RU" sz="2400" b="1" dirty="0" smtClean="0">
                <a:latin typeface="Times New Roman" pitchFamily="18" charset="0"/>
                <a:cs typeface="Times New Roman" pitchFamily="18" charset="0"/>
              </a:rPr>
              <a:t>   </a:t>
            </a:r>
            <a:r>
              <a:rPr lang="ru-RU" b="1" dirty="0" smtClean="0">
                <a:solidFill>
                  <a:schemeClr val="tx1"/>
                </a:solidFill>
                <a:latin typeface="Times New Roman" pitchFamily="18" charset="0"/>
                <a:cs typeface="Times New Roman" pitchFamily="18" charset="0"/>
              </a:rPr>
              <a:t>Актуальность:</a:t>
            </a:r>
          </a:p>
          <a:p>
            <a:pPr marL="45720" indent="0">
              <a:spcBef>
                <a:spcPts val="150"/>
              </a:spcBef>
              <a:spcAft>
                <a:spcPts val="0"/>
              </a:spcAft>
              <a:buNone/>
            </a:pPr>
            <a:endParaRPr lang="ru-RU" dirty="0">
              <a:solidFill>
                <a:schemeClr val="tx1"/>
              </a:solidFill>
              <a:latin typeface="Times New Roman" pitchFamily="18" charset="0"/>
              <a:cs typeface="Times New Roman" pitchFamily="18" charset="0"/>
            </a:endParaRPr>
          </a:p>
          <a:p>
            <a:pPr>
              <a:spcBef>
                <a:spcPts val="150"/>
              </a:spcBef>
              <a:spcAft>
                <a:spcPts val="0"/>
              </a:spcAft>
            </a:pPr>
            <a:r>
              <a:rPr lang="ru-RU" dirty="0" smtClean="0">
                <a:solidFill>
                  <a:schemeClr val="tx1"/>
                </a:solidFill>
                <a:latin typeface="Times New Roman"/>
                <a:ea typeface="Times New Roman"/>
                <a:cs typeface="Times New Roman"/>
              </a:rPr>
              <a:t>Проблема </a:t>
            </a:r>
            <a:r>
              <a:rPr lang="ru-RU" dirty="0">
                <a:solidFill>
                  <a:schemeClr val="tx1"/>
                </a:solidFill>
                <a:latin typeface="Times New Roman"/>
                <a:ea typeface="Times New Roman"/>
                <a:cs typeface="Times New Roman"/>
              </a:rPr>
              <a:t>охраны здоровья детей в детском саду стоит очень остро. На протяжении ряда лет, занимаясь оздоровительной работой в детском саду, мы обратили  внимание на увеличение заболеваемости  дошкольников.</a:t>
            </a:r>
            <a:endParaRPr lang="ru-RU" dirty="0">
              <a:solidFill>
                <a:schemeClr val="tx1"/>
              </a:solidFill>
              <a:latin typeface="Georgia"/>
              <a:ea typeface="Calibri"/>
              <a:cs typeface="Times New Roman"/>
            </a:endParaRPr>
          </a:p>
          <a:p>
            <a:pPr>
              <a:spcBef>
                <a:spcPts val="150"/>
              </a:spcBef>
              <a:spcAft>
                <a:spcPts val="0"/>
              </a:spcAft>
            </a:pPr>
            <a:r>
              <a:rPr lang="ru-RU" dirty="0">
                <a:solidFill>
                  <a:schemeClr val="tx1"/>
                </a:solidFill>
                <a:latin typeface="Times New Roman"/>
                <a:ea typeface="Times New Roman"/>
                <a:cs typeface="Times New Roman"/>
              </a:rPr>
              <a:t>Причин роста заболеваемости много, одна из них это  плохая экология, не сбалансированное питание, и снижение двигательной активности.</a:t>
            </a:r>
            <a:endParaRPr lang="ru-RU" dirty="0">
              <a:solidFill>
                <a:schemeClr val="tx1"/>
              </a:solidFill>
              <a:latin typeface="Georgia"/>
              <a:ea typeface="Calibri"/>
              <a:cs typeface="Times New Roman"/>
            </a:endParaRPr>
          </a:p>
          <a:p>
            <a:pPr>
              <a:spcBef>
                <a:spcPts val="375"/>
              </a:spcBef>
              <a:spcAft>
                <a:spcPts val="0"/>
              </a:spcAft>
            </a:pPr>
            <a:r>
              <a:rPr lang="ru-RU" dirty="0">
                <a:solidFill>
                  <a:schemeClr val="tx1"/>
                </a:solidFill>
                <a:latin typeface="Times New Roman"/>
                <a:ea typeface="Times New Roman"/>
              </a:rPr>
              <a:t>Мы не случайно взяли за основу работы  проект «Вода», так как на сегодняшний день экологическая безграмотность, и не бережное  отношение к природе, а в частности к воде, которая необходима для выживания на нашей планете.  </a:t>
            </a:r>
            <a:endParaRPr lang="ru-RU" dirty="0">
              <a:solidFill>
                <a:schemeClr val="tx1"/>
              </a:solidFill>
              <a:effectLst/>
              <a:latin typeface="Times New Roman"/>
              <a:ea typeface="Calibri"/>
            </a:endParaRPr>
          </a:p>
        </p:txBody>
      </p:sp>
    </p:spTree>
    <p:extLst>
      <p:ext uri="{BB962C8B-B14F-4D97-AF65-F5344CB8AC3E}">
        <p14:creationId xmlns:p14="http://schemas.microsoft.com/office/powerpoint/2010/main" val="38252304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3289" y="6237312"/>
            <a:ext cx="6512511" cy="432048"/>
          </a:xfrm>
        </p:spPr>
        <p:txBody>
          <a:bodyPr/>
          <a:lstStyle/>
          <a:p>
            <a:pPr marL="0" indent="0" algn="l">
              <a:buNone/>
            </a:pPr>
            <a:endParaRPr lang="ru-RU" b="1" dirty="0">
              <a:latin typeface="Times New Roman" pitchFamily="18" charset="0"/>
              <a:cs typeface="Times New Roman" pitchFamily="18" charset="0"/>
            </a:endParaRPr>
          </a:p>
        </p:txBody>
      </p:sp>
      <p:sp>
        <p:nvSpPr>
          <p:cNvPr id="3" name="Объект 2"/>
          <p:cNvSpPr>
            <a:spLocks noGrp="1"/>
          </p:cNvSpPr>
          <p:nvPr>
            <p:ph sz="quarter" idx="13"/>
          </p:nvPr>
        </p:nvSpPr>
        <p:spPr>
          <a:xfrm>
            <a:off x="1143000" y="404664"/>
            <a:ext cx="6400800" cy="5472608"/>
          </a:xfrm>
        </p:spPr>
        <p:txBody>
          <a:bodyPr>
            <a:normAutofit fontScale="77500" lnSpcReduction="20000"/>
          </a:bodyPr>
          <a:lstStyle/>
          <a:p>
            <a:pPr marL="45720" indent="0">
              <a:buNone/>
            </a:pPr>
            <a:r>
              <a:rPr lang="ru-RU" sz="2600" b="1" dirty="0" smtClean="0">
                <a:solidFill>
                  <a:schemeClr val="tx1"/>
                </a:solidFill>
                <a:latin typeface="Times New Roman" pitchFamily="18" charset="0"/>
                <a:cs typeface="Times New Roman" pitchFamily="18" charset="0"/>
              </a:rPr>
              <a:t>    Цель:</a:t>
            </a:r>
          </a:p>
          <a:p>
            <a:pPr>
              <a:buFont typeface="Wingdings" pitchFamily="2" charset="2"/>
              <a:buChar char="v"/>
            </a:pPr>
            <a:r>
              <a:rPr lang="ru-RU" sz="2600" dirty="0" smtClean="0">
                <a:solidFill>
                  <a:schemeClr val="tx1"/>
                </a:solidFill>
                <a:latin typeface="Times New Roman" pitchFamily="18" charset="0"/>
                <a:cs typeface="Times New Roman" pitchFamily="18" charset="0"/>
              </a:rPr>
              <a:t>Создание </a:t>
            </a:r>
            <a:r>
              <a:rPr lang="ru-RU" sz="2600" dirty="0">
                <a:solidFill>
                  <a:schemeClr val="tx1"/>
                </a:solidFill>
                <a:latin typeface="Times New Roman" pitchFamily="18" charset="0"/>
                <a:cs typeface="Times New Roman" pitchFamily="18" charset="0"/>
              </a:rPr>
              <a:t>единого </a:t>
            </a:r>
            <a:r>
              <a:rPr lang="ru-RU" sz="2600" dirty="0" err="1">
                <a:solidFill>
                  <a:schemeClr val="tx1"/>
                </a:solidFill>
                <a:latin typeface="Times New Roman" pitchFamily="18" charset="0"/>
                <a:cs typeface="Times New Roman" pitchFamily="18" charset="0"/>
              </a:rPr>
              <a:t>здоровьесберегающего</a:t>
            </a:r>
            <a:r>
              <a:rPr lang="ru-RU" sz="2600" dirty="0">
                <a:solidFill>
                  <a:schemeClr val="tx1"/>
                </a:solidFill>
                <a:latin typeface="Times New Roman" pitchFamily="18" charset="0"/>
                <a:cs typeface="Times New Roman" pitchFamily="18" charset="0"/>
              </a:rPr>
              <a:t> пространства и в семье и ДОУ по </a:t>
            </a:r>
            <a:r>
              <a:rPr lang="ru-RU" sz="2600" dirty="0" smtClean="0">
                <a:solidFill>
                  <a:schemeClr val="tx1"/>
                </a:solidFill>
                <a:latin typeface="Times New Roman" pitchFamily="18" charset="0"/>
                <a:cs typeface="Times New Roman" pitchFamily="18" charset="0"/>
              </a:rPr>
              <a:t>формирование </a:t>
            </a:r>
            <a:r>
              <a:rPr lang="ru-RU" sz="2600" dirty="0">
                <a:solidFill>
                  <a:schemeClr val="tx1"/>
                </a:solidFill>
                <a:latin typeface="Times New Roman" pitchFamily="18" charset="0"/>
                <a:cs typeface="Times New Roman" pitchFamily="18" charset="0"/>
              </a:rPr>
              <a:t>навыков здорового образа жизни у детей и родителей.</a:t>
            </a:r>
          </a:p>
          <a:p>
            <a:pPr>
              <a:buFont typeface="Wingdings" pitchFamily="2" charset="2"/>
              <a:buChar char="v"/>
            </a:pPr>
            <a:r>
              <a:rPr lang="ru-RU" sz="2600" dirty="0">
                <a:solidFill>
                  <a:schemeClr val="tx1"/>
                </a:solidFill>
                <a:latin typeface="Times New Roman" pitchFamily="18" charset="0"/>
                <a:cs typeface="Times New Roman" pitchFamily="18" charset="0"/>
              </a:rPr>
              <a:t>Развитие познавательных и творческих способностей детей в процессе ознакомления с произведениями изобразительного </a:t>
            </a:r>
            <a:r>
              <a:rPr lang="ru-RU" sz="2600" dirty="0" smtClean="0">
                <a:solidFill>
                  <a:schemeClr val="tx1"/>
                </a:solidFill>
                <a:latin typeface="Times New Roman" pitchFamily="18" charset="0"/>
                <a:cs typeface="Times New Roman" pitchFamily="18" charset="0"/>
              </a:rPr>
              <a:t>искусства» и экспериментальной </a:t>
            </a:r>
            <a:r>
              <a:rPr lang="ru-RU" sz="2600" dirty="0">
                <a:solidFill>
                  <a:schemeClr val="tx1"/>
                </a:solidFill>
                <a:latin typeface="Times New Roman" pitchFamily="18" charset="0"/>
                <a:cs typeface="Times New Roman" pitchFamily="18" charset="0"/>
              </a:rPr>
              <a:t>деятельности с водой (свойства, </a:t>
            </a:r>
            <a:r>
              <a:rPr lang="ru-RU" sz="2600" dirty="0" smtClean="0">
                <a:solidFill>
                  <a:schemeClr val="tx1"/>
                </a:solidFill>
                <a:latin typeface="Times New Roman" pitchFamily="18" charset="0"/>
                <a:cs typeface="Times New Roman" pitchFamily="18" charset="0"/>
              </a:rPr>
              <a:t>явления </a:t>
            </a:r>
            <a:r>
              <a:rPr lang="ru-RU" sz="2600" dirty="0">
                <a:solidFill>
                  <a:schemeClr val="tx1"/>
                </a:solidFill>
                <a:latin typeface="Times New Roman" pitchFamily="18" charset="0"/>
                <a:cs typeface="Times New Roman" pitchFamily="18" charset="0"/>
              </a:rPr>
              <a:t>природы – иней, снег, лед, </a:t>
            </a:r>
            <a:r>
              <a:rPr lang="ru-RU" sz="2600" dirty="0" smtClean="0">
                <a:solidFill>
                  <a:schemeClr val="tx1"/>
                </a:solidFill>
                <a:latin typeface="Times New Roman" pitchFamily="18" charset="0"/>
                <a:cs typeface="Times New Roman" pitchFamily="18" charset="0"/>
              </a:rPr>
              <a:t>гололед). </a:t>
            </a:r>
            <a:endParaRPr lang="ru-RU" sz="2600" dirty="0"/>
          </a:p>
          <a:p>
            <a:pPr marL="45720" indent="0">
              <a:buNone/>
            </a:pPr>
            <a:r>
              <a:rPr lang="ru-RU" sz="2600" b="1" dirty="0">
                <a:solidFill>
                  <a:schemeClr val="tx1"/>
                </a:solidFill>
                <a:latin typeface="Times New Roman" pitchFamily="18" charset="0"/>
                <a:cs typeface="Times New Roman" pitchFamily="18" charset="0"/>
              </a:rPr>
              <a:t>Задачи:</a:t>
            </a:r>
          </a:p>
          <a:p>
            <a:pPr>
              <a:buFont typeface="Wingdings" pitchFamily="2" charset="2"/>
              <a:buChar char="v"/>
            </a:pPr>
            <a:r>
              <a:rPr lang="ru-RU" sz="2600" dirty="0">
                <a:solidFill>
                  <a:schemeClr val="tx1"/>
                </a:solidFill>
                <a:latin typeface="Times New Roman" pitchFamily="18" charset="0"/>
                <a:cs typeface="Times New Roman" pitchFamily="18" charset="0"/>
              </a:rPr>
              <a:t>Учить детей к потребности  здорового образа жизни;</a:t>
            </a:r>
          </a:p>
          <a:p>
            <a:pPr>
              <a:buFont typeface="Wingdings" pitchFamily="2" charset="2"/>
              <a:buChar char="v"/>
            </a:pPr>
            <a:r>
              <a:rPr lang="ru-RU" sz="2600" dirty="0">
                <a:solidFill>
                  <a:schemeClr val="tx1"/>
                </a:solidFill>
                <a:latin typeface="Times New Roman" pitchFamily="18" charset="0"/>
                <a:cs typeface="Times New Roman" pitchFamily="18" charset="0"/>
              </a:rPr>
              <a:t>Развивать умение наблюдать, анализировать, сравнивать, развивать мышление в процессе проведения элементарных опытов.</a:t>
            </a:r>
          </a:p>
          <a:p>
            <a:pPr>
              <a:buFont typeface="Wingdings" pitchFamily="2" charset="2"/>
              <a:buChar char="v"/>
            </a:pPr>
            <a:r>
              <a:rPr lang="ru-RU" sz="2600" dirty="0">
                <a:solidFill>
                  <a:schemeClr val="tx1"/>
                </a:solidFill>
                <a:latin typeface="Times New Roman" pitchFamily="18" charset="0"/>
                <a:cs typeface="Times New Roman" pitchFamily="18" charset="0"/>
              </a:rPr>
              <a:t>Воспитывать творческую инициативу детей и родителей в продуктивной деятельности;</a:t>
            </a:r>
          </a:p>
          <a:p>
            <a:pPr marL="0" indent="0">
              <a:buNone/>
            </a:pPr>
            <a:endParaRPr lang="ru-RU" dirty="0"/>
          </a:p>
        </p:txBody>
      </p:sp>
    </p:spTree>
    <p:extLst>
      <p:ext uri="{BB962C8B-B14F-4D97-AF65-F5344CB8AC3E}">
        <p14:creationId xmlns:p14="http://schemas.microsoft.com/office/powerpoint/2010/main" val="147342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3289" y="6453336"/>
            <a:ext cx="6512511" cy="144016"/>
          </a:xfrm>
        </p:spPr>
        <p:txBody>
          <a:bodyPr/>
          <a:lstStyle/>
          <a:p>
            <a:endParaRPr lang="ru-RU" dirty="0"/>
          </a:p>
        </p:txBody>
      </p:sp>
      <p:sp>
        <p:nvSpPr>
          <p:cNvPr id="3" name="Объект 2"/>
          <p:cNvSpPr>
            <a:spLocks noGrp="1"/>
          </p:cNvSpPr>
          <p:nvPr>
            <p:ph sz="quarter" idx="13"/>
          </p:nvPr>
        </p:nvSpPr>
        <p:spPr>
          <a:xfrm>
            <a:off x="395536" y="116632"/>
            <a:ext cx="8352928" cy="6480720"/>
          </a:xfrm>
        </p:spPr>
        <p:txBody>
          <a:bodyPr>
            <a:noAutofit/>
          </a:bodyPr>
          <a:lstStyle/>
          <a:p>
            <a:pPr marL="45720" lvl="0" indent="0">
              <a:buClr>
                <a:srgbClr val="F14124">
                  <a:lumMod val="75000"/>
                </a:srgbClr>
              </a:buClr>
              <a:buNone/>
            </a:pPr>
            <a:r>
              <a:rPr lang="ru-RU" sz="1800" b="1" dirty="0" smtClean="0">
                <a:solidFill>
                  <a:prstClr val="black"/>
                </a:solidFill>
                <a:latin typeface="Times New Roman" pitchFamily="18" charset="0"/>
                <a:cs typeface="Times New Roman" pitchFamily="18" charset="0"/>
              </a:rPr>
              <a:t>    Что </a:t>
            </a:r>
            <a:r>
              <a:rPr lang="ru-RU" sz="1800" b="1" dirty="0">
                <a:solidFill>
                  <a:prstClr val="black"/>
                </a:solidFill>
                <a:latin typeface="Times New Roman" pitchFamily="18" charset="0"/>
                <a:cs typeface="Times New Roman" pitchFamily="18" charset="0"/>
              </a:rPr>
              <a:t>знаем?</a:t>
            </a:r>
            <a:endParaRPr lang="ru-RU" sz="1800" dirty="0">
              <a:solidFill>
                <a:prstClr val="black"/>
              </a:solidFill>
              <a:latin typeface="Times New Roman" pitchFamily="18" charset="0"/>
              <a:cs typeface="Times New Roman" pitchFamily="18" charset="0"/>
            </a:endParaRPr>
          </a:p>
          <a:p>
            <a:pPr lvl="0">
              <a:buClr>
                <a:srgbClr val="F14124">
                  <a:lumMod val="75000"/>
                </a:srgbClr>
              </a:buClr>
            </a:pPr>
            <a:r>
              <a:rPr lang="ru-RU" sz="1800" dirty="0">
                <a:solidFill>
                  <a:prstClr val="black"/>
                </a:solidFill>
                <a:latin typeface="Times New Roman" pitchFamily="18" charset="0"/>
                <a:cs typeface="Times New Roman" pitchFamily="18" charset="0"/>
              </a:rPr>
              <a:t>Здоровый человек это не только тот, кто укрепляет свой организм при помощи физических упражнений, но ещё он следит за своим здоровьем.</a:t>
            </a:r>
          </a:p>
          <a:p>
            <a:pPr lvl="0">
              <a:buClr>
                <a:srgbClr val="F14124">
                  <a:lumMod val="75000"/>
                </a:srgbClr>
              </a:buClr>
            </a:pPr>
            <a:r>
              <a:rPr lang="ru-RU" sz="1800" dirty="0">
                <a:solidFill>
                  <a:prstClr val="black"/>
                </a:solidFill>
                <a:latin typeface="Times New Roman" pitchFamily="18" charset="0"/>
                <a:cs typeface="Times New Roman" pitchFamily="18" charset="0"/>
              </a:rPr>
              <a:t>Если не соблюдать правила гигиены, можно заболеть.</a:t>
            </a:r>
          </a:p>
          <a:p>
            <a:pPr lvl="0">
              <a:buClr>
                <a:srgbClr val="F14124">
                  <a:lumMod val="75000"/>
                </a:srgbClr>
              </a:buClr>
            </a:pPr>
            <a:r>
              <a:rPr lang="ru-RU" sz="1800" dirty="0">
                <a:solidFill>
                  <a:prstClr val="black"/>
                </a:solidFill>
                <a:latin typeface="Times New Roman" pitchFamily="18" charset="0"/>
                <a:cs typeface="Times New Roman" pitchFamily="18" charset="0"/>
              </a:rPr>
              <a:t>Чтобы быть здоровым, надо пить чистую воду.</a:t>
            </a:r>
          </a:p>
          <a:p>
            <a:pPr lvl="0">
              <a:buClr>
                <a:srgbClr val="F14124">
                  <a:lumMod val="75000"/>
                </a:srgbClr>
              </a:buClr>
            </a:pPr>
            <a:r>
              <a:rPr lang="ru-RU" sz="1800" dirty="0">
                <a:solidFill>
                  <a:prstClr val="black"/>
                </a:solidFill>
                <a:latin typeface="Times New Roman" pitchFamily="18" charset="0"/>
                <a:cs typeface="Times New Roman" pitchFamily="18" charset="0"/>
              </a:rPr>
              <a:t>Чтобы укрепить и сохранить здоровье, надо заниматься спортом, физкультурой, закаляться, соблюдать режим дня и питьевой режим, гулять на свежем воздухе.</a:t>
            </a:r>
          </a:p>
          <a:p>
            <a:pPr lvl="0">
              <a:buClr>
                <a:srgbClr val="F14124">
                  <a:lumMod val="75000"/>
                </a:srgbClr>
              </a:buClr>
            </a:pPr>
            <a:r>
              <a:rPr lang="ru-RU" sz="1800" dirty="0">
                <a:solidFill>
                  <a:prstClr val="black"/>
                </a:solidFill>
                <a:latin typeface="Times New Roman" pitchFamily="18" charset="0"/>
                <a:cs typeface="Times New Roman" pitchFamily="18" charset="0"/>
              </a:rPr>
              <a:t>Где мы встречаем воду, и какая она?</a:t>
            </a:r>
          </a:p>
          <a:p>
            <a:pPr marL="45720" lvl="0" indent="0">
              <a:buClr>
                <a:srgbClr val="F14124">
                  <a:lumMod val="75000"/>
                </a:srgbClr>
              </a:buClr>
              <a:buNone/>
            </a:pPr>
            <a:r>
              <a:rPr lang="ru-RU" sz="1800" b="1" dirty="0" smtClean="0">
                <a:solidFill>
                  <a:prstClr val="black"/>
                </a:solidFill>
                <a:latin typeface="Times New Roman" pitchFamily="18" charset="0"/>
                <a:cs typeface="Times New Roman" pitchFamily="18" charset="0"/>
              </a:rPr>
              <a:t>    Что </a:t>
            </a:r>
            <a:r>
              <a:rPr lang="ru-RU" sz="1800" b="1" dirty="0">
                <a:solidFill>
                  <a:prstClr val="black"/>
                </a:solidFill>
                <a:latin typeface="Times New Roman" pitchFamily="18" charset="0"/>
                <a:cs typeface="Times New Roman" pitchFamily="18" charset="0"/>
              </a:rPr>
              <a:t>хотим узнать?</a:t>
            </a:r>
            <a:endParaRPr lang="ru-RU" sz="1800" dirty="0">
              <a:solidFill>
                <a:prstClr val="black"/>
              </a:solidFill>
              <a:latin typeface="Times New Roman" pitchFamily="18" charset="0"/>
              <a:cs typeface="Times New Roman" pitchFamily="18" charset="0"/>
            </a:endParaRPr>
          </a:p>
          <a:p>
            <a:pPr lvl="0">
              <a:buClr>
                <a:srgbClr val="F14124">
                  <a:lumMod val="75000"/>
                </a:srgbClr>
              </a:buClr>
            </a:pPr>
            <a:r>
              <a:rPr lang="ru-RU" sz="1800" dirty="0">
                <a:solidFill>
                  <a:prstClr val="black"/>
                </a:solidFill>
                <a:latin typeface="Times New Roman" pitchFamily="18" charset="0"/>
                <a:cs typeface="Times New Roman" pitchFamily="18" charset="0"/>
              </a:rPr>
              <a:t>Что нужно, чтобы чувствовать себя здоровым?</a:t>
            </a:r>
          </a:p>
          <a:p>
            <a:pPr lvl="0">
              <a:buClr>
                <a:srgbClr val="F14124">
                  <a:lumMod val="75000"/>
                </a:srgbClr>
              </a:buClr>
            </a:pPr>
            <a:r>
              <a:rPr lang="ru-RU" sz="1800" dirty="0">
                <a:solidFill>
                  <a:prstClr val="black"/>
                </a:solidFill>
                <a:latin typeface="Times New Roman" pitchFamily="18" charset="0"/>
                <a:cs typeface="Times New Roman" pitchFamily="18" charset="0"/>
              </a:rPr>
              <a:t>Как можно защититься от болезней?</a:t>
            </a:r>
          </a:p>
          <a:p>
            <a:pPr lvl="0">
              <a:buClr>
                <a:srgbClr val="F14124">
                  <a:lumMod val="75000"/>
                </a:srgbClr>
              </a:buClr>
            </a:pPr>
            <a:r>
              <a:rPr lang="ru-RU" sz="1800" dirty="0">
                <a:solidFill>
                  <a:prstClr val="black"/>
                </a:solidFill>
                <a:latin typeface="Times New Roman" pitchFamily="18" charset="0"/>
                <a:cs typeface="Times New Roman" pitchFamily="18" charset="0"/>
              </a:rPr>
              <a:t>Откуда берутся микробы, которые убивают здоровье?</a:t>
            </a:r>
          </a:p>
          <a:p>
            <a:pPr lvl="0">
              <a:buClr>
                <a:srgbClr val="F14124">
                  <a:lumMod val="75000"/>
                </a:srgbClr>
              </a:buClr>
            </a:pPr>
            <a:r>
              <a:rPr lang="ru-RU" sz="1800" dirty="0">
                <a:solidFill>
                  <a:prstClr val="black"/>
                </a:solidFill>
                <a:latin typeface="Times New Roman" pitchFamily="18" charset="0"/>
                <a:cs typeface="Times New Roman" pitchFamily="18" charset="0"/>
              </a:rPr>
              <a:t>Какую пользу приносят вода организму человека?</a:t>
            </a:r>
          </a:p>
          <a:p>
            <a:pPr lvl="0">
              <a:buClr>
                <a:srgbClr val="F14124">
                  <a:lumMod val="75000"/>
                </a:srgbClr>
              </a:buClr>
            </a:pPr>
            <a:r>
              <a:rPr lang="ru-RU" sz="1800" dirty="0">
                <a:solidFill>
                  <a:prstClr val="black"/>
                </a:solidFill>
                <a:latin typeface="Times New Roman" pitchFamily="18" charset="0"/>
                <a:cs typeface="Times New Roman" pitchFamily="18" charset="0"/>
              </a:rPr>
              <a:t>Как беречь воду?</a:t>
            </a:r>
          </a:p>
          <a:p>
            <a:pPr lvl="0">
              <a:buClr>
                <a:srgbClr val="F14124">
                  <a:lumMod val="75000"/>
                </a:srgbClr>
              </a:buClr>
            </a:pPr>
            <a:r>
              <a:rPr lang="ru-RU" sz="1800" dirty="0">
                <a:solidFill>
                  <a:prstClr val="black"/>
                </a:solidFill>
                <a:latin typeface="Times New Roman" pitchFamily="18" charset="0"/>
                <a:cs typeface="Times New Roman" pitchFamily="18" charset="0"/>
              </a:rPr>
              <a:t>Жизнь в воде.</a:t>
            </a:r>
          </a:p>
          <a:p>
            <a:pPr lvl="0">
              <a:buClr>
                <a:srgbClr val="F14124">
                  <a:lumMod val="75000"/>
                </a:srgbClr>
              </a:buClr>
            </a:pPr>
            <a:r>
              <a:rPr lang="ru-RU" sz="1800" dirty="0">
                <a:solidFill>
                  <a:prstClr val="black"/>
                </a:solidFill>
                <a:latin typeface="Times New Roman" pitchFamily="18" charset="0"/>
                <a:cs typeface="Times New Roman" pitchFamily="18" charset="0"/>
              </a:rPr>
              <a:t>Вода в жизни человека и животных.</a:t>
            </a:r>
          </a:p>
        </p:txBody>
      </p:sp>
    </p:spTree>
    <p:extLst>
      <p:ext uri="{BB962C8B-B14F-4D97-AF65-F5344CB8AC3E}">
        <p14:creationId xmlns:p14="http://schemas.microsoft.com/office/powerpoint/2010/main" val="28765609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3289" y="4293096"/>
            <a:ext cx="6512511" cy="936104"/>
          </a:xfrm>
        </p:spPr>
        <p:txBody>
          <a:bodyPr/>
          <a:lstStyle/>
          <a:p>
            <a:pPr marL="0" indent="0">
              <a:buNone/>
            </a:pPr>
            <a:endParaRPr lang="ru-RU" dirty="0"/>
          </a:p>
        </p:txBody>
      </p:sp>
      <p:sp>
        <p:nvSpPr>
          <p:cNvPr id="3" name="Объект 2"/>
          <p:cNvSpPr>
            <a:spLocks noGrp="1"/>
          </p:cNvSpPr>
          <p:nvPr>
            <p:ph sz="quarter" idx="13"/>
          </p:nvPr>
        </p:nvSpPr>
        <p:spPr>
          <a:xfrm>
            <a:off x="251520" y="188640"/>
            <a:ext cx="8712968" cy="3744416"/>
          </a:xfrm>
        </p:spPr>
        <p:txBody>
          <a:bodyPr>
            <a:normAutofit/>
          </a:bodyPr>
          <a:lstStyle/>
          <a:p>
            <a:pPr marL="45720" indent="0">
              <a:buNone/>
            </a:pPr>
            <a:r>
              <a:rPr lang="ru-RU" sz="1800" b="1" dirty="0" smtClean="0">
                <a:solidFill>
                  <a:schemeClr val="tx1"/>
                </a:solidFill>
                <a:latin typeface="Times New Roman" pitchFamily="18" charset="0"/>
                <a:cs typeface="Times New Roman" pitchFamily="18" charset="0"/>
              </a:rPr>
              <a:t>      Как </a:t>
            </a:r>
            <a:r>
              <a:rPr lang="ru-RU" sz="1800" b="1" dirty="0">
                <a:solidFill>
                  <a:schemeClr val="tx1"/>
                </a:solidFill>
                <a:latin typeface="Times New Roman" pitchFamily="18" charset="0"/>
                <a:cs typeface="Times New Roman" pitchFamily="18" charset="0"/>
              </a:rPr>
              <a:t>можем найти ответ?</a:t>
            </a:r>
            <a:endParaRPr lang="ru-RU" sz="1800" dirty="0">
              <a:solidFill>
                <a:schemeClr val="tx1"/>
              </a:solidFill>
              <a:latin typeface="Times New Roman" pitchFamily="18" charset="0"/>
              <a:cs typeface="Times New Roman" pitchFamily="18" charset="0"/>
            </a:endParaRPr>
          </a:p>
          <a:p>
            <a:r>
              <a:rPr lang="ru-RU" sz="1800" dirty="0">
                <a:solidFill>
                  <a:schemeClr val="tx1"/>
                </a:solidFill>
                <a:latin typeface="Times New Roman" pitchFamily="18" charset="0"/>
                <a:cs typeface="Times New Roman" pitchFamily="18" charset="0"/>
              </a:rPr>
              <a:t>- спросить у родителей;</a:t>
            </a:r>
          </a:p>
          <a:p>
            <a:r>
              <a:rPr lang="ru-RU" sz="1800" dirty="0">
                <a:solidFill>
                  <a:schemeClr val="tx1"/>
                </a:solidFill>
                <a:latin typeface="Times New Roman" pitchFamily="18" charset="0"/>
                <a:cs typeface="Times New Roman" pitchFamily="18" charset="0"/>
              </a:rPr>
              <a:t>- в энциклопедии;</a:t>
            </a:r>
          </a:p>
          <a:p>
            <a:r>
              <a:rPr lang="ru-RU" sz="1800" dirty="0">
                <a:solidFill>
                  <a:schemeClr val="tx1"/>
                </a:solidFill>
                <a:latin typeface="Times New Roman" pitchFamily="18" charset="0"/>
                <a:cs typeface="Times New Roman" pitchFamily="18" charset="0"/>
              </a:rPr>
              <a:t>- в книгах;</a:t>
            </a:r>
          </a:p>
          <a:p>
            <a:r>
              <a:rPr lang="ru-RU" sz="1800" dirty="0">
                <a:solidFill>
                  <a:schemeClr val="tx1"/>
                </a:solidFill>
                <a:latin typeface="Times New Roman" pitchFamily="18" charset="0"/>
                <a:cs typeface="Times New Roman" pitchFamily="18" charset="0"/>
              </a:rPr>
              <a:t>- в журналах;</a:t>
            </a:r>
          </a:p>
          <a:p>
            <a:r>
              <a:rPr lang="ru-RU" sz="1800" dirty="0">
                <a:solidFill>
                  <a:schemeClr val="tx1"/>
                </a:solidFill>
                <a:latin typeface="Times New Roman" pitchFamily="18" charset="0"/>
                <a:cs typeface="Times New Roman" pitchFamily="18" charset="0"/>
              </a:rPr>
              <a:t>- в интернете;</a:t>
            </a:r>
          </a:p>
          <a:p>
            <a:r>
              <a:rPr lang="ru-RU" sz="1800" dirty="0">
                <a:solidFill>
                  <a:schemeClr val="tx1"/>
                </a:solidFill>
                <a:latin typeface="Times New Roman" pitchFamily="18" charset="0"/>
                <a:cs typeface="Times New Roman" pitchFamily="18" charset="0"/>
              </a:rPr>
              <a:t>- посмотреть видеофильмы;</a:t>
            </a:r>
          </a:p>
          <a:p>
            <a:r>
              <a:rPr lang="ru-RU" sz="1800" dirty="0">
                <a:solidFill>
                  <a:schemeClr val="tx1"/>
                </a:solidFill>
                <a:latin typeface="Times New Roman" pitchFamily="18" charset="0"/>
                <a:cs typeface="Times New Roman" pitchFamily="18" charset="0"/>
              </a:rPr>
              <a:t>- сходить с родителями в аптеку, поликлинику, магазин;</a:t>
            </a:r>
          </a:p>
          <a:p>
            <a:r>
              <a:rPr lang="ru-RU" sz="1800" dirty="0">
                <a:solidFill>
                  <a:schemeClr val="tx1"/>
                </a:solidFill>
                <a:latin typeface="Times New Roman" pitchFamily="18" charset="0"/>
                <a:cs typeface="Times New Roman" pitchFamily="18" charset="0"/>
              </a:rPr>
              <a:t>- сходить на экскурсию в медицинский  кабинет, пищеблок, в прачечную.</a:t>
            </a:r>
          </a:p>
          <a:p>
            <a:pPr marL="45720" indent="0">
              <a:buNone/>
            </a:pPr>
            <a:endParaRPr lang="ru-RU" dirty="0"/>
          </a:p>
        </p:txBody>
      </p:sp>
    </p:spTree>
    <p:extLst>
      <p:ext uri="{BB962C8B-B14F-4D97-AF65-F5344CB8AC3E}">
        <p14:creationId xmlns:p14="http://schemas.microsoft.com/office/powerpoint/2010/main" val="20506695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585692"/>
            <a:ext cx="8496943" cy="2011660"/>
          </a:xfrm>
        </p:spPr>
        <p:txBody>
          <a:bodyPr/>
          <a:lstStyle/>
          <a:p>
            <a:pPr marL="0" lvl="0" indent="0" algn="l">
              <a:buNone/>
            </a:pPr>
            <a:r>
              <a:rPr lang="ru-RU" sz="1800" b="0" dirty="0" smtClean="0">
                <a:solidFill>
                  <a:schemeClr val="tx1"/>
                </a:solidFill>
                <a:latin typeface="Times New Roman" pitchFamily="18" charset="0"/>
                <a:cs typeface="Times New Roman" pitchFamily="18" charset="0"/>
              </a:rPr>
              <a:t>В центре </a:t>
            </a:r>
            <a:r>
              <a:rPr lang="ru-RU" sz="1800" b="0" dirty="0" err="1" smtClean="0">
                <a:solidFill>
                  <a:schemeClr val="tx1"/>
                </a:solidFill>
                <a:latin typeface="Times New Roman" pitchFamily="18" charset="0"/>
                <a:cs typeface="Times New Roman" pitchFamily="18" charset="0"/>
              </a:rPr>
              <a:t>изодеятельности</a:t>
            </a:r>
            <a:r>
              <a:rPr lang="ru-RU" sz="1800" b="0" dirty="0" smtClean="0">
                <a:solidFill>
                  <a:schemeClr val="tx1"/>
                </a:solidFill>
                <a:latin typeface="Times New Roman" pitchFamily="18" charset="0"/>
                <a:cs typeface="Times New Roman" pitchFamily="18" charset="0"/>
              </a:rPr>
              <a:t>  были созданы работы по </a:t>
            </a:r>
            <a:r>
              <a:rPr lang="ru-RU" sz="1800" b="0" dirty="0" smtClean="0">
                <a:solidFill>
                  <a:schemeClr val="tx1"/>
                </a:solidFill>
                <a:effectLst/>
                <a:latin typeface="Times New Roman" pitchFamily="18" charset="0"/>
                <a:cs typeface="Times New Roman" pitchFamily="18" charset="0"/>
              </a:rPr>
              <a:t>рисованию «Кувшин </a:t>
            </a:r>
            <a:r>
              <a:rPr lang="ru-RU" sz="1800" b="0" dirty="0">
                <a:solidFill>
                  <a:schemeClr val="tx1"/>
                </a:solidFill>
                <a:effectLst/>
                <a:latin typeface="Times New Roman" pitchFamily="18" charset="0"/>
                <a:cs typeface="Times New Roman" pitchFamily="18" charset="0"/>
              </a:rPr>
              <a:t>с </a:t>
            </a:r>
            <a:r>
              <a:rPr lang="ru-RU" sz="1800" b="0" dirty="0" smtClean="0">
                <a:solidFill>
                  <a:schemeClr val="tx1"/>
                </a:solidFill>
                <a:effectLst/>
                <a:latin typeface="Times New Roman" pitchFamily="18" charset="0"/>
                <a:cs typeface="Times New Roman" pitchFamily="18" charset="0"/>
              </a:rPr>
              <a:t>водой» и аппликации </a:t>
            </a:r>
            <a:r>
              <a:rPr lang="ru-RU" sz="1800" b="0" dirty="0">
                <a:solidFill>
                  <a:schemeClr val="tx1"/>
                </a:solidFill>
                <a:effectLst/>
                <a:latin typeface="Times New Roman" pitchFamily="18" charset="0"/>
                <a:cs typeface="Times New Roman" pitchFamily="18" charset="0"/>
              </a:rPr>
              <a:t>«Водное царство</a:t>
            </a:r>
            <a:r>
              <a:rPr lang="ru-RU" sz="1800" b="0" dirty="0" smtClean="0">
                <a:solidFill>
                  <a:schemeClr val="tx1"/>
                </a:solidFill>
                <a:effectLst/>
                <a:latin typeface="Times New Roman" pitchFamily="18" charset="0"/>
                <a:cs typeface="Times New Roman" pitchFamily="18" charset="0"/>
              </a:rPr>
              <a:t>».</a:t>
            </a:r>
            <a:r>
              <a:rPr lang="ru-RU" sz="1800" b="0" dirty="0">
                <a:solidFill>
                  <a:schemeClr val="tx1"/>
                </a:solidFill>
                <a:effectLst/>
                <a:latin typeface="Times New Roman" pitchFamily="18" charset="0"/>
                <a:cs typeface="Times New Roman" pitchFamily="18" charset="0"/>
              </a:rPr>
              <a:t>  </a:t>
            </a:r>
            <a:r>
              <a:rPr lang="ru-RU" sz="1800" b="0" dirty="0">
                <a:solidFill>
                  <a:schemeClr val="tx1"/>
                </a:solidFill>
                <a:effectLst/>
              </a:rPr>
              <a:t/>
            </a:r>
            <a:br>
              <a:rPr lang="ru-RU" sz="1800" b="0" dirty="0">
                <a:solidFill>
                  <a:schemeClr val="tx1"/>
                </a:solidFill>
                <a:effectLst/>
              </a:rPr>
            </a:br>
            <a:r>
              <a:rPr lang="ru-RU" sz="1800" b="0" dirty="0" smtClean="0">
                <a:solidFill>
                  <a:schemeClr val="tx1"/>
                </a:solidFill>
                <a:latin typeface="Times New Roman" pitchFamily="18" charset="0"/>
                <a:cs typeface="Times New Roman" pitchFamily="18" charset="0"/>
              </a:rPr>
              <a:t>В центре развития </a:t>
            </a:r>
            <a:r>
              <a:rPr lang="ru-RU" sz="1800" b="0" dirty="0">
                <a:solidFill>
                  <a:schemeClr val="tx1"/>
                </a:solidFill>
                <a:latin typeface="Times New Roman" pitchFamily="18" charset="0"/>
                <a:cs typeface="Times New Roman" pitchFamily="18" charset="0"/>
              </a:rPr>
              <a:t>речи </a:t>
            </a:r>
            <a:r>
              <a:rPr lang="ru-RU" sz="1800" b="0" dirty="0" smtClean="0">
                <a:solidFill>
                  <a:schemeClr val="tx1"/>
                </a:solidFill>
                <a:latin typeface="Times New Roman" pitchFamily="18" charset="0"/>
                <a:cs typeface="Times New Roman" pitchFamily="18" charset="0"/>
              </a:rPr>
              <a:t>рассматривали и составляли описательные рассказы по картинам русских художников таких, как Тамары Касаткиной «Как на горке на горе», Кудряшова А.Б. «Зимние забавы» и др.</a:t>
            </a:r>
            <a:endParaRPr lang="ru-RU" sz="1800" b="0" dirty="0">
              <a:solidFill>
                <a:schemeClr val="tx1"/>
              </a:solidFill>
              <a:latin typeface="Times New Roman" pitchFamily="18" charset="0"/>
              <a:cs typeface="Times New Roman" pitchFamily="18" charset="0"/>
            </a:endParaRPr>
          </a:p>
        </p:txBody>
      </p:sp>
      <p:sp>
        <p:nvSpPr>
          <p:cNvPr id="3" name="Объект 2"/>
          <p:cNvSpPr>
            <a:spLocks noGrp="1"/>
          </p:cNvSpPr>
          <p:nvPr>
            <p:ph sz="quarter" idx="13"/>
          </p:nvPr>
        </p:nvSpPr>
        <p:spPr/>
        <p:txBody>
          <a:bodyPr/>
          <a:lstStyle/>
          <a:p>
            <a:endParaRPr lang="ru-RU" dirty="0"/>
          </a:p>
        </p:txBody>
      </p:sp>
      <p:pic>
        <p:nvPicPr>
          <p:cNvPr id="10242" name="Picture 2" descr="D:\Неделя здоровья 2019г\IMG_20190122_101451 (Копировать).jpg"/>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r="20069"/>
          <a:stretch/>
        </p:blipFill>
        <p:spPr bwMode="auto">
          <a:xfrm>
            <a:off x="5868144" y="332656"/>
            <a:ext cx="2891896" cy="271348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F:\сжато\IMG_20190131_104404 (Копировать).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17775" r="6402"/>
          <a:stretch/>
        </p:blipFill>
        <p:spPr bwMode="auto">
          <a:xfrm>
            <a:off x="323528" y="265212"/>
            <a:ext cx="2811440" cy="2780928"/>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D:\Неделя здоровья 2019г\IMG_20190124_091724 (Копировать).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771799" y="2060848"/>
            <a:ext cx="2886405" cy="21648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97013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1380" y="4916736"/>
            <a:ext cx="8632043" cy="1941264"/>
          </a:xfrm>
        </p:spPr>
        <p:txBody>
          <a:bodyPr/>
          <a:lstStyle/>
          <a:p>
            <a:pPr marL="0" lvl="0" indent="0" algn="l">
              <a:buNone/>
            </a:pPr>
            <a:r>
              <a:rPr lang="ru-RU" sz="1800" b="0" dirty="0" smtClean="0">
                <a:solidFill>
                  <a:schemeClr val="tx1"/>
                </a:solidFill>
                <a:effectLst/>
                <a:latin typeface="Times New Roman" pitchFamily="18" charset="0"/>
                <a:cs typeface="Times New Roman" pitchFamily="18" charset="0"/>
              </a:rPr>
              <a:t>Во время занятия «</a:t>
            </a:r>
            <a:r>
              <a:rPr lang="ru-RU" sz="1800" b="0" dirty="0" err="1" smtClean="0">
                <a:solidFill>
                  <a:schemeClr val="tx1"/>
                </a:solidFill>
                <a:effectLst/>
                <a:latin typeface="Times New Roman" pitchFamily="18" charset="0"/>
                <a:cs typeface="Times New Roman" pitchFamily="18" charset="0"/>
              </a:rPr>
              <a:t>Спортландия</a:t>
            </a:r>
            <a:r>
              <a:rPr lang="ru-RU" sz="1800" b="0" dirty="0" smtClean="0">
                <a:solidFill>
                  <a:schemeClr val="tx1"/>
                </a:solidFill>
                <a:effectLst/>
                <a:latin typeface="Times New Roman" pitchFamily="18" charset="0"/>
                <a:cs typeface="Times New Roman" pitchFamily="18" charset="0"/>
              </a:rPr>
              <a:t>», с участием родителей, дети играли в п/и </a:t>
            </a:r>
            <a:r>
              <a:rPr lang="ru-RU" sz="1800" b="0" dirty="0">
                <a:solidFill>
                  <a:schemeClr val="tx1"/>
                </a:solidFill>
                <a:effectLst/>
                <a:latin typeface="Times New Roman" pitchFamily="18" charset="0"/>
                <a:cs typeface="Times New Roman" pitchFamily="18" charset="0"/>
              </a:rPr>
              <a:t>«Кубик  </a:t>
            </a:r>
            <a:r>
              <a:rPr lang="ru-RU" sz="1800" b="0" dirty="0" smtClean="0">
                <a:solidFill>
                  <a:schemeClr val="tx1"/>
                </a:solidFill>
                <a:effectLst/>
                <a:latin typeface="Times New Roman" pitchFamily="18" charset="0"/>
                <a:cs typeface="Times New Roman" pitchFamily="18" charset="0"/>
              </a:rPr>
              <a:t>упражнений», игра </a:t>
            </a:r>
            <a:r>
              <a:rPr lang="ru-RU" sz="1800" b="0" dirty="0">
                <a:solidFill>
                  <a:schemeClr val="tx1"/>
                </a:solidFill>
                <a:effectLst/>
                <a:latin typeface="Times New Roman" pitchFamily="18" charset="0"/>
                <a:cs typeface="Times New Roman" pitchFamily="18" charset="0"/>
              </a:rPr>
              <a:t>«Мячик на </a:t>
            </a:r>
            <a:r>
              <a:rPr lang="ru-RU" sz="1800" b="0" dirty="0" smtClean="0">
                <a:solidFill>
                  <a:schemeClr val="tx1"/>
                </a:solidFill>
                <a:effectLst/>
                <a:latin typeface="Times New Roman" pitchFamily="18" charset="0"/>
                <a:cs typeface="Times New Roman" pitchFamily="18" charset="0"/>
              </a:rPr>
              <a:t>шнуре», игра </a:t>
            </a:r>
            <a:r>
              <a:rPr lang="ru-RU" sz="1800" b="0" dirty="0">
                <a:solidFill>
                  <a:schemeClr val="tx1"/>
                </a:solidFill>
                <a:effectLst/>
                <a:latin typeface="Times New Roman" pitchFamily="18" charset="0"/>
                <a:cs typeface="Times New Roman" pitchFamily="18" charset="0"/>
              </a:rPr>
              <a:t>«Поймай мяч кольцом</a:t>
            </a:r>
            <a:r>
              <a:rPr lang="ru-RU" sz="1800" b="0" dirty="0" smtClean="0">
                <a:solidFill>
                  <a:schemeClr val="tx1"/>
                </a:solidFill>
                <a:effectLst/>
                <a:latin typeface="Times New Roman" pitchFamily="18" charset="0"/>
                <a:cs typeface="Times New Roman" pitchFamily="18" charset="0"/>
              </a:rPr>
              <a:t>», «</a:t>
            </a:r>
            <a:r>
              <a:rPr lang="ru-RU" sz="1800" b="0" dirty="0">
                <a:solidFill>
                  <a:schemeClr val="tx1"/>
                </a:solidFill>
                <a:effectLst/>
                <a:latin typeface="Times New Roman" pitchFamily="18" charset="0"/>
                <a:cs typeface="Times New Roman" pitchFamily="18" charset="0"/>
              </a:rPr>
              <a:t>Прыгающий </a:t>
            </a:r>
            <a:r>
              <a:rPr lang="ru-RU" sz="1800" b="0" dirty="0" smtClean="0">
                <a:solidFill>
                  <a:schemeClr val="tx1"/>
                </a:solidFill>
                <a:effectLst/>
                <a:latin typeface="Times New Roman" pitchFamily="18" charset="0"/>
                <a:cs typeface="Times New Roman" pitchFamily="18" charset="0"/>
              </a:rPr>
              <a:t>мяч»,  игра «Попади </a:t>
            </a:r>
            <a:r>
              <a:rPr lang="ru-RU" sz="1800" b="0" dirty="0">
                <a:solidFill>
                  <a:schemeClr val="tx1"/>
                </a:solidFill>
                <a:effectLst/>
                <a:latin typeface="Times New Roman" pitchFamily="18" charset="0"/>
                <a:cs typeface="Times New Roman" pitchFamily="18" charset="0"/>
              </a:rPr>
              <a:t>в ворота</a:t>
            </a:r>
            <a:r>
              <a:rPr lang="ru-RU" sz="1800" b="0" dirty="0" smtClean="0">
                <a:solidFill>
                  <a:schemeClr val="tx1"/>
                </a:solidFill>
                <a:effectLst/>
                <a:latin typeface="Times New Roman" pitchFamily="18" charset="0"/>
                <a:cs typeface="Times New Roman" pitchFamily="18" charset="0"/>
              </a:rPr>
              <a:t>».</a:t>
            </a:r>
            <a:r>
              <a:rPr lang="ru-RU" sz="1800" b="0" dirty="0">
                <a:solidFill>
                  <a:schemeClr val="tx1"/>
                </a:solidFill>
                <a:effectLst/>
                <a:latin typeface="Times New Roman" pitchFamily="18" charset="0"/>
                <a:cs typeface="Times New Roman" pitchFamily="18" charset="0"/>
              </a:rPr>
              <a:t/>
            </a:r>
            <a:br>
              <a:rPr lang="ru-RU" sz="1800" b="0" dirty="0">
                <a:solidFill>
                  <a:schemeClr val="tx1"/>
                </a:solidFill>
                <a:effectLst/>
                <a:latin typeface="Times New Roman" pitchFamily="18" charset="0"/>
                <a:cs typeface="Times New Roman" pitchFamily="18" charset="0"/>
              </a:rPr>
            </a:br>
            <a:r>
              <a:rPr lang="ru-RU" sz="1800" b="0" dirty="0" smtClean="0">
                <a:solidFill>
                  <a:schemeClr val="tx1"/>
                </a:solidFill>
                <a:effectLst/>
                <a:latin typeface="Times New Roman" pitchFamily="18" charset="0"/>
                <a:cs typeface="Times New Roman" pitchFamily="18" charset="0"/>
              </a:rPr>
              <a:t>Во время закаливания перед </a:t>
            </a:r>
            <a:r>
              <a:rPr lang="ru-RU" sz="1800" b="0" dirty="0" err="1" smtClean="0">
                <a:solidFill>
                  <a:schemeClr val="tx1"/>
                </a:solidFill>
                <a:effectLst/>
                <a:latin typeface="Times New Roman" pitchFamily="18" charset="0"/>
                <a:cs typeface="Times New Roman" pitchFamily="18" charset="0"/>
              </a:rPr>
              <a:t>сончасом</a:t>
            </a:r>
            <a:r>
              <a:rPr lang="ru-RU" sz="1800" b="0" dirty="0" smtClean="0">
                <a:solidFill>
                  <a:schemeClr val="tx1"/>
                </a:solidFill>
                <a:effectLst/>
                <a:latin typeface="Times New Roman" pitchFamily="18" charset="0"/>
                <a:cs typeface="Times New Roman" pitchFamily="18" charset="0"/>
              </a:rPr>
              <a:t> ребята занимались на дорожке – тренажёре «Рыбки</a:t>
            </a:r>
            <a:r>
              <a:rPr lang="ru-RU" sz="1800" b="0" dirty="0">
                <a:solidFill>
                  <a:schemeClr val="tx1"/>
                </a:solidFill>
                <a:effectLst/>
                <a:latin typeface="Times New Roman" pitchFamily="18" charset="0"/>
                <a:cs typeface="Times New Roman" pitchFamily="18" charset="0"/>
              </a:rPr>
              <a:t>»  -  набор для сенсомоторного развития, сенсорный мат – </a:t>
            </a:r>
            <a:r>
              <a:rPr lang="ru-RU" sz="1800" b="0" dirty="0" err="1">
                <a:solidFill>
                  <a:schemeClr val="tx1"/>
                </a:solidFill>
                <a:effectLst/>
                <a:latin typeface="Times New Roman" pitchFamily="18" charset="0"/>
                <a:cs typeface="Times New Roman" pitchFamily="18" charset="0"/>
              </a:rPr>
              <a:t>трансформер</a:t>
            </a:r>
            <a:r>
              <a:rPr lang="ru-RU" sz="1800" b="0" dirty="0">
                <a:solidFill>
                  <a:schemeClr val="tx1"/>
                </a:solidFill>
                <a:effectLst/>
                <a:latin typeface="Times New Roman" pitchFamily="18" charset="0"/>
                <a:cs typeface="Times New Roman" pitchFamily="18" charset="0"/>
              </a:rPr>
              <a:t> (из различных поверхностей</a:t>
            </a:r>
            <a:r>
              <a:rPr lang="ru-RU" sz="1800" b="0" dirty="0" smtClean="0">
                <a:solidFill>
                  <a:schemeClr val="tx1"/>
                </a:solidFill>
                <a:effectLst/>
                <a:latin typeface="Times New Roman" pitchFamily="18" charset="0"/>
                <a:cs typeface="Times New Roman" pitchFamily="18" charset="0"/>
              </a:rPr>
              <a:t>), а после тихого часа упражнениями в постели «</a:t>
            </a:r>
            <a:r>
              <a:rPr lang="ru-RU" sz="1800" b="0" dirty="0" err="1" smtClean="0">
                <a:solidFill>
                  <a:schemeClr val="tx1"/>
                </a:solidFill>
                <a:effectLst/>
                <a:latin typeface="Times New Roman" pitchFamily="18" charset="0"/>
                <a:cs typeface="Times New Roman" pitchFamily="18" charset="0"/>
              </a:rPr>
              <a:t>Потягушки</a:t>
            </a:r>
            <a:r>
              <a:rPr lang="ru-RU" sz="1800" b="0" dirty="0" smtClean="0">
                <a:solidFill>
                  <a:schemeClr val="tx1"/>
                </a:solidFill>
                <a:effectLst/>
                <a:latin typeface="Times New Roman" pitchFamily="18" charset="0"/>
                <a:cs typeface="Times New Roman" pitchFamily="18" charset="0"/>
              </a:rPr>
              <a:t>».</a:t>
            </a:r>
            <a:r>
              <a:rPr lang="ru-RU" sz="1800" b="0" dirty="0">
                <a:solidFill>
                  <a:schemeClr val="tx1"/>
                </a:solidFill>
                <a:effectLst/>
                <a:latin typeface="Times New Roman" pitchFamily="18" charset="0"/>
                <a:cs typeface="Times New Roman" pitchFamily="18" charset="0"/>
              </a:rPr>
              <a:t/>
            </a:r>
            <a:br>
              <a:rPr lang="ru-RU" sz="1800" b="0" dirty="0">
                <a:solidFill>
                  <a:schemeClr val="tx1"/>
                </a:solidFill>
                <a:effectLst/>
                <a:latin typeface="Times New Roman" pitchFamily="18" charset="0"/>
                <a:cs typeface="Times New Roman" pitchFamily="18" charset="0"/>
              </a:rPr>
            </a:br>
            <a:r>
              <a:rPr lang="ru-RU" sz="2000" b="0" dirty="0">
                <a:solidFill>
                  <a:schemeClr val="tx1"/>
                </a:solidFill>
                <a:effectLst/>
                <a:latin typeface="Times New Roman" pitchFamily="18" charset="0"/>
                <a:cs typeface="Times New Roman" pitchFamily="18" charset="0"/>
              </a:rPr>
              <a:t/>
            </a:r>
            <a:br>
              <a:rPr lang="ru-RU" sz="2000" b="0" dirty="0">
                <a:solidFill>
                  <a:schemeClr val="tx1"/>
                </a:solidFill>
                <a:effectLst/>
                <a:latin typeface="Times New Roman" pitchFamily="18" charset="0"/>
                <a:cs typeface="Times New Roman" pitchFamily="18" charset="0"/>
              </a:rPr>
            </a:br>
            <a:endParaRPr lang="ru-RU" sz="2000" b="0" dirty="0">
              <a:solidFill>
                <a:schemeClr val="tx1"/>
              </a:solidFill>
              <a:latin typeface="Times New Roman" pitchFamily="18" charset="0"/>
              <a:cs typeface="Times New Roman" pitchFamily="18" charset="0"/>
            </a:endParaRPr>
          </a:p>
        </p:txBody>
      </p:sp>
      <p:sp>
        <p:nvSpPr>
          <p:cNvPr id="3" name="Объект 2"/>
          <p:cNvSpPr>
            <a:spLocks noGrp="1"/>
          </p:cNvSpPr>
          <p:nvPr>
            <p:ph sz="quarter" idx="13"/>
          </p:nvPr>
        </p:nvSpPr>
        <p:spPr/>
        <p:txBody>
          <a:bodyPr/>
          <a:lstStyle/>
          <a:p>
            <a:endParaRPr lang="ru-RU" dirty="0"/>
          </a:p>
        </p:txBody>
      </p:sp>
      <p:pic>
        <p:nvPicPr>
          <p:cNvPr id="7170" name="Picture 2" descr="D:\Неделя здоровья 2019г\IMG_20190125_080224 (Копировать).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35549" y="2636912"/>
            <a:ext cx="3041915" cy="2281436"/>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D:\Неделя здоровья 2019г\IMG_20190122_091910 (Копировать).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989348" y="188484"/>
            <a:ext cx="2945904" cy="2209428"/>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D:\Неделя здоровья 2019г\IMG_20190124_075654 (Копировать).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817965" y="2580383"/>
            <a:ext cx="3117287" cy="2337965"/>
          </a:xfrm>
          <a:prstGeom prst="rect">
            <a:avLst/>
          </a:prstGeom>
          <a:noFill/>
          <a:extLst>
            <a:ext uri="{909E8E84-426E-40DD-AFC4-6F175D3DCCD1}">
              <a14:hiddenFill xmlns:a14="http://schemas.microsoft.com/office/drawing/2010/main">
                <a:solidFill>
                  <a:srgbClr val="FFFFFF"/>
                </a:solidFill>
              </a14:hiddenFill>
            </a:ext>
          </a:extLst>
        </p:spPr>
      </p:pic>
      <p:pic>
        <p:nvPicPr>
          <p:cNvPr id="7173" name="Picture 5" descr="D:\Неделя здоровья 2019г\IMG_20190123_100333 (Копировать).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35549" y="116632"/>
            <a:ext cx="3017912" cy="2263434"/>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D:\Неделя здоровья 2019г\IMG_20190123_095524 (Копировать).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253461" y="296496"/>
            <a:ext cx="2801888" cy="2101416"/>
          </a:xfrm>
          <a:prstGeom prst="rect">
            <a:avLst/>
          </a:prstGeom>
          <a:noFill/>
          <a:extLst>
            <a:ext uri="{909E8E84-426E-40DD-AFC4-6F175D3DCCD1}">
              <a14:hiddenFill xmlns:a14="http://schemas.microsoft.com/office/drawing/2010/main">
                <a:solidFill>
                  <a:srgbClr val="FFFFFF"/>
                </a:solidFill>
              </a14:hiddenFill>
            </a:ext>
          </a:extLst>
        </p:spPr>
      </p:pic>
      <p:pic>
        <p:nvPicPr>
          <p:cNvPr id="7175" name="Picture 7" descr="D:\Неделя здоровья 2019г\IMG_20190124_151015 (Копировать).jpg"/>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77464" y="2851324"/>
            <a:ext cx="2753883" cy="20654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314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725144"/>
            <a:ext cx="8418511" cy="1872208"/>
          </a:xfrm>
        </p:spPr>
        <p:txBody>
          <a:bodyPr/>
          <a:lstStyle/>
          <a:p>
            <a:pPr marL="0" lvl="0" indent="0" algn="l">
              <a:buNone/>
            </a:pPr>
            <a:r>
              <a:rPr lang="ru-RU" sz="1800" b="0" dirty="0">
                <a:solidFill>
                  <a:schemeClr val="tx1"/>
                </a:solidFill>
                <a:effectLst/>
                <a:latin typeface="Times New Roman" pitchFamily="18" charset="0"/>
                <a:cs typeface="Times New Roman" pitchFamily="18" charset="0"/>
              </a:rPr>
              <a:t>Наблюдения и </a:t>
            </a:r>
            <a:r>
              <a:rPr lang="ru-RU" sz="1800" b="0" dirty="0" smtClean="0">
                <a:solidFill>
                  <a:schemeClr val="tx1"/>
                </a:solidFill>
                <a:effectLst/>
                <a:latin typeface="Times New Roman" pitchFamily="18" charset="0"/>
                <a:cs typeface="Times New Roman" pitchFamily="18" charset="0"/>
              </a:rPr>
              <a:t>экскурсии по детскому саду были организованы в </a:t>
            </a:r>
            <a:r>
              <a:rPr lang="ru-RU" sz="1800" b="0" dirty="0">
                <a:solidFill>
                  <a:schemeClr val="tx1"/>
                </a:solidFill>
                <a:effectLst/>
                <a:latin typeface="Times New Roman" pitchFamily="18" charset="0"/>
                <a:cs typeface="Times New Roman" pitchFamily="18" charset="0"/>
              </a:rPr>
              <a:t>медицинский  кабинет, </a:t>
            </a:r>
            <a:r>
              <a:rPr lang="ru-RU" sz="1800" b="0" dirty="0" smtClean="0">
                <a:solidFill>
                  <a:schemeClr val="tx1"/>
                </a:solidFill>
                <a:effectLst/>
                <a:latin typeface="Times New Roman" pitchFamily="18" charset="0"/>
                <a:cs typeface="Times New Roman" pitchFamily="18" charset="0"/>
              </a:rPr>
              <a:t>пищеблок и в прачечную, где наглядно  было видно, что без воды нельзя обойтись при готовке еды,  при  стирки и глажки белья, а также при оказании 1 медицинской помощи детям, используя  лекарство</a:t>
            </a:r>
            <a:r>
              <a:rPr lang="ru-RU" sz="1800" b="0" dirty="0">
                <a:solidFill>
                  <a:schemeClr val="tx1"/>
                </a:solidFill>
                <a:effectLst/>
                <a:latin typeface="Times New Roman" pitchFamily="18" charset="0"/>
                <a:cs typeface="Times New Roman" pitchFamily="18" charset="0"/>
              </a:rPr>
              <a:t> </a:t>
            </a:r>
            <a:r>
              <a:rPr lang="ru-RU" sz="1800" b="0" dirty="0" smtClean="0">
                <a:solidFill>
                  <a:schemeClr val="tx1"/>
                </a:solidFill>
                <a:effectLst/>
                <a:latin typeface="Times New Roman" pitchFamily="18" charset="0"/>
                <a:cs typeface="Times New Roman" pitchFamily="18" charset="0"/>
              </a:rPr>
              <a:t>на  основе воды.</a:t>
            </a:r>
            <a:r>
              <a:rPr lang="ru-RU" sz="1800" b="0" dirty="0">
                <a:solidFill>
                  <a:schemeClr val="tx1"/>
                </a:solidFill>
                <a:effectLst/>
                <a:latin typeface="Times New Roman" pitchFamily="18" charset="0"/>
                <a:cs typeface="Times New Roman" pitchFamily="18" charset="0"/>
              </a:rPr>
              <a:t/>
            </a:r>
            <a:br>
              <a:rPr lang="ru-RU" sz="1800" b="0" dirty="0">
                <a:solidFill>
                  <a:schemeClr val="tx1"/>
                </a:solidFill>
                <a:effectLst/>
                <a:latin typeface="Times New Roman" pitchFamily="18" charset="0"/>
                <a:cs typeface="Times New Roman" pitchFamily="18" charset="0"/>
              </a:rPr>
            </a:br>
            <a:endParaRPr lang="ru-RU" sz="1800" b="0" dirty="0">
              <a:solidFill>
                <a:schemeClr val="tx1"/>
              </a:solidFill>
              <a:latin typeface="Times New Roman" pitchFamily="18" charset="0"/>
              <a:cs typeface="Times New Roman" pitchFamily="18" charset="0"/>
            </a:endParaRPr>
          </a:p>
        </p:txBody>
      </p:sp>
      <p:pic>
        <p:nvPicPr>
          <p:cNvPr id="6146" name="Picture 2" descr="D:\Неделя здоровья 2019г\IMG_20190124_090525 (Копировать).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83568" y="404664"/>
            <a:ext cx="3528392" cy="2646294"/>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Grp="1" noChangeAspect="1" noChangeArrowheads="1"/>
          </p:cNvPicPr>
          <p:nvPr>
            <p:ph sz="quarter" idx="13"/>
          </p:nvPr>
        </p:nvPicPr>
        <p:blipFill rotWithShape="1">
          <a:blip r:embed="rId3" cstate="email">
            <a:extLst>
              <a:ext uri="{28A0092B-C50C-407E-A947-70E740481C1C}">
                <a14:useLocalDpi xmlns:a14="http://schemas.microsoft.com/office/drawing/2010/main" val="0"/>
              </a:ext>
            </a:extLst>
          </a:blip>
          <a:srcRect r="18085"/>
          <a:stretch/>
        </p:blipFill>
        <p:spPr bwMode="auto">
          <a:xfrm>
            <a:off x="6012160" y="369866"/>
            <a:ext cx="2726694" cy="2499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347864" y="2060848"/>
            <a:ext cx="3404030" cy="2554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80422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8084" y="4977172"/>
            <a:ext cx="8564395" cy="1620180"/>
          </a:xfrm>
        </p:spPr>
        <p:txBody>
          <a:bodyPr/>
          <a:lstStyle/>
          <a:p>
            <a:pPr marL="0" lvl="0" indent="0" algn="l">
              <a:buNone/>
            </a:pPr>
            <a:r>
              <a:rPr lang="ru-RU" sz="1800" b="0" dirty="0" smtClean="0">
                <a:solidFill>
                  <a:schemeClr val="tx1"/>
                </a:solidFill>
                <a:effectLst/>
                <a:latin typeface="Times New Roman" pitchFamily="18" charset="0"/>
                <a:cs typeface="Times New Roman" pitchFamily="18" charset="0"/>
              </a:rPr>
              <a:t>Опыты </a:t>
            </a:r>
            <a:r>
              <a:rPr lang="ru-RU" sz="1800" b="0" dirty="0">
                <a:solidFill>
                  <a:schemeClr val="tx1"/>
                </a:solidFill>
                <a:effectLst/>
                <a:latin typeface="Times New Roman" pitchFamily="18" charset="0"/>
                <a:cs typeface="Times New Roman" pitchFamily="18" charset="0"/>
              </a:rPr>
              <a:t>и </a:t>
            </a:r>
            <a:r>
              <a:rPr lang="ru-RU" sz="1800" b="0" dirty="0" smtClean="0">
                <a:solidFill>
                  <a:schemeClr val="tx1"/>
                </a:solidFill>
                <a:effectLst/>
                <a:latin typeface="Times New Roman" pitchFamily="18" charset="0"/>
                <a:cs typeface="Times New Roman" pitchFamily="18" charset="0"/>
              </a:rPr>
              <a:t>эксперименты</a:t>
            </a:r>
            <a:r>
              <a:rPr lang="ru-RU" sz="1800" b="0" dirty="0">
                <a:solidFill>
                  <a:schemeClr val="tx1"/>
                </a:solidFill>
                <a:effectLst/>
                <a:latin typeface="Times New Roman" pitchFamily="18" charset="0"/>
                <a:cs typeface="Times New Roman" pitchFamily="18" charset="0"/>
              </a:rPr>
              <a:t> </a:t>
            </a:r>
            <a:r>
              <a:rPr lang="ru-RU" sz="1800" b="0" dirty="0" smtClean="0">
                <a:solidFill>
                  <a:schemeClr val="tx1"/>
                </a:solidFill>
                <a:effectLst/>
                <a:latin typeface="Times New Roman" pitchFamily="18" charset="0"/>
                <a:cs typeface="Times New Roman" pitchFamily="18" charset="0"/>
              </a:rPr>
              <a:t>проводились </a:t>
            </a:r>
            <a:r>
              <a:rPr lang="ru-RU" sz="1800" b="0" dirty="0">
                <a:solidFill>
                  <a:schemeClr val="tx1"/>
                </a:solidFill>
                <a:effectLst/>
                <a:latin typeface="Times New Roman" pitchFamily="18" charset="0"/>
                <a:cs typeface="Times New Roman" pitchFamily="18" charset="0"/>
              </a:rPr>
              <a:t>в лаборатории </a:t>
            </a:r>
            <a:r>
              <a:rPr lang="ru-RU" sz="1800" b="0" dirty="0" smtClean="0">
                <a:solidFill>
                  <a:schemeClr val="tx1"/>
                </a:solidFill>
                <a:effectLst/>
                <a:latin typeface="Times New Roman" pitchFamily="18" charset="0"/>
                <a:cs typeface="Times New Roman" pitchFamily="18" charset="0"/>
              </a:rPr>
              <a:t>центра «Наука»: «У </a:t>
            </a:r>
            <a:r>
              <a:rPr lang="ru-RU" sz="1800" b="0" dirty="0">
                <a:solidFill>
                  <a:schemeClr val="tx1"/>
                </a:solidFill>
                <a:effectLst/>
                <a:latin typeface="Times New Roman" pitchFamily="18" charset="0"/>
                <a:cs typeface="Times New Roman" pitchFamily="18" charset="0"/>
              </a:rPr>
              <a:t>воды нет вкуса и запаха</a:t>
            </a:r>
            <a:r>
              <a:rPr lang="ru-RU" sz="1800" b="0" dirty="0" smtClean="0">
                <a:solidFill>
                  <a:schemeClr val="tx1"/>
                </a:solidFill>
                <a:effectLst/>
                <a:latin typeface="Times New Roman" pitchFamily="18" charset="0"/>
                <a:cs typeface="Times New Roman" pitchFamily="18" charset="0"/>
              </a:rPr>
              <a:t>», «Прозрачная вода», </a:t>
            </a:r>
            <a:r>
              <a:rPr lang="ru-RU" sz="1800" b="0" dirty="0">
                <a:solidFill>
                  <a:schemeClr val="tx1"/>
                </a:solidFill>
                <a:effectLst/>
                <a:latin typeface="Times New Roman" pitchFamily="18" charset="0"/>
                <a:cs typeface="Times New Roman" pitchFamily="18" charset="0"/>
              </a:rPr>
              <a:t>« Вода бывает холодной, теплой, горячей», «Как </a:t>
            </a:r>
            <a:r>
              <a:rPr lang="ru-RU" sz="1800" b="0" dirty="0" smtClean="0">
                <a:solidFill>
                  <a:schemeClr val="tx1"/>
                </a:solidFill>
                <a:effectLst/>
                <a:latin typeface="Times New Roman" pitchFamily="18" charset="0"/>
                <a:cs typeface="Times New Roman" pitchFamily="18" charset="0"/>
              </a:rPr>
              <a:t>убедиться, </a:t>
            </a:r>
            <a:r>
              <a:rPr lang="ru-RU" sz="1800" b="0" dirty="0">
                <a:solidFill>
                  <a:schemeClr val="tx1"/>
                </a:solidFill>
                <a:effectLst/>
                <a:latin typeface="Times New Roman" pitchFamily="18" charset="0"/>
                <a:cs typeface="Times New Roman" pitchFamily="18" charset="0"/>
              </a:rPr>
              <a:t>что вода прозрачная</a:t>
            </a:r>
            <a:r>
              <a:rPr lang="ru-RU" sz="1800" b="0" dirty="0" smtClean="0">
                <a:solidFill>
                  <a:schemeClr val="tx1"/>
                </a:solidFill>
                <a:effectLst/>
                <a:latin typeface="Times New Roman" pitchFamily="18" charset="0"/>
                <a:cs typeface="Times New Roman" pitchFamily="18" charset="0"/>
              </a:rPr>
              <a:t>», «</a:t>
            </a:r>
            <a:r>
              <a:rPr lang="ru-RU" sz="1800" b="0" dirty="0">
                <a:solidFill>
                  <a:schemeClr val="tx1"/>
                </a:solidFill>
                <a:effectLst/>
                <a:latin typeface="Times New Roman" pitchFamily="18" charset="0"/>
                <a:cs typeface="Times New Roman" pitchFamily="18" charset="0"/>
              </a:rPr>
              <a:t>Где вода быстрее замерзает</a:t>
            </a:r>
            <a:r>
              <a:rPr lang="ru-RU" sz="1800" b="0" dirty="0" smtClean="0">
                <a:solidFill>
                  <a:schemeClr val="tx1"/>
                </a:solidFill>
                <a:effectLst/>
                <a:latin typeface="Times New Roman" pitchFamily="18" charset="0"/>
                <a:cs typeface="Times New Roman" pitchFamily="18" charset="0"/>
              </a:rPr>
              <a:t>?»,</a:t>
            </a:r>
            <a:r>
              <a:rPr lang="ru-RU" sz="1800" b="0" dirty="0">
                <a:solidFill>
                  <a:schemeClr val="tx1"/>
                </a:solidFill>
                <a:effectLst/>
                <a:latin typeface="Times New Roman" pitchFamily="18" charset="0"/>
                <a:cs typeface="Times New Roman" pitchFamily="18" charset="0"/>
              </a:rPr>
              <a:t> «Получим талую воду». «Снег - это вода», « Сосулька-лед</a:t>
            </a:r>
            <a:r>
              <a:rPr lang="ru-RU" sz="1800" b="0" dirty="0" smtClean="0">
                <a:solidFill>
                  <a:schemeClr val="tx1"/>
                </a:solidFill>
                <a:effectLst/>
                <a:latin typeface="Times New Roman" pitchFamily="18" charset="0"/>
                <a:cs typeface="Times New Roman" pitchFamily="18" charset="0"/>
              </a:rPr>
              <a:t>», используя художественное слово о воде.</a:t>
            </a:r>
            <a:r>
              <a:rPr lang="ru-RU" sz="1800" b="0" dirty="0">
                <a:solidFill>
                  <a:schemeClr val="tx1"/>
                </a:solidFill>
                <a:effectLst/>
                <a:latin typeface="Times New Roman" pitchFamily="18" charset="0"/>
                <a:cs typeface="Times New Roman" pitchFamily="18" charset="0"/>
              </a:rPr>
              <a:t/>
            </a:r>
            <a:br>
              <a:rPr lang="ru-RU" sz="1800" b="0" dirty="0">
                <a:solidFill>
                  <a:schemeClr val="tx1"/>
                </a:solidFill>
                <a:effectLst/>
                <a:latin typeface="Times New Roman" pitchFamily="18" charset="0"/>
                <a:cs typeface="Times New Roman" pitchFamily="18" charset="0"/>
              </a:rPr>
            </a:br>
            <a:r>
              <a:rPr lang="ru-RU" sz="2000" dirty="0">
                <a:effectLst/>
              </a:rPr>
              <a:t/>
            </a:r>
            <a:br>
              <a:rPr lang="ru-RU" sz="2000" dirty="0">
                <a:effectLst/>
              </a:rPr>
            </a:br>
            <a:r>
              <a:rPr lang="ru-RU" sz="2000" dirty="0" smtClean="0">
                <a:effectLst/>
              </a:rPr>
              <a:t/>
            </a:r>
            <a:br>
              <a:rPr lang="ru-RU" sz="2000" dirty="0" smtClean="0">
                <a:effectLst/>
              </a:rPr>
            </a:br>
            <a:r>
              <a:rPr lang="ru-RU" sz="2000" dirty="0">
                <a:effectLst/>
              </a:rPr>
              <a:t/>
            </a:r>
            <a:br>
              <a:rPr lang="ru-RU" sz="2000" dirty="0">
                <a:effectLst/>
              </a:rPr>
            </a:br>
            <a:r>
              <a:rPr lang="ru-RU" sz="2000" dirty="0">
                <a:effectLst/>
              </a:rPr>
              <a:t/>
            </a:r>
            <a:br>
              <a:rPr lang="ru-RU" sz="2000" dirty="0">
                <a:effectLst/>
              </a:rPr>
            </a:br>
            <a:r>
              <a:rPr lang="ru-RU" sz="2000" dirty="0">
                <a:effectLst/>
              </a:rPr>
              <a:t/>
            </a:r>
            <a:br>
              <a:rPr lang="ru-RU" sz="2000" dirty="0">
                <a:effectLst/>
              </a:rPr>
            </a:br>
            <a:r>
              <a:rPr lang="ru-RU" sz="2000" dirty="0">
                <a:effectLst/>
              </a:rPr>
              <a:t/>
            </a:r>
            <a:br>
              <a:rPr lang="ru-RU" sz="2000" dirty="0">
                <a:effectLst/>
              </a:rPr>
            </a:br>
            <a:r>
              <a:rPr lang="ru-RU" sz="2000" dirty="0">
                <a:effectLst/>
              </a:rPr>
              <a:t/>
            </a:r>
            <a:br>
              <a:rPr lang="ru-RU" sz="2000" dirty="0">
                <a:effectLst/>
              </a:rPr>
            </a:br>
            <a:r>
              <a:rPr lang="ru-RU" sz="2000" dirty="0">
                <a:effectLst/>
              </a:rPr>
              <a:t/>
            </a:r>
            <a:br>
              <a:rPr lang="ru-RU" sz="2000" dirty="0">
                <a:effectLst/>
              </a:rPr>
            </a:br>
            <a:r>
              <a:rPr lang="ru-RU" sz="2000" dirty="0">
                <a:effectLst/>
              </a:rPr>
              <a:t/>
            </a:r>
            <a:br>
              <a:rPr lang="ru-RU" sz="2000" dirty="0">
                <a:effectLst/>
              </a:rPr>
            </a:br>
            <a:r>
              <a:rPr lang="ru-RU" sz="2000" dirty="0">
                <a:effectLst/>
              </a:rPr>
              <a:t/>
            </a:r>
            <a:br>
              <a:rPr lang="ru-RU" sz="2000" dirty="0">
                <a:effectLst/>
              </a:rPr>
            </a:br>
            <a:endParaRPr lang="ru-RU" sz="2000" dirty="0"/>
          </a:p>
        </p:txBody>
      </p:sp>
      <p:pic>
        <p:nvPicPr>
          <p:cNvPr id="5122" name="Picture 2" descr="D:\Неделя здоровья 2019г\IMG_20190124_082226 (Копировать).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436096" y="236029"/>
            <a:ext cx="3299586" cy="247469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D:\Неделя здоровья 2019г\IMG_20190124_154814 (Копировать).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86003" y="188640"/>
            <a:ext cx="3425957" cy="2569468"/>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b="29890"/>
          <a:stretch/>
        </p:blipFill>
        <p:spPr bwMode="auto">
          <a:xfrm>
            <a:off x="4211960" y="2907876"/>
            <a:ext cx="4035425" cy="2124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descr="D:\Неделя здоровья 2019г\IMG_20190124_154235 (Копировать).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40362" y="2907876"/>
            <a:ext cx="2736304" cy="2052228"/>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quarter" idx="13"/>
          </p:nvPr>
        </p:nvSpPr>
        <p:spPr>
          <a:xfrm>
            <a:off x="2987824" y="2887190"/>
            <a:ext cx="689653" cy="829842"/>
          </a:xfrm>
        </p:spPr>
        <p:txBody>
          <a:bodyPr>
            <a:normAutofit/>
          </a:bodyPr>
          <a:lstStyle/>
          <a:p>
            <a:endParaRPr lang="ru-RU" sz="800" dirty="0"/>
          </a:p>
        </p:txBody>
      </p:sp>
    </p:spTree>
    <p:extLst>
      <p:ext uri="{BB962C8B-B14F-4D97-AF65-F5344CB8AC3E}">
        <p14:creationId xmlns:p14="http://schemas.microsoft.com/office/powerpoint/2010/main" val="784311855"/>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2159</TotalTime>
  <Words>621</Words>
  <Application>Microsoft Office PowerPoint</Application>
  <PresentationFormat>Экран (4:3)</PresentationFormat>
  <Paragraphs>66</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Воздушный поток</vt:lpstr>
      <vt:lpstr>Неделя здоровья «Мы здоровье сбережём»  Тема: «Вода – источник здоровья» Воспитатель: Папилова Н.Н.     МКДОУ «Детский сад №24»  2019г. </vt:lpstr>
      <vt:lpstr>Презентация PowerPoint</vt:lpstr>
      <vt:lpstr>Презентация PowerPoint</vt:lpstr>
      <vt:lpstr>Презентация PowerPoint</vt:lpstr>
      <vt:lpstr>Презентация PowerPoint</vt:lpstr>
      <vt:lpstr>В центре изодеятельности  были созданы работы по рисованию «Кувшин с водой» и аппликации «Водное царство».   В центре развития речи рассматривали и составляли описательные рассказы по картинам русских художников таких, как Тамары Касаткиной «Как на горке на горе», Кудряшова А.Б. «Зимние забавы» и др.</vt:lpstr>
      <vt:lpstr>Во время занятия «Спортландия», с участием родителей, дети играли в п/и «Кубик  упражнений», игра «Мячик на шнуре», игра «Поймай мяч кольцом», «Прыгающий мяч»,  игра «Попади в ворота». Во время закаливания перед сончасом ребята занимались на дорожке – тренажёре «Рыбки»  -  набор для сенсомоторного развития, сенсорный мат – трансформер (из различных поверхностей), а после тихого часа упражнениями в постели «Потягушки».  </vt:lpstr>
      <vt:lpstr>Наблюдения и экскурсии по детскому саду были организованы в медицинский  кабинет, пищеблок и в прачечную, где наглядно  было видно, что без воды нельзя обойтись при готовке еды,  при  стирки и глажки белья, а также при оказании 1 медицинской помощи детям, используя  лекарство на  основе воды. </vt:lpstr>
      <vt:lpstr>Опыты и эксперименты проводились в лаборатории центра «Наука»: «У воды нет вкуса и запаха», «Прозрачная вода», « Вода бывает холодной, теплой, горячей», «Как убедиться, что вода прозрачная», «Где вода быстрее замерзает?», «Получим талую воду». «Снег - это вода», « Сосулька-лед», используя художественное слово о воде.           </vt:lpstr>
      <vt:lpstr>«Прозрачный, как стекло А не вставить в окно»</vt:lpstr>
      <vt:lpstr>Провели акцию «Кладовая здоровья», где мы с детьми сделали кормушку для пернатых друзей, чтобы в сильные морозы птицы смогли спастись от голода.</vt:lpstr>
      <vt:lpstr>Тихо падает снежок, То зима пришла, дружок! Мы играем, веселимся, И мороза не боимся!</vt:lpstr>
      <vt:lpstr>Во время самостоятельной деятельности дети работая с раскрасками знакомились с жителями подводного мира, а также рассматривали и рассказывали о правильном питании, и о их полезных качествах.</vt:lpstr>
      <vt:lpstr>В центре дидактической игры собирали пазлы на тему «Спорт», играли в дидактические игры  «Разрезные картинки», создали альбом «Кто живёт в воде».</vt:lpstr>
      <vt:lpstr>Во время посещения сельской библиотеки Людмила Николаевна провела викторину «Свойства воды», где дети из двух команд  успешно отвечали на заданные вопросы. Также благодаря библиотекарям была организована выставка детских книг для рассматривания иллюстраций о воде.  </vt:lpstr>
      <vt:lpstr>Совместно с родителями создали фотовыставку «Мы здоровье сбережём», где отразилось семейное увлечение спортом.     </vt:lpstr>
      <vt:lpstr>Было организовано родительское собрание в виде круглого стола  по теме «Методы и приёмы здоровьесбережения в группе». Провели  анкетирование  родителей «Здоровье детей – результат совместных усилий семьи детского сада».  Также ознакомила родителей о предлагаемой  спортивной обуви на занятиях по физической культуре.  Далее родителям было предложено поучаствовать в одном  из методов организации по оздоровлению детей - это ритмическая гимнастика, совместная с детьми. Встреча завершилась результатом создания дерева полезности родительского собрания.</vt:lpstr>
      <vt:lpstr>Таким образом, в процессе реализации проекта была создана благоприятная здоровосберегающая среда, позволяющая   расширить знания   детей о формировании здорового образа жизни через бережное отношение, заботу, любви к природе, в контексте нашей  темы  – воде.  Дети приобрели реальный опыт самостоятельной, совместной со взрослыми, познавательной, продуктивной творческой деятельности..    </vt:lpstr>
      <vt:lpstr>        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Неделя здоровья  «Путешествие по тропе здоровья!»</dc:title>
  <dc:creator>Мама</dc:creator>
  <cp:lastModifiedBy>Папа</cp:lastModifiedBy>
  <cp:revision>123</cp:revision>
  <dcterms:created xsi:type="dcterms:W3CDTF">2016-01-30T07:35:49Z</dcterms:created>
  <dcterms:modified xsi:type="dcterms:W3CDTF">2019-04-29T12:22:55Z</dcterms:modified>
</cp:coreProperties>
</file>