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5" r:id="rId6"/>
    <p:sldId id="261" r:id="rId7"/>
    <p:sldId id="269" r:id="rId8"/>
    <p:sldId id="266" r:id="rId9"/>
    <p:sldId id="264" r:id="rId10"/>
    <p:sldId id="268" r:id="rId11"/>
    <p:sldId id="267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C8C85-8B80-4CDD-B97F-B9218651751D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335FF-4CBD-4B45-9407-7CC391E70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335FF-4CBD-4B45-9407-7CC391E7048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asmik\&#1090;&#1086;&#1090;%20&#1095;&#1090;&#1086;%20&#1085;&#1091;&#1078;&#1085;&#1086;%20&#1087;&#1088;&#1077;&#1076;&#1084;&#1077;&#1090;&#1085;&#1080;&#1082;&#1091;\Kaufman\5%20&#1082;&#1083;&#1072;&#1089;&#1089;\Audio\092%20-%20Unit%204,%20Lessons%202,3,%20Exercise%206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097%20-%20Unit%204,%20Lesson%204,%20Exercise%204.mp3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000504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Mongolian Baiti" pitchFamily="66" charset="0"/>
                <a:cs typeface="Mongolian Baiti" pitchFamily="66" charset="0"/>
              </a:rPr>
              <a:t>Must passengers go to passport control? </a:t>
            </a:r>
            <a:endParaRPr lang="ru-RU" b="1" dirty="0">
              <a:solidFill>
                <a:schemeClr val="bg1"/>
              </a:solidFill>
              <a:cs typeface="Mongolian Baiti" pitchFamily="66" charset="0"/>
            </a:endParaRPr>
          </a:p>
        </p:txBody>
      </p:sp>
      <p:pic>
        <p:nvPicPr>
          <p:cNvPr id="3" name="Содержимое 3" descr="tim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85794"/>
            <a:ext cx="8286808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436880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What must Rob do?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What mustn`t Rob do?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000108"/>
            <a:ext cx="36002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Home task 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Exercise 1 and 2 page 99</a:t>
            </a:r>
          </a:p>
          <a:p>
            <a:r>
              <a:rPr lang="en-US" b="1" i="1" dirty="0" smtClean="0"/>
              <a:t>Exercise 4 page 100-101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3576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Good bye!!!!</a:t>
            </a:r>
            <a:br>
              <a:rPr lang="en-US" dirty="0" smtClean="0"/>
            </a:br>
            <a:r>
              <a:rPr lang="en-US" dirty="0" smtClean="0"/>
              <a:t>See you soon!!!</a:t>
            </a:r>
            <a:endParaRPr lang="ru-RU" dirty="0"/>
          </a:p>
        </p:txBody>
      </p:sp>
      <p:pic>
        <p:nvPicPr>
          <p:cNvPr id="4" name="Содержимое 3" descr="hitrou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571480"/>
            <a:ext cx="4200525" cy="32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Цели урока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Закрепление грамматического материала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по теме «Модальный глагол </a:t>
            </a:r>
            <a:r>
              <a:rPr lang="en-US" b="1" u="sng" dirty="0" smtClean="0">
                <a:solidFill>
                  <a:schemeClr val="bg1"/>
                </a:solidFill>
              </a:rPr>
              <a:t>can</a:t>
            </a:r>
            <a:r>
              <a:rPr lang="ru-RU" b="1" u="sng" dirty="0" smtClean="0">
                <a:solidFill>
                  <a:schemeClr val="bg1"/>
                </a:solidFill>
              </a:rPr>
              <a:t>»</a:t>
            </a:r>
            <a:r>
              <a:rPr lang="ru-RU" b="1" u="sng" dirty="0" smtClean="0">
                <a:solidFill>
                  <a:schemeClr val="bg1"/>
                </a:solidFill>
              </a:rPr>
              <a:t>.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В</a:t>
            </a:r>
            <a:r>
              <a:rPr lang="ru-RU" b="1" dirty="0" smtClean="0">
                <a:solidFill>
                  <a:schemeClr val="bg1"/>
                </a:solidFill>
              </a:rPr>
              <a:t>ведение новой грамматики: </a:t>
            </a:r>
            <a:r>
              <a:rPr lang="ru-RU" b="1" dirty="0" smtClean="0">
                <a:solidFill>
                  <a:schemeClr val="bg1"/>
                </a:solidFill>
              </a:rPr>
              <a:t>порядок слов в предложениях с модальным глаголом </a:t>
            </a:r>
            <a:r>
              <a:rPr lang="en-US" b="1" u="sng" dirty="0" smtClean="0">
                <a:solidFill>
                  <a:schemeClr val="bg1"/>
                </a:solidFill>
              </a:rPr>
              <a:t>must.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Введение новой лексики и развитие </a:t>
            </a:r>
            <a:r>
              <a:rPr lang="ru-RU" b="1" dirty="0" smtClean="0">
                <a:solidFill>
                  <a:schemeClr val="bg1"/>
                </a:solidFill>
              </a:rPr>
              <a:t>навыков </a:t>
            </a:r>
            <a:r>
              <a:rPr lang="ru-RU" b="1" dirty="0" err="1" smtClean="0">
                <a:solidFill>
                  <a:schemeClr val="bg1"/>
                </a:solidFill>
              </a:rPr>
              <a:t>аудирования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endParaRPr lang="en-US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5000660" cy="6357982"/>
          </a:xfrm>
        </p:spPr>
        <p:txBody>
          <a:bodyPr>
            <a:normAutofit/>
          </a:bodyPr>
          <a:lstStyle/>
          <a:p>
            <a:pPr marL="742950" indent="-742950" algn="l"/>
            <a:r>
              <a:rPr lang="ru-RU" sz="2000" b="1" dirty="0" smtClean="0">
                <a:solidFill>
                  <a:schemeClr val="bg1"/>
                </a:solidFill>
              </a:rPr>
              <a:t>             </a:t>
            </a:r>
            <a:r>
              <a:rPr lang="en-US" sz="2000" b="1" dirty="0" smtClean="0">
                <a:solidFill>
                  <a:schemeClr val="bg1"/>
                </a:solidFill>
              </a:rPr>
              <a:t>1. you can call me Anna.</a:t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en-US" sz="2000" b="1" dirty="0" smtClean="0">
                <a:solidFill>
                  <a:schemeClr val="bg1"/>
                </a:solidFill>
              </a:rPr>
              <a:t>2. I call you Rob can?</a:t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3</a:t>
            </a:r>
            <a:r>
              <a:rPr lang="en-US" sz="2000" b="1" dirty="0" smtClean="0">
                <a:solidFill>
                  <a:schemeClr val="bg1"/>
                </a:solidFill>
              </a:rPr>
              <a:t>. can`t my husband speak English.</a:t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4</a:t>
            </a:r>
            <a:r>
              <a:rPr lang="en-US" sz="2000" b="1" dirty="0" smtClean="0">
                <a:solidFill>
                  <a:schemeClr val="bg1"/>
                </a:solidFill>
              </a:rPr>
              <a:t>. you understand can Russian?</a:t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5</a:t>
            </a:r>
            <a:r>
              <a:rPr lang="en-US" sz="2000" b="1" dirty="0" smtClean="0">
                <a:solidFill>
                  <a:schemeClr val="bg1"/>
                </a:solidFill>
              </a:rPr>
              <a:t>.can I help you how?</a:t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6</a:t>
            </a:r>
            <a:r>
              <a:rPr lang="en-US" sz="2000" b="1" dirty="0" smtClean="0">
                <a:solidFill>
                  <a:schemeClr val="bg1"/>
                </a:solidFill>
              </a:rPr>
              <a:t>. my husband take can your bags? </a:t>
            </a:r>
            <a:r>
              <a:rPr lang="ru-RU" sz="2000" b="1" dirty="0" smtClean="0">
                <a:solidFill>
                  <a:schemeClr val="bg1"/>
                </a:solidFill>
              </a:rPr>
              <a:t>7</a:t>
            </a:r>
            <a:r>
              <a:rPr lang="en-US" sz="2000" b="1" dirty="0" smtClean="0">
                <a:solidFill>
                  <a:schemeClr val="bg1"/>
                </a:solidFill>
              </a:rPr>
              <a:t>.you sit down here can</a:t>
            </a:r>
            <a:r>
              <a:rPr lang="ru-RU" sz="2000" b="1" dirty="0" smtClean="0">
                <a:solidFill>
                  <a:schemeClr val="bg1"/>
                </a:solidFill>
              </a:rPr>
              <a:t/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8</a:t>
            </a:r>
            <a:r>
              <a:rPr lang="en-US" sz="2000" b="1" dirty="0" smtClean="0">
                <a:solidFill>
                  <a:schemeClr val="bg1"/>
                </a:solidFill>
              </a:rPr>
              <a:t>. you can phone your mother</a:t>
            </a:r>
            <a:r>
              <a:rPr lang="ru-RU" sz="2000" b="1" dirty="0" smtClean="0">
                <a:solidFill>
                  <a:schemeClr val="bg1"/>
                </a:solidFill>
              </a:rPr>
              <a:t/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9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  <a:r>
              <a:rPr lang="en-US" sz="2000" b="1" dirty="0" err="1" smtClean="0">
                <a:solidFill>
                  <a:schemeClr val="bg1"/>
                </a:solidFill>
              </a:rPr>
              <a:t>Misha</a:t>
            </a:r>
            <a:r>
              <a:rPr lang="en-US" sz="2000" b="1" dirty="0" smtClean="0">
                <a:solidFill>
                  <a:schemeClr val="bg1"/>
                </a:solidFill>
              </a:rPr>
              <a:t> show you your room can.</a:t>
            </a:r>
            <a:r>
              <a:rPr lang="ru-RU" sz="2000" b="1" dirty="0" smtClean="0">
                <a:solidFill>
                  <a:schemeClr val="bg1"/>
                </a:solidFill>
              </a:rPr>
              <a:t> 10</a:t>
            </a:r>
            <a:r>
              <a:rPr lang="en-US" sz="2000" b="1" dirty="0" smtClean="0">
                <a:solidFill>
                  <a:schemeClr val="bg1"/>
                </a:solidFill>
              </a:rPr>
              <a:t>. I cook can English food for you.</a:t>
            </a:r>
            <a:r>
              <a:rPr lang="ru-RU" sz="2000" b="1" dirty="0" smtClean="0">
                <a:solidFill>
                  <a:schemeClr val="bg1"/>
                </a:solidFill>
              </a:rPr>
              <a:t/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11</a:t>
            </a:r>
            <a:r>
              <a:rPr lang="en-US" sz="2000" b="1" dirty="0" smtClean="0">
                <a:solidFill>
                  <a:schemeClr val="bg1"/>
                </a:solidFill>
              </a:rPr>
              <a:t>. we take can you for a walk?</a:t>
            </a:r>
            <a:r>
              <a:rPr lang="ru-RU" sz="2000" b="1" dirty="0" smtClean="0">
                <a:solidFill>
                  <a:schemeClr val="bg1"/>
                </a:solidFill>
              </a:rPr>
              <a:t/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 12</a:t>
            </a:r>
            <a:r>
              <a:rPr lang="en-US" sz="2000" b="1" dirty="0" smtClean="0">
                <a:solidFill>
                  <a:schemeClr val="bg1"/>
                </a:solidFill>
              </a:rPr>
              <a:t>. we can go to the cinema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admin\Desktop\20141213_104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42852"/>
            <a:ext cx="3776675" cy="6414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4857784" cy="5786478"/>
          </a:xfrm>
        </p:spPr>
        <p:txBody>
          <a:bodyPr>
            <a:normAutofit fontScale="90000"/>
          </a:bodyPr>
          <a:lstStyle/>
          <a:p>
            <a:pPr marL="742950" indent="-742950" algn="l"/>
            <a:r>
              <a:rPr lang="en-US" sz="2000" b="1" dirty="0" smtClean="0"/>
              <a:t>            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>
                <a:solidFill>
                  <a:schemeClr val="bg1"/>
                </a:solidFill>
              </a:rPr>
              <a:t/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en-US" sz="2000" b="1" dirty="0" smtClean="0">
                <a:solidFill>
                  <a:schemeClr val="bg1"/>
                </a:solidFill>
              </a:rPr>
              <a:t/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1. You can call me Anna. 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2. Can I call you Rob? 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3. My husband can`t speak English. 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4. Can you understand Russian? 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5. How can I help you?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6. Can my husband take your bags? 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7.You can sit down here. 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8. You can phone your mother.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9. </a:t>
            </a:r>
            <a:r>
              <a:rPr lang="en-US" sz="2200" b="1" dirty="0" err="1" smtClean="0">
                <a:solidFill>
                  <a:schemeClr val="bg1"/>
                </a:solidFill>
              </a:rPr>
              <a:t>Misha</a:t>
            </a:r>
            <a:r>
              <a:rPr lang="en-US" sz="2200" b="1" dirty="0" smtClean="0">
                <a:solidFill>
                  <a:schemeClr val="bg1"/>
                </a:solidFill>
              </a:rPr>
              <a:t> can show you your room.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10. I can cook English food for you. 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11. Can we take you for a walk?</a:t>
            </a:r>
            <a:br>
              <a:rPr lang="en-US" sz="2200" b="1" dirty="0" smtClean="0">
                <a:solidFill>
                  <a:schemeClr val="bg1"/>
                </a:solidFill>
              </a:rPr>
            </a:br>
            <a:r>
              <a:rPr lang="en-US" sz="2200" b="1" dirty="0" smtClean="0">
                <a:solidFill>
                  <a:schemeClr val="bg1"/>
                </a:solidFill>
              </a:rPr>
              <a:t>12. We can go to the cinema.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</a:t>
            </a:r>
            <a:endParaRPr lang="ru-RU" sz="2000" dirty="0"/>
          </a:p>
        </p:txBody>
      </p:sp>
      <p:pic>
        <p:nvPicPr>
          <p:cNvPr id="2050" name="Picture 2" descr="C:\Users\admin\Desktop\20141213_104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42852"/>
            <a:ext cx="3776675" cy="6414926"/>
          </a:xfrm>
          <a:prstGeom prst="rect">
            <a:avLst/>
          </a:prstGeom>
          <a:noFill/>
        </p:spPr>
      </p:pic>
      <p:pic>
        <p:nvPicPr>
          <p:cNvPr id="4" name="092 - Unit 4, Lessons 2,3, Exercise 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000232" y="52863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5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208279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Глагол </a:t>
            </a:r>
            <a:r>
              <a:rPr lang="en-US" b="1" u="sng" dirty="0" smtClean="0">
                <a:solidFill>
                  <a:schemeClr val="bg1"/>
                </a:solidFill>
              </a:rPr>
              <a:t>must </a:t>
            </a:r>
            <a:r>
              <a:rPr lang="ru-RU" b="1" dirty="0" smtClean="0">
                <a:solidFill>
                  <a:schemeClr val="bg1"/>
                </a:solidFill>
              </a:rPr>
              <a:t>в утвердительных, отрицательных и вопросительных предложениях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043890" cy="3697295"/>
          </a:xfrm>
        </p:spPr>
        <p:txBody>
          <a:bodyPr>
            <a:normAutofit fontScale="92500" lnSpcReduction="2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I must go to passport control.</a:t>
            </a:r>
          </a:p>
          <a:p>
            <a:r>
              <a:rPr lang="en-US" b="1" i="1" dirty="0" smtClean="0">
                <a:solidFill>
                  <a:schemeClr val="bg1"/>
                </a:solidFill>
              </a:rPr>
              <a:t>I mustn`t go to </a:t>
            </a:r>
            <a:r>
              <a:rPr lang="en-US" b="1" i="1" dirty="0" smtClean="0">
                <a:solidFill>
                  <a:schemeClr val="bg1"/>
                </a:solidFill>
              </a:rPr>
              <a:t>passport </a:t>
            </a:r>
            <a:r>
              <a:rPr lang="en-US" b="1" i="1" dirty="0" smtClean="0">
                <a:solidFill>
                  <a:schemeClr val="bg1"/>
                </a:solidFill>
              </a:rPr>
              <a:t>control.</a:t>
            </a:r>
          </a:p>
          <a:p>
            <a:r>
              <a:rPr lang="en-US" b="1" i="1" dirty="0" smtClean="0">
                <a:solidFill>
                  <a:schemeClr val="bg1"/>
                </a:solidFill>
              </a:rPr>
              <a:t>Must I go to passport control?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smtClean="0">
                <a:solidFill>
                  <a:schemeClr val="bg1"/>
                </a:solidFill>
              </a:rPr>
              <a:t>    Yes, you must.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smtClean="0">
                <a:solidFill>
                  <a:schemeClr val="bg1"/>
                </a:solidFill>
              </a:rPr>
              <a:t>                                                            No, you needn`t.</a:t>
            </a:r>
          </a:p>
          <a:p>
            <a:r>
              <a:rPr lang="en-US" b="1" i="1" dirty="0" smtClean="0">
                <a:solidFill>
                  <a:schemeClr val="bg1"/>
                </a:solidFill>
              </a:rPr>
              <a:t>Who must go to </a:t>
            </a:r>
            <a:r>
              <a:rPr lang="en-US" b="1" i="1" dirty="0" smtClean="0">
                <a:solidFill>
                  <a:schemeClr val="bg1"/>
                </a:solidFill>
              </a:rPr>
              <a:t>passport </a:t>
            </a:r>
            <a:r>
              <a:rPr lang="en-US" b="1" i="1" dirty="0" smtClean="0">
                <a:solidFill>
                  <a:schemeClr val="bg1"/>
                </a:solidFill>
              </a:rPr>
              <a:t>control?</a:t>
            </a:r>
          </a:p>
          <a:p>
            <a:r>
              <a:rPr lang="en-US" b="1" i="1" dirty="0" smtClean="0">
                <a:solidFill>
                  <a:schemeClr val="bg1"/>
                </a:solidFill>
              </a:rPr>
              <a:t>I must go to passport </a:t>
            </a:r>
            <a:r>
              <a:rPr lang="en-US" b="1" i="1" dirty="0" smtClean="0">
                <a:solidFill>
                  <a:schemeClr val="bg1"/>
                </a:solidFill>
              </a:rPr>
              <a:t>control, mustn't I?</a:t>
            </a:r>
          </a:p>
          <a:p>
            <a:r>
              <a:rPr lang="en-US" b="1" i="1" dirty="0" smtClean="0">
                <a:solidFill>
                  <a:schemeClr val="bg1"/>
                </a:solidFill>
              </a:rPr>
              <a:t>Must I go to check-in-desk or </a:t>
            </a:r>
            <a:r>
              <a:rPr lang="en-US" b="1" i="1" dirty="0" smtClean="0">
                <a:solidFill>
                  <a:schemeClr val="bg1"/>
                </a:solidFill>
              </a:rPr>
              <a:t>passport </a:t>
            </a:r>
            <a:r>
              <a:rPr lang="en-US" b="1" i="1" dirty="0" smtClean="0">
                <a:solidFill>
                  <a:schemeClr val="bg1"/>
                </a:solidFill>
              </a:rPr>
              <a:t>control?</a:t>
            </a:r>
          </a:p>
          <a:p>
            <a:r>
              <a:rPr lang="en-US" b="1" i="1" dirty="0" smtClean="0">
                <a:solidFill>
                  <a:schemeClr val="bg1"/>
                </a:solidFill>
              </a:rPr>
              <a:t>When must I go to passport control?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3786190"/>
            <a:ext cx="67866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Heathrow Airport is one of the busiest airports in the world. With its five passengers terminals it`s London`s biggest airport. About 90 airlines can take you 170 cities in the world from Heathrow.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14348" y="4000504"/>
            <a:ext cx="7972452" cy="262574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7166"/>
            <a:ext cx="6858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84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285728"/>
            <a:ext cx="4214842" cy="3243486"/>
          </a:xfrm>
        </p:spPr>
      </p:pic>
      <p:pic>
        <p:nvPicPr>
          <p:cNvPr id="7" name="Содержимое 3" descr="timthumb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3857628"/>
            <a:ext cx="4286280" cy="27781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9190" y="857232"/>
            <a:ext cx="2857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Security 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9322" y="4429132"/>
            <a:ext cx="29289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Passengers at  the airport 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235745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What must passengers do at the airport? What mustn`t they do?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b="1" i="1" dirty="0" smtClean="0">
                <a:solidFill>
                  <a:schemeClr val="bg1"/>
                </a:solidFill>
              </a:rPr>
              <a:t>Passengers must….</a:t>
            </a:r>
            <a:br>
              <a:rPr lang="en-US" b="1" i="1" dirty="0" smtClean="0">
                <a:solidFill>
                  <a:schemeClr val="bg1"/>
                </a:solidFill>
              </a:rPr>
            </a:br>
            <a:r>
              <a:rPr lang="en-US" b="1" i="1" dirty="0" smtClean="0">
                <a:solidFill>
                  <a:schemeClr val="bg1"/>
                </a:solidFill>
              </a:rPr>
              <a:t>Passengers mustn`t…. 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71744"/>
            <a:ext cx="8229600" cy="40973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To get a boarding card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To show their hand baggage to security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To miss a flight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To have sharp objects in their baggage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To lose their bags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To have dangerous things in their bags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To join queues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To go through passport control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To look at the information board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Passengers with their trolleys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Аэропорт_Хитроу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4414" y="1428736"/>
            <a:ext cx="6799569" cy="4525963"/>
          </a:xfrm>
        </p:spPr>
      </p:pic>
      <p:pic>
        <p:nvPicPr>
          <p:cNvPr id="7" name="097 - Unit 4, Lesson 4, Exercise 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42976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3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252</Words>
  <Application>Microsoft Office PowerPoint</Application>
  <PresentationFormat>Экран (4:3)</PresentationFormat>
  <Paragraphs>40</Paragraphs>
  <Slides>12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Must passengers go to passport control? </vt:lpstr>
      <vt:lpstr>Цели урока </vt:lpstr>
      <vt:lpstr>             1. you can call me Anna. 2. I call you Rob can? 3. can`t my husband speak English. 4. you understand can Russian? 5.can I help you how? 6. my husband take can your bags? 7.you sit down here can 8. you can phone your mother 9.Misha show you your room can. 10. I cook can English food for you. 11. we take can you for a walk?  12. we can go to the cinema</vt:lpstr>
      <vt:lpstr>                        1. You can call me Anna.  2. Can I call you Rob?  3. My husband can`t speak English.  4. Can you understand Russian?  5. How can I help you? 6. Can my husband take your bags?  7.You can sit down here.  8. You can phone your mother. 9. Misha can show you your room. 10. I can cook English food for you.  11. Can we take you for a walk? 12. We can go to the cinema.             </vt:lpstr>
      <vt:lpstr>Глагол must в утвердительных, отрицательных и вопросительных предложениях</vt:lpstr>
      <vt:lpstr>Слайд 6</vt:lpstr>
      <vt:lpstr>Слайд 7</vt:lpstr>
      <vt:lpstr>What must passengers do at the airport? What mustn`t they do? Passengers must…. Passengers mustn`t…. </vt:lpstr>
      <vt:lpstr>Passengers with their trolleys </vt:lpstr>
      <vt:lpstr>What must Rob do? What mustn`t Rob do?</vt:lpstr>
      <vt:lpstr>Home task </vt:lpstr>
      <vt:lpstr>Good bye!!!! See you soon!!!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I play on  your computer?</dc:title>
  <dc:creator>admin</dc:creator>
  <cp:lastModifiedBy>admin</cp:lastModifiedBy>
  <cp:revision>46</cp:revision>
  <dcterms:created xsi:type="dcterms:W3CDTF">2014-12-13T16:22:16Z</dcterms:created>
  <dcterms:modified xsi:type="dcterms:W3CDTF">2014-12-16T17:19:17Z</dcterms:modified>
</cp:coreProperties>
</file>