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1" r:id="rId14"/>
    <p:sldId id="258" r:id="rId15"/>
    <p:sldId id="259" r:id="rId16"/>
    <p:sldId id="260" r:id="rId17"/>
    <p:sldId id="278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0A8C8-D17D-484D-AD10-32C4175F959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E4EA2-A789-429A-A9D5-504ACE18D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E4EA2-A789-429A-A9D5-504ACE18DA2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AE5F4-DD08-466D-8E4D-1772BCC9FDA1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D1520-9FB7-492B-A151-614C5507D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f15beea20544ff934a61308fd2cdc8c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4" name="Рисунок 3" descr="WP_20190123_19_40_42_Pro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8" y="428604"/>
            <a:ext cx="7660999" cy="507207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571604" y="0"/>
            <a:ext cx="5857916" cy="1428736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3429000"/>
            <a:ext cx="3714776" cy="3071834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4500570"/>
            <a:ext cx="3929058" cy="1357322"/>
          </a:xfrm>
        </p:spPr>
        <p:txBody>
          <a:bodyPr>
            <a:normAutofit fontScale="40000" lnSpcReduction="20000"/>
          </a:bodyPr>
          <a:lstStyle/>
          <a:p>
            <a:pPr algn="l" eaLnBrk="0" hangingPunct="0"/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Исполнитель: Ежова Ксения 4 «б» класс,</a:t>
            </a:r>
          </a:p>
          <a:p>
            <a:pPr algn="l" eaLnBrk="0" hangingPunct="0"/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МБОУ «Средняя общеобразовательная школа №6»</a:t>
            </a:r>
          </a:p>
          <a:p>
            <a:pPr algn="l" eaLnBrk="0" hangingPunct="0"/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Руководитель: </a:t>
            </a:r>
            <a:r>
              <a:rPr lang="ru-RU" sz="3000" b="1" i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Шкурнова</a:t>
            </a:r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Екатерина Гавриловна</a:t>
            </a:r>
          </a:p>
          <a:p>
            <a:pPr algn="l" eaLnBrk="0" hangingPunct="0"/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учитель  первой категории начальных классов</a:t>
            </a:r>
          </a:p>
          <a:p>
            <a:pPr algn="l" eaLnBrk="0" hangingPunct="0"/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МБОУ «Средняя общеобразовательная школа №6»</a:t>
            </a:r>
          </a:p>
          <a:p>
            <a:pPr indent="539750" eaLnBrk="0" hangingPunct="0"/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42852"/>
            <a:ext cx="6343640" cy="671516"/>
          </a:xfrm>
        </p:spPr>
        <p:txBody>
          <a:bodyPr>
            <a:normAutofit/>
          </a:bodyPr>
          <a:lstStyle/>
          <a:p>
            <a:pPr indent="539750" eaLnBrk="0" hangingPunct="0"/>
            <a:r>
              <a:rPr lang="ru-RU" sz="11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Calibri" pitchFamily="34" charset="0"/>
              </a:rPr>
              <a:t>Ханты-Мансийский автономный округ – </a:t>
            </a:r>
            <a:r>
              <a:rPr lang="ru-RU" sz="1100" b="1" i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Calibri" pitchFamily="34" charset="0"/>
              </a:rPr>
              <a:t>Югра</a:t>
            </a:r>
            <a:r>
              <a:rPr lang="ru-RU" sz="11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11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11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Calibri" pitchFamily="34" charset="0"/>
              </a:rPr>
              <a:t>Муниципальное бюджетное общеобразовательное учреждение</a:t>
            </a:r>
            <a:r>
              <a:rPr lang="ru-RU" sz="11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11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1100" b="1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Calibri" pitchFamily="34" charset="0"/>
              </a:rPr>
              <a:t>«Средняя общеобразовательная школа № 6»</a:t>
            </a:r>
            <a:endParaRPr lang="ru-RU" sz="1100" b="1" i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596" y="55721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Mistral" pitchFamily="66" charset="0"/>
                <a:ea typeface="+mj-ea"/>
                <a:cs typeface="+mj-cs"/>
              </a:rPr>
              <a:t>Акварельные фантазии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Mistral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428596" y="1000108"/>
            <a:ext cx="8358246" cy="4929222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143504" y="1714488"/>
            <a:ext cx="364333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u="sng" dirty="0" smtClean="0"/>
          </a:p>
          <a:p>
            <a:pPr indent="360000">
              <a:lnSpc>
                <a:spcPct val="120000"/>
              </a:lnSpc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Интересных эффектов можно достичь, применяя обычную воду. </a:t>
            </a:r>
          </a:p>
          <a:p>
            <a:pPr indent="360000">
              <a:lnSpc>
                <a:spcPct val="120000"/>
              </a:lnSpc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Вода наносится на ранее заполненный цветом лист. Можно наносить ее при помощи пульверизатора, можно разбрызгивать при помощи кисти, либо отдельными крупными каплями. </a:t>
            </a:r>
          </a:p>
          <a:p>
            <a:pPr indent="360000">
              <a:lnSpc>
                <a:spcPct val="120000"/>
              </a:lnSpc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Вода вымывает краску, оставляя причудливые пятна более светлого оттенка, величина и четкость которых зависит от способа нанесения.</a:t>
            </a:r>
          </a:p>
          <a:p>
            <a:pPr fontAlgn="base"/>
            <a:endParaRPr lang="ru-RU" sz="1600" b="1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Исследование техник и приемов работы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Применение воды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water6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85720" y="1428736"/>
            <a:ext cx="450059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428596" y="1000108"/>
            <a:ext cx="8358246" cy="5357850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571868" y="1285860"/>
            <a:ext cx="51435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u="sng" dirty="0" smtClean="0"/>
          </a:p>
          <a:p>
            <a:pPr indent="360000">
              <a:lnSpc>
                <a:spcPct val="120000"/>
              </a:lnSpc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Создать фактуру камня, потрескавшегося дерева, льда, ряби на воде и многое другое можно с помощью отпечатывания на листе различных материалов.</a:t>
            </a:r>
          </a:p>
          <a:p>
            <a:pPr indent="360000">
              <a:lnSpc>
                <a:spcPct val="120000"/>
              </a:lnSpc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Чаще всего для этих целей используются: полиэтиленовая пленка, бумажные салфетки, поролоновая губка. Выбор материалов неограничен и оставляет простор для экспериментов и творчества.</a:t>
            </a:r>
          </a:p>
          <a:p>
            <a:pPr indent="360000">
              <a:lnSpc>
                <a:spcPct val="120000"/>
              </a:lnSpc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Лист покрывается краской и, не дожидаясь высыхания, к нему прикладывается выбранный материал. В некоторых случаях достаточно прикладывания на несколько секунд, в других (как, например, с пленкой) нужно дождаться высыхания краски.</a:t>
            </a: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Исследование техник и приемов работы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Отпечаток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пленка.jp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857232"/>
            <a:ext cx="285748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пленка.jpg"/>
          <p:cNvPicPr/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2857496"/>
            <a:ext cx="2857520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пленка.jpg"/>
          <p:cNvPicPr/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0" y="4714885"/>
            <a:ext cx="2857488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3500430" y="500042"/>
            <a:ext cx="5214974" cy="4214842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929058" y="928670"/>
            <a:ext cx="45720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u="sng" dirty="0" smtClean="0"/>
          </a:p>
          <a:p>
            <a:pPr indent="360000">
              <a:lnSpc>
                <a:spcPct val="120000"/>
              </a:lnSpc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Для работы мне понадобились: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акварельная бумага;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профессиональные акварельные краски;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кисти различных размеров и различных материалов (белка, синтетика, щетина)</a:t>
            </a:r>
          </a:p>
          <a:p>
            <a:pPr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вспомогательные вещества и материалы, для создания различных эффектов </a:t>
            </a: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85728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Практическое исследование</a:t>
            </a:r>
          </a:p>
        </p:txBody>
      </p:sp>
      <p:pic>
        <p:nvPicPr>
          <p:cNvPr id="7" name="Рисунок 6" descr="DSCN306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928670"/>
            <a:ext cx="3524274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SCN305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0694" y="4071942"/>
            <a:ext cx="3333772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SCN306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3714752"/>
            <a:ext cx="3619524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357158" y="1285860"/>
            <a:ext cx="8358246" cy="4929222"/>
          </a:xfrm>
          <a:prstGeom prst="rect">
            <a:avLst/>
          </a:prstGeom>
          <a:ln>
            <a:noFill/>
          </a:ln>
          <a:effectLst>
            <a:softEdge rad="3175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Результаты применения сухих веществ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лим кисл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072198" y="1500174"/>
            <a:ext cx="25020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порошок.jpg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84414" y="1500174"/>
            <a:ext cx="25020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сода.jpg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0034" y="1500174"/>
            <a:ext cx="25020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соль крупная.jpg"/>
          <p:cNvPicPr>
            <a:picLocks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072198" y="3929066"/>
            <a:ext cx="25020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соль мелкая.jpg"/>
          <p:cNvPicPr>
            <a:picLocks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286116" y="3929066"/>
            <a:ext cx="25020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крахмал.jpg"/>
          <p:cNvPicPr>
            <a:picLocks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00034" y="3929066"/>
            <a:ext cx="25020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1214414" y="3500438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сода</a:t>
            </a:r>
            <a:endParaRPr lang="ru-RU" sz="1400" b="1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6182" y="3429000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стиральный порошок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72264" y="3429000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лимонная кислота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8662" y="5857892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крахмал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3306" y="5857892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соль мелкая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43702" y="5857892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соль крупная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Практическое исследование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928662" y="1357298"/>
            <a:ext cx="7286676" cy="4929222"/>
          </a:xfrm>
          <a:prstGeom prst="rect">
            <a:avLst/>
          </a:prstGeom>
          <a:ln>
            <a:noFill/>
          </a:ln>
          <a:effectLst>
            <a:softEdge rad="3175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Результаты применения жидкостей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лим кисл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4000504"/>
            <a:ext cx="2829600" cy="17496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7" name="Рисунок 6" descr="порошок.jpg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29190" y="1785926"/>
            <a:ext cx="2829600" cy="17496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8" name="Рисунок 7" descr="сода.jpg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357290" y="1785926"/>
            <a:ext cx="2829600" cy="174960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0" name="Рисунок 9" descr="соль мелкая.jpg"/>
          <p:cNvPicPr>
            <a:picLocks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357290" y="4000504"/>
            <a:ext cx="2829600" cy="17496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7" name="TextBox 16"/>
          <p:cNvSpPr txBox="1"/>
          <p:nvPr/>
        </p:nvSpPr>
        <p:spPr>
          <a:xfrm>
            <a:off x="1857356" y="3500438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вода из пульверизатора</a:t>
            </a:r>
            <a:endParaRPr lang="ru-RU" sz="1400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72132" y="3500438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вода каплями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28794" y="5786454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спирт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57818" y="571501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жидкий пятновыводитель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Практическое исследование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357158" y="1285860"/>
            <a:ext cx="8358246" cy="4929222"/>
          </a:xfrm>
          <a:prstGeom prst="rect">
            <a:avLst/>
          </a:prstGeom>
          <a:ln>
            <a:noFill/>
          </a:ln>
          <a:effectLst>
            <a:softEdge rad="3175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Эффект маскировки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лим кисл.jpg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6430398" y="1213412"/>
            <a:ext cx="1742400" cy="245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порошок.jpg"/>
          <p:cNvPicPr>
            <a:picLocks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3715754" y="1213412"/>
            <a:ext cx="1742400" cy="245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сода.jpg"/>
          <p:cNvPicPr>
            <a:picLocks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1001110" y="1213412"/>
            <a:ext cx="1742400" cy="245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соль мелкая.jpg"/>
          <p:cNvPicPr>
            <a:picLocks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143504" y="3714752"/>
            <a:ext cx="2458800" cy="174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крахмал.jpg"/>
          <p:cNvPicPr>
            <a:picLocks/>
          </p:cNvPicPr>
          <p:nvPr/>
        </p:nvPicPr>
        <p:blipFill>
          <a:blip r:embed="rId7" cstate="email"/>
          <a:stretch>
            <a:fillRect/>
          </a:stretch>
        </p:blipFill>
        <p:spPr>
          <a:xfrm rot="5400000">
            <a:off x="1858366" y="3427990"/>
            <a:ext cx="1742400" cy="245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785786" y="3357562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восковые мелки</a:t>
            </a:r>
            <a:endParaRPr lang="ru-RU" sz="1400" b="1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4744" y="3286124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пастель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29388" y="3286124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акриловый лак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57356" y="5572140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клей ПВА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86314" y="5572140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трафареты из бумаги и малярного скотча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Практическое исследование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357158" y="1285860"/>
            <a:ext cx="8358246" cy="4929222"/>
          </a:xfrm>
          <a:prstGeom prst="rect">
            <a:avLst/>
          </a:prstGeom>
          <a:ln>
            <a:noFill/>
          </a:ln>
          <a:effectLst>
            <a:softEdge rad="3175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Отпечаток различных материалов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лим кисл.jpg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1500174"/>
            <a:ext cx="17784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порошок.jpg"/>
          <p:cNvPicPr>
            <a:picLocks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43174" y="1500174"/>
            <a:ext cx="17784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сода.jpg"/>
          <p:cNvPicPr>
            <a:picLocks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910" y="1500174"/>
            <a:ext cx="17784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соль крупная.jpg"/>
          <p:cNvPicPr>
            <a:picLocks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643438" y="3857628"/>
            <a:ext cx="17784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соль мелкая.jpg"/>
          <p:cNvPicPr>
            <a:picLocks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643174" y="3857628"/>
            <a:ext cx="17784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крахмал.jpg"/>
          <p:cNvPicPr>
            <a:picLocks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42910" y="3857628"/>
            <a:ext cx="1778400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642910" y="3500438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пленка пищевая</a:t>
            </a:r>
            <a:endParaRPr lang="ru-RU" sz="1400" b="1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6248" y="3500438"/>
            <a:ext cx="2571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влажная салфетка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15074" y="3500438"/>
            <a:ext cx="2571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бумажная салфетка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5720" y="5857892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крышка от бутылки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3108" y="5857892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пузырчатая пленка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00826" y="5857892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поролоновая губка</a:t>
            </a:r>
          </a:p>
        </p:txBody>
      </p:sp>
      <p:pic>
        <p:nvPicPr>
          <p:cNvPr id="19" name="Рисунок 18" descr="салф бум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643702" y="1500174"/>
            <a:ext cx="1778400" cy="200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 descr="поролон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6643702" y="3857627"/>
            <a:ext cx="1846704" cy="20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2643174" y="3500438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пленка пищевая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14876" y="5857892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вата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Практическое исследование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357158" y="1285860"/>
            <a:ext cx="8358246" cy="4929222"/>
          </a:xfrm>
          <a:prstGeom prst="rect">
            <a:avLst/>
          </a:prstGeom>
          <a:ln>
            <a:noFill/>
          </a:ln>
          <a:effectLst>
            <a:softEdge rad="3175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err="1" smtClean="0">
                <a:solidFill>
                  <a:srgbClr val="C00000"/>
                </a:solidFill>
                <a:latin typeface="Comic Sans MS" pitchFamily="66" charset="0"/>
              </a:rPr>
              <a:t>Набрызг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сода.jpg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00166" y="1357298"/>
            <a:ext cx="6215106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2928926" y="5715016"/>
            <a:ext cx="3643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прием по сухому и по сырому</a:t>
            </a:r>
            <a:endParaRPr lang="ru-RU" sz="1400" b="1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786" y="285728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Практическое исследование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928662" y="857232"/>
            <a:ext cx="7286676" cy="5143536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Применение результатов исследования</a:t>
            </a:r>
          </a:p>
        </p:txBody>
      </p:sp>
      <p:pic>
        <p:nvPicPr>
          <p:cNvPr id="31" name="Рисунок 30" descr="закат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1538" y="1000108"/>
            <a:ext cx="7000924" cy="4882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1000100" y="6072206"/>
            <a:ext cx="7215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Пейзаж «Рассвет» с применением соли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714348" y="714356"/>
            <a:ext cx="4214842" cy="5857916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Применение результатов исследования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14942" y="4214818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«</a:t>
            </a: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Волшебный фонарь» с применением спирта</a:t>
            </a:r>
          </a:p>
        </p:txBody>
      </p:sp>
      <p:pic>
        <p:nvPicPr>
          <p:cNvPr id="7" name="Рисунок 6" descr="фонарь00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7224" y="857232"/>
            <a:ext cx="3925843" cy="5572164"/>
          </a:xfrm>
          <a:prstGeom prst="rect">
            <a:avLst/>
          </a:prstGeom>
          <a:ln w="190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357158" y="1000108"/>
            <a:ext cx="8358246" cy="5429288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000100" y="571480"/>
            <a:ext cx="7215238" cy="5419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>
              <a:lnSpc>
                <a:spcPct val="120000"/>
              </a:lnSpc>
            </a:pPr>
            <a:r>
              <a:rPr lang="ru-RU" sz="2000" b="1" i="1" u="sng" dirty="0" smtClean="0">
                <a:latin typeface="Comic Sans MS" pitchFamily="66" charset="0"/>
              </a:rPr>
              <a:t>Цель исследовательской работы: </a:t>
            </a:r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Создание живописных работ в технике акварели с применением различных эффектов. </a:t>
            </a:r>
          </a:p>
          <a:p>
            <a:endParaRPr lang="ru-RU" sz="2000" b="1" i="1" dirty="0" smtClean="0"/>
          </a:p>
          <a:p>
            <a:r>
              <a:rPr lang="ru-RU" sz="2000" b="1" i="1" u="sng" dirty="0" smtClean="0">
                <a:latin typeface="Comic Sans MS" pitchFamily="66" charset="0"/>
              </a:rPr>
              <a:t>Задачи: </a:t>
            </a:r>
          </a:p>
          <a:p>
            <a:endParaRPr lang="ru-RU" sz="2000" b="1" i="1" u="sng" dirty="0" smtClean="0"/>
          </a:p>
          <a:p>
            <a:pPr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0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освоить основные приемы работы с акварелью;</a:t>
            </a:r>
          </a:p>
          <a:p>
            <a:pPr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0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ознакомиться с наиболее часто применяемыми эффектами в акварельной живописи;</a:t>
            </a:r>
          </a:p>
          <a:p>
            <a:pPr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0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исследовать влияние различных веществ на акварельные краски;</a:t>
            </a:r>
          </a:p>
          <a:p>
            <a:pPr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0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научиться применять различные вещества для создания визуальных эффектов в живописи;</a:t>
            </a:r>
          </a:p>
          <a:p>
            <a:pPr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0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усовершенствовать навыки и приемы работы</a:t>
            </a:r>
            <a:r>
              <a:rPr lang="ru-RU" sz="2000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928662" y="785794"/>
            <a:ext cx="7286676" cy="5214974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Применение результатов исследования</a:t>
            </a:r>
          </a:p>
        </p:txBody>
      </p:sp>
      <p:pic>
        <p:nvPicPr>
          <p:cNvPr id="31" name="Рисунок 30" descr="закат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2976" y="928670"/>
            <a:ext cx="6858048" cy="489860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785786" y="6072206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«Одуванчики» с применением эффекта маскировки  клеем ПВА и акриловым лаком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928662" y="785794"/>
            <a:ext cx="7286676" cy="5214974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Применение результатов исследования</a:t>
            </a:r>
          </a:p>
        </p:txBody>
      </p:sp>
      <p:pic>
        <p:nvPicPr>
          <p:cNvPr id="31" name="Рисунок 30" descr="закат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2976" y="1000107"/>
            <a:ext cx="6858048" cy="4831807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642910" y="6072206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«Зимний пейзаж» с применением эффекта отпечатка, выполненного пищевой пленкой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928662" y="857232"/>
            <a:ext cx="7286676" cy="5214974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Применение результатов исследования</a:t>
            </a:r>
          </a:p>
        </p:txBody>
      </p:sp>
      <p:pic>
        <p:nvPicPr>
          <p:cNvPr id="31" name="Рисунок 30" descr="закат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1538" y="1000107"/>
            <a:ext cx="7000924" cy="4978435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642910" y="607220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Пейзаж «Цветущий луг» с использованием </a:t>
            </a:r>
            <a:r>
              <a:rPr lang="ru-RU" b="1" i="1" dirty="0" err="1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набрызга</a:t>
            </a:r>
            <a:endParaRPr lang="ru-RU" b="1" i="1" dirty="0" smtClean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6" name="Прямоугольник 15"/>
          <p:cNvSpPr/>
          <p:nvPr/>
        </p:nvSpPr>
        <p:spPr>
          <a:xfrm>
            <a:off x="928662" y="857232"/>
            <a:ext cx="7286676" cy="5143536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Применение результатов исследования</a:t>
            </a:r>
          </a:p>
        </p:txBody>
      </p:sp>
      <p:pic>
        <p:nvPicPr>
          <p:cNvPr id="31" name="Рисунок 30" descr="закат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7224" y="857232"/>
            <a:ext cx="7358113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642910" y="6072206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«Котенок» с применением соли, эффекта маскировки, отпечатков различных материалов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4143372" y="500042"/>
            <a:ext cx="4714908" cy="5072098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929190" y="714356"/>
            <a:ext cx="335758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>
              <a:lnSpc>
                <a:spcPct val="120000"/>
              </a:lnSpc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Моя  работа   расскажет вам об увлекательном процессе создания акварельных живописных работ.   В ней я хочу показать,  что с помощью применения простых приемов, использования различных вспомогательных веществ и материалов, акварельная живопись превращается в  увлекательный  процесс, освоить который может каждый.</a:t>
            </a:r>
          </a:p>
          <a:p>
            <a:endParaRPr lang="ru-RU" i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28604"/>
            <a:ext cx="3857652" cy="5786478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</p:txBody>
      </p:sp>
      <p:pic>
        <p:nvPicPr>
          <p:cNvPr id="5" name="Рисунок 4" descr="WP_20180928_07_44_04_Pro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14348" y="500042"/>
            <a:ext cx="3702295" cy="5643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0" y="857232"/>
            <a:ext cx="8572560" cy="5072098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000100" y="214290"/>
            <a:ext cx="7215238" cy="7183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latin typeface="Comic Sans MS" pitchFamily="66" charset="0"/>
              </a:rPr>
              <a:t>Актуальность темы:</a:t>
            </a:r>
          </a:p>
          <a:p>
            <a:endParaRPr lang="ru-RU" i="1" u="sng" dirty="0" smtClean="0"/>
          </a:p>
          <a:p>
            <a:pPr indent="360000">
              <a:lnSpc>
                <a:spcPct val="120000"/>
              </a:lnSpc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Создание живописных работ – это способ выражения своих мыслей и эмоций, украшения окружающего нас пространства. Освоение навыков работы с акварелью позволяет развивать мелкую моторику, способствует воспитанию художественного вкуса, развитию творческих сторон личности, развитию способностей к реализации замыслов посредством использования изобразительных средств выражения (техника, приемы, материалы). </a:t>
            </a:r>
          </a:p>
          <a:p>
            <a:endParaRPr lang="ru-RU" b="1" i="1" dirty="0" smtClean="0"/>
          </a:p>
          <a:p>
            <a:pPr fontAlgn="base">
              <a:lnSpc>
                <a:spcPct val="120000"/>
              </a:lnSpc>
            </a:pPr>
            <a:r>
              <a:rPr lang="ru-RU" b="1" i="1" u="sng" dirty="0" smtClean="0">
                <a:latin typeface="Comic Sans MS" pitchFamily="66" charset="0"/>
              </a:rPr>
              <a:t>Объект исследования </a:t>
            </a:r>
            <a:r>
              <a:rPr lang="ru-RU" b="1" i="1" dirty="0" smtClean="0"/>
              <a:t>- </a:t>
            </a: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процесс создания акварельной работы, используемые материалы и инструменты, полученный результат. </a:t>
            </a:r>
          </a:p>
          <a:p>
            <a:pPr fontAlgn="base"/>
            <a:endParaRPr lang="ru-RU" b="1" i="1" dirty="0" smtClean="0"/>
          </a:p>
          <a:p>
            <a:pPr fontAlgn="base"/>
            <a:r>
              <a:rPr lang="ru-RU" b="1" i="1" u="sng" dirty="0" smtClean="0">
                <a:latin typeface="Comic Sans MS" pitchFamily="66" charset="0"/>
              </a:rPr>
              <a:t>Гипотеза: </a:t>
            </a:r>
          </a:p>
          <a:p>
            <a:pPr fontAlgn="base">
              <a:lnSpc>
                <a:spcPct val="120000"/>
              </a:lnSpc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возможно ли с помощью применения различных веществ легко создавать эффектные акварельные работы?</a:t>
            </a: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428596" y="928670"/>
            <a:ext cx="8358246" cy="4143404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857224" y="571480"/>
            <a:ext cx="721523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 smtClean="0">
                <a:latin typeface="Comic Sans MS" pitchFamily="66" charset="0"/>
              </a:rPr>
              <a:t>Планирование работы</a:t>
            </a:r>
          </a:p>
          <a:p>
            <a:pPr algn="ctr"/>
            <a:endParaRPr lang="ru-RU" sz="2000" b="1" i="1" u="sng" dirty="0" smtClean="0">
              <a:latin typeface="Comic Sans MS" pitchFamily="66" charset="0"/>
            </a:endParaRPr>
          </a:p>
          <a:p>
            <a:endParaRPr lang="ru-RU" sz="2000" b="1" i="1" u="sng" dirty="0" smtClean="0"/>
          </a:p>
          <a:p>
            <a:pPr lvl="0" indent="360000">
              <a:lnSpc>
                <a:spcPct val="120000"/>
              </a:lnSpc>
              <a:buFont typeface="+mj-lt"/>
              <a:buAutoNum type="arabicPeriod"/>
            </a:pPr>
            <a:r>
              <a:rPr lang="ru-RU" sz="20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Изучение наиболее широко используемых техник и приемов работы с акварелью с помощью интернета и специальной литературы.</a:t>
            </a:r>
          </a:p>
          <a:p>
            <a:pPr lvl="0" indent="360000">
              <a:lnSpc>
                <a:spcPct val="120000"/>
              </a:lnSpc>
              <a:buFont typeface="+mj-lt"/>
              <a:buAutoNum type="arabicPeriod"/>
            </a:pPr>
            <a:endParaRPr lang="ru-RU" sz="2000" b="1" i="1" dirty="0" smtClean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  <a:p>
            <a:pPr lvl="0" indent="360000">
              <a:lnSpc>
                <a:spcPct val="120000"/>
              </a:lnSpc>
              <a:buFont typeface="+mj-lt"/>
              <a:buAutoNum type="arabicPeriod"/>
            </a:pPr>
            <a:r>
              <a:rPr lang="ru-RU" sz="20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Проведение собственных опытов для исследования влияния различных веществ на акварель.</a:t>
            </a:r>
          </a:p>
          <a:p>
            <a:pPr lvl="0" indent="360000">
              <a:lnSpc>
                <a:spcPct val="120000"/>
              </a:lnSpc>
              <a:buFont typeface="+mj-lt"/>
              <a:buAutoNum type="arabicPeriod"/>
            </a:pPr>
            <a:endParaRPr lang="ru-RU" sz="2000" b="1" i="1" dirty="0" smtClean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  <a:p>
            <a:pPr lvl="0" indent="360000">
              <a:lnSpc>
                <a:spcPct val="120000"/>
              </a:lnSpc>
              <a:buFont typeface="+mj-lt"/>
              <a:buAutoNum type="arabicPeriod"/>
            </a:pPr>
            <a:r>
              <a:rPr lang="ru-RU" sz="20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Создание живописных акварельных работ с применением наиболее удачных и наглядных эффектов.</a:t>
            </a:r>
          </a:p>
          <a:p>
            <a:pPr lvl="0" indent="360000">
              <a:lnSpc>
                <a:spcPct val="120000"/>
              </a:lnSpc>
              <a:buFont typeface="+mj-lt"/>
              <a:buAutoNum type="arabicPeriod"/>
            </a:pPr>
            <a:endParaRPr lang="ru-RU" sz="2000" b="1" i="1" dirty="0" smtClean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  <a:p>
            <a:pPr fontAlgn="base">
              <a:lnSpc>
                <a:spcPct val="120000"/>
              </a:lnSpc>
            </a:pPr>
            <a:endParaRPr lang="ru-RU" sz="2000" b="1" i="1" dirty="0" smtClean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  <a:p>
            <a:pPr fontAlgn="base">
              <a:lnSpc>
                <a:spcPct val="120000"/>
              </a:lnSpc>
            </a:pPr>
            <a:endParaRPr lang="ru-RU" sz="2000" b="1" i="1" dirty="0" smtClean="0">
              <a:latin typeface="Comic Sans MS" pitchFamily="66" charset="0"/>
              <a:ea typeface="Adobe Fangsong Std R" pitchFamily="18" charset="-128"/>
              <a:cs typeface="ScriptC" pitchFamily="2" charset="0"/>
            </a:endParaRP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428596" y="1000108"/>
            <a:ext cx="8358246" cy="4786346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072066" y="1500174"/>
            <a:ext cx="3643338" cy="6407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u="sng" dirty="0" smtClean="0"/>
          </a:p>
          <a:p>
            <a:pPr indent="360000">
              <a:lnSpc>
                <a:spcPct val="120000"/>
              </a:lnSpc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Применение соли позволяет добиться особой фактуры изображения, схожей с морозными узорами на стекле или маленьких звездочек. Применяется как обычная поваренная соль, так и морская. </a:t>
            </a:r>
          </a:p>
          <a:p>
            <a:pPr indent="360000">
              <a:lnSpc>
                <a:spcPct val="120000"/>
              </a:lnSpc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Эффект зависит от нескольких факторов: 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размер частиц соли;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время нанесения поверх акварели (</a:t>
            </a:r>
            <a:r>
              <a:rPr lang="ru-RU" b="1" i="1" dirty="0" err="1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по-сырому</a:t>
            </a: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, либо подсохшая краска).</a:t>
            </a:r>
          </a:p>
          <a:p>
            <a:pPr fontAlgn="base"/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Исследование техник и приемов работы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Применение соли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ce8862690d52a17e6326eea9ecde53f3.jpg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57158" y="1214422"/>
            <a:ext cx="4214842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428596" y="1000108"/>
            <a:ext cx="8358246" cy="4929222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072066" y="1500174"/>
            <a:ext cx="3643338" cy="574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u="sng" dirty="0" smtClean="0"/>
          </a:p>
          <a:p>
            <a:pPr indent="360000">
              <a:lnSpc>
                <a:spcPct val="120000"/>
              </a:lnSpc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Это может быть спирт или духи.</a:t>
            </a:r>
          </a:p>
          <a:p>
            <a:pPr indent="360000">
              <a:lnSpc>
                <a:spcPct val="120000"/>
              </a:lnSpc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 При попадании спирта на залитую акварелью поверхность, он как бы отталкивает от себя краску, создавая при этом участки более светлого оттенка с темной областью внутри.</a:t>
            </a:r>
          </a:p>
          <a:p>
            <a:pPr indent="360000">
              <a:lnSpc>
                <a:spcPct val="120000"/>
              </a:lnSpc>
            </a:pPr>
            <a:r>
              <a:rPr lang="ru-RU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Эффект зависит от размера капель и времени нанесения.</a:t>
            </a:r>
          </a:p>
          <a:p>
            <a:pPr fontAlgn="base"/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Исследование техник и приемов работы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Применение спиртосодержащих жидкостей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IVoXwF7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14282" y="1500174"/>
            <a:ext cx="450059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428596" y="1000108"/>
            <a:ext cx="8358246" cy="4929222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786314" y="1214423"/>
            <a:ext cx="414340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u="sng" dirty="0" smtClean="0"/>
          </a:p>
          <a:p>
            <a:pPr indent="360000">
              <a:lnSpc>
                <a:spcPct val="120000"/>
              </a:lnSpc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Этот прием используется для того, чтобы оставить </a:t>
            </a:r>
            <a:r>
              <a:rPr lang="ru-RU" sz="1400" b="1" i="1" dirty="0" err="1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незакрашенными</a:t>
            </a: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 некоторые области листа при общей заливке цветом. Особенно это актуально для маленьких областей сложной формы, которые трудно обойти кистью вручную.</a:t>
            </a:r>
          </a:p>
          <a:p>
            <a:pPr indent="360000">
              <a:lnSpc>
                <a:spcPct val="120000"/>
              </a:lnSpc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Для маскирования можно использовать различные материалы: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специальную маску-контур для акварели (продается в специализированных магазинах для акварели);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воск (свеча, мелки);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масляная пастель;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бумага, малярный скотч и т.д. (наложением по типу трафарета)</a:t>
            </a: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Исследование техник и приемов работы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Comic Sans MS" pitchFamily="66" charset="0"/>
              </a:rPr>
              <a:t>Применение эффекта маскировки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hello_html_m1400f6d7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14282" y="1357298"/>
            <a:ext cx="4000528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5beea20544ff934a61308fd2cdc8c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19" name="Прямоугольник 18"/>
          <p:cNvSpPr/>
          <p:nvPr/>
        </p:nvSpPr>
        <p:spPr>
          <a:xfrm>
            <a:off x="428596" y="1000108"/>
            <a:ext cx="8358246" cy="4929222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072066" y="1214423"/>
            <a:ext cx="3643338" cy="638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u="sng" dirty="0" smtClean="0"/>
          </a:p>
          <a:p>
            <a:pPr indent="360000">
              <a:lnSpc>
                <a:spcPct val="120000"/>
              </a:lnSpc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Существует интересный способ нанесения краски при помощи разбрызгивания ее на лист. Для этого можно использовать зубную щетку или кисть. На одну кисть набираем краску, а другой (сухой) постукиваем по ней.</a:t>
            </a:r>
          </a:p>
          <a:p>
            <a:pPr indent="360000">
              <a:lnSpc>
                <a:spcPct val="120000"/>
              </a:lnSpc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Чем больше краски и воды набрано на кисть, тем крупнее будут капли.</a:t>
            </a:r>
          </a:p>
          <a:p>
            <a:pPr indent="360000">
              <a:lnSpc>
                <a:spcPct val="120000"/>
              </a:lnSpc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Существует два вида </a:t>
            </a:r>
            <a:r>
              <a:rPr lang="ru-RU" sz="1400" b="1" i="1" dirty="0" err="1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набрызга</a:t>
            </a: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: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по сухому (капли разбрызгиваются на сухой лист и имеют четкие контуры);</a:t>
            </a:r>
          </a:p>
          <a:p>
            <a:pPr lvl="0" indent="3600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1400" b="1" i="1" dirty="0" smtClean="0">
                <a:latin typeface="Comic Sans MS" pitchFamily="66" charset="0"/>
                <a:ea typeface="Adobe Fangsong Std R" pitchFamily="18" charset="-128"/>
                <a:cs typeface="ScriptC" pitchFamily="2" charset="0"/>
              </a:rPr>
              <a:t>по сырому  (капли разбрызгиваются на влажный лист, при этом они расплываются, образуя плавные цветовые переходы и интересные цветовые эффекты).</a:t>
            </a: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8572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Исследование техник и приемов работы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err="1" smtClean="0">
                <a:solidFill>
                  <a:srgbClr val="C00000"/>
                </a:solidFill>
                <a:latin typeface="Comic Sans MS" pitchFamily="66" charset="0"/>
              </a:rPr>
              <a:t>Набрызг</a:t>
            </a:r>
            <a:endParaRPr lang="ru-RU" sz="28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spray4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14282" y="1643050"/>
            <a:ext cx="4572032" cy="4357718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856</Words>
  <Application>Microsoft Office PowerPoint</Application>
  <PresentationFormat>Экран (4:3)</PresentationFormat>
  <Paragraphs>151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Ханты-Мансийский автономный округ – Югра Муниципальное бюджетное общеобразовательное учреждение «Средняя общеобразовательная школа № 6»</vt:lpstr>
      <vt:lpstr>Слайд 2</vt:lpstr>
      <vt:lpstr>Слайд 3</vt:lpstr>
      <vt:lpstr>Слайд 4</vt:lpstr>
      <vt:lpstr>Слайд 5</vt:lpstr>
      <vt:lpstr>Применение соли</vt:lpstr>
      <vt:lpstr>Применение спиртосодержащих жидкостей</vt:lpstr>
      <vt:lpstr>Применение эффекта маскировки</vt:lpstr>
      <vt:lpstr>Набрызг</vt:lpstr>
      <vt:lpstr>Применение воды</vt:lpstr>
      <vt:lpstr>Отпечаток</vt:lpstr>
      <vt:lpstr>Слайд 12</vt:lpstr>
      <vt:lpstr>Результаты применения сухих веществ</vt:lpstr>
      <vt:lpstr>Результаты применения жидкостей</vt:lpstr>
      <vt:lpstr>Эффект маскировки</vt:lpstr>
      <vt:lpstr>Отпечаток различных материалов</vt:lpstr>
      <vt:lpstr>Набрызг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Stroy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 Сергеевна</dc:creator>
  <cp:lastModifiedBy>Екатерина</cp:lastModifiedBy>
  <cp:revision>47</cp:revision>
  <dcterms:created xsi:type="dcterms:W3CDTF">2019-01-17T05:10:32Z</dcterms:created>
  <dcterms:modified xsi:type="dcterms:W3CDTF">2019-04-29T12:13:44Z</dcterms:modified>
</cp:coreProperties>
</file>