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8BC4-3824-442B-B811-6423A55C8A64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CE071-14C8-48BB-844B-48E2692F8DA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8BC4-3824-442B-B811-6423A55C8A64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CE071-14C8-48BB-844B-48E2692F8D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8BC4-3824-442B-B811-6423A55C8A64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CE071-14C8-48BB-844B-48E2692F8D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8BC4-3824-442B-B811-6423A55C8A64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CE071-14C8-48BB-844B-48E2692F8D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8BC4-3824-442B-B811-6423A55C8A64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CE071-14C8-48BB-844B-48E2692F8D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8BC4-3824-442B-B811-6423A55C8A64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CE071-14C8-48BB-844B-48E2692F8D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8BC4-3824-442B-B811-6423A55C8A64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CE071-14C8-48BB-844B-48E2692F8DA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8BC4-3824-442B-B811-6423A55C8A64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CE071-14C8-48BB-844B-48E2692F8D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8BC4-3824-442B-B811-6423A55C8A64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CE071-14C8-48BB-844B-48E2692F8D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8BC4-3824-442B-B811-6423A55C8A64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CE071-14C8-48BB-844B-48E2692F8D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8BC4-3824-442B-B811-6423A55C8A64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CE071-14C8-48BB-844B-48E2692F8DA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3628BC4-3824-442B-B811-6423A55C8A64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C7CE071-14C8-48BB-844B-48E2692F8D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276872"/>
            <a:ext cx="6400800" cy="17526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b="1" i="0" u="none" strike="noStrike" dirty="0" smtClean="0">
                <a:solidFill>
                  <a:srgbClr val="000000"/>
                </a:solidFill>
                <a:effectLst/>
                <a:latin typeface="Arial"/>
              </a:rPr>
              <a:t>ОБУЧЕНИЕ </a:t>
            </a:r>
            <a:r>
              <a:rPr lang="ru-RU" sz="4000" b="1" dirty="0" smtClean="0">
                <a:solidFill>
                  <a:srgbClr val="000000"/>
                </a:solidFill>
                <a:latin typeface="Arial"/>
              </a:rPr>
              <a:t>ТЕХНИКИ ПЕРЕДАЧИ МЕЧА НА МЕСТЕ И В ДВИЖЕНИИ</a:t>
            </a:r>
            <a:endParaRPr lang="ru-RU" sz="40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2000" dirty="0" err="1" smtClean="0"/>
              <a:t>Депортаминт</a:t>
            </a:r>
            <a:r>
              <a:rPr lang="ru-RU" sz="2000" dirty="0" smtClean="0"/>
              <a:t> образования г. Москвы государственное бюджетное профессиональное бюджетное </a:t>
            </a:r>
            <a:r>
              <a:rPr lang="ru-RU" sz="2000" dirty="0" err="1" smtClean="0"/>
              <a:t>учереждение</a:t>
            </a:r>
            <a:r>
              <a:rPr lang="ru-RU" sz="2000" dirty="0" smtClean="0"/>
              <a:t> г. Москвы «Юридический колледж»</a:t>
            </a:r>
            <a:endParaRPr lang="ru-RU" sz="20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158200"/>
            <a:ext cx="2240310" cy="2240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297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792088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b="1" dirty="0"/>
              <a:t>Передача одной рукой над головой </a:t>
            </a:r>
            <a:r>
              <a:rPr lang="ru-RU" b="1" dirty="0" smtClean="0"/>
              <a:t>(крюком</a:t>
            </a:r>
            <a:r>
              <a:rPr lang="ru-RU" b="1" dirty="0"/>
              <a:t>) </a:t>
            </a:r>
            <a:r>
              <a:rPr lang="ru-RU" dirty="0"/>
              <a:t>выполняется через подня­тые руки защитника на близкое, среднее или дальнее расстояние.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20352"/>
            <a:ext cx="5256584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777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731520"/>
            <a:ext cx="7416824" cy="3474720"/>
          </a:xfrm>
        </p:spPr>
        <p:txBody>
          <a:bodyPr/>
          <a:lstStyle/>
          <a:p>
            <a:pPr marL="45720" indent="0">
              <a:buNone/>
            </a:pPr>
            <a:r>
              <a:rPr lang="ru-RU" b="1" dirty="0"/>
              <a:t>Передача одной рукой снизу </a:t>
            </a:r>
            <a:r>
              <a:rPr lang="ru-RU" dirty="0"/>
              <a:t>наиболее эффективна после оконча­ния ведения или после ловли отскочившего от площадки мяча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68960"/>
            <a:ext cx="6509142" cy="2537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809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2348880"/>
            <a:ext cx="7704856" cy="12573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404201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88624" y="2636912"/>
            <a:ext cx="3661792" cy="785024"/>
          </a:xfrm>
        </p:spPr>
        <p:txBody>
          <a:bodyPr>
            <a:noAutofit/>
          </a:bodyPr>
          <a:lstStyle/>
          <a:p>
            <a:pPr marL="0" lvl="0" indent="0">
              <a:spcBef>
                <a:spcPct val="20000"/>
              </a:spcBef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764704"/>
            <a:ext cx="7560840" cy="347472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i="1" dirty="0"/>
              <a:t>Передача</a:t>
            </a:r>
            <a:r>
              <a:rPr lang="ru-RU" sz="2000" dirty="0"/>
              <a:t> – прием, с помощью которого игрок направляет мяч партнеру для продолжения атаки. Умение правильно и точно передать мяч – основа четкого, целенаправленного взаимодействия баскетболистов в игре.</a:t>
            </a:r>
          </a:p>
          <a:p>
            <a:pPr marL="0" indent="0" algn="just">
              <a:buNone/>
            </a:pPr>
            <a:r>
              <a:rPr lang="ru-RU" sz="2000" dirty="0"/>
              <a:t>Существует много различных способов передач мяча. Применяют их в зависимости от той или иной игровой ситуации, расстояния, на которое нужно послать мяч, расположения или направления движения партнера, характера и способов противодействия соперников.</a:t>
            </a:r>
          </a:p>
          <a:p>
            <a:pPr marL="0" indent="0" algn="just">
              <a:buNone/>
            </a:pPr>
            <a:r>
              <a:rPr lang="ru-RU" sz="2000" dirty="0"/>
              <a:t>Периферическое зрение, быстрота движений рук, точный расчет и тактическое мышление – вот те качества, которые характеризуют баскетболистов, умеющих безошибочно передавать мяч.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1917015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8064896" cy="4525963"/>
          </a:xfrm>
        </p:spPr>
        <p:txBody>
          <a:bodyPr>
            <a:normAutofit fontScale="62500" lnSpcReduction="20000"/>
          </a:bodyPr>
          <a:lstStyle/>
          <a:p>
            <a:pPr marL="365760" lvl="1" indent="0">
              <a:buNone/>
            </a:pPr>
            <a:r>
              <a:rPr lang="ru-RU" sz="3200" b="1" i="1" dirty="0"/>
              <a:t>Методика обучения передачам мяча</a:t>
            </a:r>
          </a:p>
          <a:p>
            <a:pPr marL="365760" lvl="1" indent="0">
              <a:buNone/>
            </a:pPr>
            <a:endParaRPr lang="ru-RU" sz="3200" i="1" dirty="0"/>
          </a:p>
          <a:p>
            <a:pPr marL="365760" lvl="1" indent="0" algn="just">
              <a:buNone/>
            </a:pPr>
            <a:r>
              <a:rPr lang="ru-RU" sz="3200" dirty="0"/>
              <a:t>Обучение передачам мяча следует начинать с ловли.</a:t>
            </a:r>
          </a:p>
          <a:p>
            <a:pPr marL="365760" lvl="1" indent="0" algn="just">
              <a:buNone/>
            </a:pPr>
            <a:r>
              <a:rPr lang="ru-RU" sz="3200" dirty="0"/>
              <a:t>Начиная упражняться в ловле баскетбольного мяча, нужно изучить основную стойку баскетболиста и держание мяча. Затем изучается ловля на месте двумя руками мяча, летящего на уровне груди, затем совершенствуют технику ловли в различных упражнениях жонглирования мячом, обращая внимание на положение кистей рук при ловле. Постепенно усложняют упражнения в ловле мяча: летящего высоко, низко, сбоку, навстречу (с одновременным выходом к мячу), в прыжке, при передаче мяча в сторону от принимающего и так далее. Важным моментом является умение баскетболиста не только поймать, но и начать выполнение следующего технического приема, например, ловли и последующей передачи.</a:t>
            </a:r>
            <a:endParaRPr lang="ru-RU" sz="3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5854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54868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45720" indent="0" algn="just">
              <a:buNone/>
            </a:pPr>
            <a:r>
              <a:rPr lang="ru-RU" sz="3200" dirty="0"/>
              <a:t> </a:t>
            </a:r>
            <a:r>
              <a:rPr lang="ru-RU" sz="3200" b="1" i="1" dirty="0"/>
              <a:t>Ловля</a:t>
            </a:r>
            <a:r>
              <a:rPr lang="ru-RU" sz="3200" dirty="0"/>
              <a:t> – прием, с помощью которого игрок может уверенно овладеть мячом и предпринять с ним дальнейшие атакующие действия. Ловля мяча является и исходным положением для последующих передач, ведения или бросков, поэтому структура движений должна обеспечивать четкое и удобное выполнение последующих приемов. Еще не поймав мяч, игрок должен смотреть, куда и кому его потом отдавать. Это возможно благодаря периферическому зрению, так как центральное зрение должно быть направлено на мяч. Баскетболисту следует взять за правило не ждать мяча, стоя на месте, а обязательно выходить ему навстречу. Выбор определенного способа ловли мяча и его разновидности зависят от положения игрока по отношению к летящему мячу, динамики передвижения игрока, высоты и скорости полета мяча.</a:t>
            </a:r>
            <a:endParaRPr lang="ru-RU" sz="3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64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54868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sz="3200" b="1" dirty="0"/>
              <a:t>Наиболее часто встречающимися ошибками при ловле, которые нужно обязательно исправлять или лучше не допускать, являются:</a:t>
            </a:r>
          </a:p>
          <a:p>
            <a:pPr marL="45720" indent="0">
              <a:buNone/>
            </a:pPr>
            <a:r>
              <a:rPr lang="ru-RU" sz="3200" dirty="0"/>
              <a:t>– руки согнуты в локтях, а не выпрямлены;</a:t>
            </a:r>
          </a:p>
          <a:p>
            <a:pPr marL="45720" indent="0">
              <a:buNone/>
            </a:pPr>
            <a:r>
              <a:rPr lang="ru-RU" sz="3200" dirty="0"/>
              <a:t>– кисти не раскрыты для соприкосновения с мячом;</a:t>
            </a:r>
          </a:p>
          <a:p>
            <a:pPr marL="45720" indent="0">
              <a:buNone/>
            </a:pPr>
            <a:r>
              <a:rPr lang="ru-RU" sz="3200" dirty="0"/>
              <a:t>– баскетболист ловит мяч без движения к мячу и стоит на прямых ногах, не укрывая мяч;</a:t>
            </a:r>
          </a:p>
          <a:p>
            <a:pPr marL="45720" indent="0">
              <a:buNone/>
            </a:pPr>
            <a:r>
              <a:rPr lang="ru-RU" sz="3200" dirty="0"/>
              <a:t>– мяч прижимается к груди;</a:t>
            </a:r>
          </a:p>
          <a:p>
            <a:pPr marL="45720" indent="0">
              <a:buNone/>
            </a:pPr>
            <a:r>
              <a:rPr lang="ru-RU" sz="3200" dirty="0"/>
              <a:t>– голова опущена; баскетболист при ловле не контролирует взглядом ситуацию на площадке.</a:t>
            </a:r>
          </a:p>
          <a:p>
            <a:pPr marL="45720" indent="0">
              <a:buNone/>
            </a:pPr>
            <a:endParaRPr lang="ru-RU" sz="3200" dirty="0" smtClean="0"/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488" y="4418455"/>
            <a:ext cx="667702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379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620688"/>
            <a:ext cx="7704856" cy="3474720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1600" b="1" i="1" dirty="0"/>
              <a:t>Передачи мяча в движении</a:t>
            </a:r>
          </a:p>
          <a:p>
            <a:pPr marL="45720" indent="0" algn="just">
              <a:buNone/>
            </a:pPr>
            <a:r>
              <a:rPr lang="ru-RU" sz="1600" dirty="0"/>
              <a:t>В игровых условиях передачи мяча в движении позволяют раз­вивать атаку, не снижая ее скорости и темпа, и могут выполнять­ся при движении игроков навстречу друг другу (встречная переда­ча) или при параллельном их движении, когда игрок, получаю­щий мяч, постоянно опережает партнера и находится впереди-сбоку (поступательная передача).</a:t>
            </a:r>
          </a:p>
          <a:p>
            <a:pPr marL="45720" indent="0" algn="just">
              <a:buNone/>
            </a:pPr>
            <a:r>
              <a:rPr lang="ru-RU" sz="1600" dirty="0"/>
              <a:t>Согласно правилам, игрок с мячом в руках может выполнять не более двух шагов. Этим условием, а также законами биомеха­ники диктуются содержание, последовательность и </a:t>
            </a:r>
            <a:r>
              <a:rPr lang="ru-RU" sz="1600" dirty="0" err="1"/>
              <a:t>ритмо</a:t>
            </a:r>
            <a:r>
              <a:rPr lang="ru-RU" sz="1600" dirty="0"/>
              <a:t>-темпо-вые характеристики движений различных звеньев тела при вы­полнении данного приема техники игры</a:t>
            </a:r>
            <a:r>
              <a:rPr lang="ru-RU" sz="1600" dirty="0" smtClean="0"/>
              <a:t>.</a:t>
            </a:r>
            <a:endParaRPr lang="ru-RU" sz="1600" dirty="0"/>
          </a:p>
          <a:p>
            <a:pPr marL="45720" indent="0" algn="just">
              <a:buNone/>
            </a:pPr>
            <a:r>
              <a:rPr lang="ru-RU" sz="1600" dirty="0"/>
              <a:t>По структуре работы верхних конечностей передачи мяча в дви­жении соответствуют технике одноименных передач с места, но выполняются в сочетании с ловлей мяча и </a:t>
            </a:r>
            <a:r>
              <a:rPr lang="ru-RU" sz="1600" dirty="0" err="1"/>
              <a:t>двухшажным</a:t>
            </a:r>
            <a:r>
              <a:rPr lang="ru-RU" sz="1600" dirty="0"/>
              <a:t> ритмом движения нижних конечностей.</a:t>
            </a:r>
          </a:p>
          <a:p>
            <a:pPr marL="45720" indent="0" algn="just">
              <a:buNone/>
            </a:pPr>
            <a:r>
              <a:rPr lang="ru-RU" sz="1600" dirty="0"/>
              <a:t>Движения нижних конечностей по </a:t>
            </a:r>
            <a:r>
              <a:rPr lang="ru-RU" sz="1600" dirty="0" err="1"/>
              <a:t>ритмо</a:t>
            </a:r>
            <a:r>
              <a:rPr lang="ru-RU" sz="1600" dirty="0"/>
              <a:t>-темповым характе­ристикам аналогичны движениям при остановке двумя шагами, но ноги ставятся упруго на всю стопу без разворота носка: прямо по направлению движения.</a:t>
            </a:r>
          </a:p>
          <a:p>
            <a:pPr marL="45720" indent="0" algn="just">
              <a:buNone/>
            </a:pPr>
            <a:r>
              <a:rPr lang="ru-RU" sz="1600" dirty="0"/>
              <a:t>Изучение передач в движении начинают с овладения встреч­ной передачей, а затем осваивают поступательную.</a:t>
            </a:r>
          </a:p>
          <a:p>
            <a:pPr marL="45720" indent="0" algn="just">
              <a:buNone/>
            </a:pPr>
            <a:r>
              <a:rPr lang="ru-RU" sz="1600" dirty="0"/>
              <a:t>Встречные передачи мяча в движении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872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776864" cy="572181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i="1" dirty="0"/>
              <a:t>Передачи мяча на </a:t>
            </a:r>
            <a:r>
              <a:rPr lang="ru-RU" sz="3200" b="1" i="1" dirty="0" smtClean="0"/>
              <a:t>месте</a:t>
            </a:r>
          </a:p>
          <a:p>
            <a:pPr marL="45720" indent="0">
              <a:buNone/>
            </a:pPr>
            <a:r>
              <a:rPr lang="ru-RU" b="1" dirty="0"/>
              <a:t>Передача двумя руками от груди </a:t>
            </a:r>
            <a:r>
              <a:rPr lang="ru-RU" dirty="0"/>
              <a:t>— основной способ, позволя­ющий быстро и точно направлять мяч партнеру на близкое или среднее расстояние в ситуации отсутствия плотной опеки сопер­ника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275" y="2996952"/>
            <a:ext cx="629602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929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332656"/>
            <a:ext cx="7704856" cy="61926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dirty="0"/>
              <a:t>Передача двумя руками от головы </a:t>
            </a:r>
            <a:r>
              <a:rPr lang="ru-RU" sz="2400" b="1" dirty="0" smtClean="0"/>
              <a:t>(сверху</a:t>
            </a:r>
            <a:r>
              <a:rPr lang="ru-RU" sz="2400" b="1" dirty="0"/>
              <a:t>) </a:t>
            </a:r>
            <a:r>
              <a:rPr lang="ru-RU" sz="2400" dirty="0"/>
              <a:t>применяется на корот­кой и средней дистанциях, как правило, после обманного движе­ния на бросок. На короткой дистанции преимущественно исполь­зуется навесная траектория полета мяча; на среднюю дистанцию мяч направляется из-за головы по прямой траектории 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996952"/>
            <a:ext cx="2714625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38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704856" cy="55778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dirty="0"/>
              <a:t>Передача одной рукой от плеча </a:t>
            </a:r>
            <a:r>
              <a:rPr lang="ru-RU" b="1" dirty="0" smtClean="0"/>
              <a:t>(от </a:t>
            </a:r>
            <a:r>
              <a:rPr lang="ru-RU" b="1" dirty="0"/>
              <a:t>головы) </a:t>
            </a:r>
            <a:r>
              <a:rPr lang="ru-RU" dirty="0"/>
              <a:t>позволяет точно послать мяч партнеру как на близкое, так и на значительное </a:t>
            </a:r>
            <a:r>
              <a:rPr lang="ru-RU" dirty="0" smtClean="0"/>
              <a:t>рас­стояние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4806702" cy="2106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293096"/>
            <a:ext cx="4987501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415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20173</TotalTime>
  <Words>758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Депортаминт образования г. Москвы государственное бюджетное профессиональное бюджетное учереждение г. Москвы «Юридический колледж»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Депортаминт образовантя г.Москвы</dc:title>
  <dc:creator>Админ</dc:creator>
  <cp:lastModifiedBy>Админ</cp:lastModifiedBy>
  <cp:revision>10</cp:revision>
  <dcterms:created xsi:type="dcterms:W3CDTF">2019-04-15T09:00:02Z</dcterms:created>
  <dcterms:modified xsi:type="dcterms:W3CDTF">2019-04-29T09:26:41Z</dcterms:modified>
</cp:coreProperties>
</file>