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80" r:id="rId3"/>
    <p:sldMasterId id="2147483792" r:id="rId4"/>
    <p:sldMasterId id="2147483824" r:id="rId5"/>
    <p:sldMasterId id="2147483855" r:id="rId6"/>
    <p:sldMasterId id="2147483867" r:id="rId7"/>
    <p:sldMasterId id="2147483879" r:id="rId8"/>
    <p:sldMasterId id="2147483891" r:id="rId9"/>
    <p:sldMasterId id="2147483903" r:id="rId10"/>
    <p:sldMasterId id="2147483915" r:id="rId11"/>
    <p:sldMasterId id="2147483927" r:id="rId12"/>
    <p:sldMasterId id="2147483939" r:id="rId13"/>
  </p:sldMasterIdLst>
  <p:notesMasterIdLst>
    <p:notesMasterId r:id="rId129"/>
  </p:notesMasterIdLst>
  <p:sldIdLst>
    <p:sldId id="256" r:id="rId14"/>
    <p:sldId id="257" r:id="rId15"/>
    <p:sldId id="259" r:id="rId16"/>
    <p:sldId id="258" r:id="rId17"/>
    <p:sldId id="263" r:id="rId18"/>
    <p:sldId id="261" r:id="rId19"/>
    <p:sldId id="262" r:id="rId20"/>
    <p:sldId id="265" r:id="rId21"/>
    <p:sldId id="266" r:id="rId22"/>
    <p:sldId id="269" r:id="rId23"/>
    <p:sldId id="267" r:id="rId24"/>
    <p:sldId id="268" r:id="rId25"/>
    <p:sldId id="289" r:id="rId26"/>
    <p:sldId id="271" r:id="rId27"/>
    <p:sldId id="272" r:id="rId28"/>
    <p:sldId id="273" r:id="rId29"/>
    <p:sldId id="274" r:id="rId30"/>
    <p:sldId id="276" r:id="rId31"/>
    <p:sldId id="275" r:id="rId32"/>
    <p:sldId id="287" r:id="rId33"/>
    <p:sldId id="278" r:id="rId34"/>
    <p:sldId id="286" r:id="rId35"/>
    <p:sldId id="280" r:id="rId36"/>
    <p:sldId id="282" r:id="rId37"/>
    <p:sldId id="281" r:id="rId38"/>
    <p:sldId id="283" r:id="rId39"/>
    <p:sldId id="284" r:id="rId40"/>
    <p:sldId id="288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285" r:id="rId53"/>
    <p:sldId id="301" r:id="rId54"/>
    <p:sldId id="302" r:id="rId55"/>
    <p:sldId id="304" r:id="rId56"/>
    <p:sldId id="303" r:id="rId57"/>
    <p:sldId id="305" r:id="rId58"/>
    <p:sldId id="306" r:id="rId59"/>
    <p:sldId id="307" r:id="rId60"/>
    <p:sldId id="309" r:id="rId61"/>
    <p:sldId id="311" r:id="rId62"/>
    <p:sldId id="312" r:id="rId63"/>
    <p:sldId id="314" r:id="rId64"/>
    <p:sldId id="315" r:id="rId65"/>
    <p:sldId id="317" r:id="rId66"/>
    <p:sldId id="319" r:id="rId67"/>
    <p:sldId id="320" r:id="rId68"/>
    <p:sldId id="321" r:id="rId69"/>
    <p:sldId id="322" r:id="rId70"/>
    <p:sldId id="323" r:id="rId71"/>
    <p:sldId id="324" r:id="rId72"/>
    <p:sldId id="326" r:id="rId73"/>
    <p:sldId id="328" r:id="rId74"/>
    <p:sldId id="330" r:id="rId75"/>
    <p:sldId id="325" r:id="rId76"/>
    <p:sldId id="331" r:id="rId77"/>
    <p:sldId id="329" r:id="rId78"/>
    <p:sldId id="332" r:id="rId79"/>
    <p:sldId id="318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52" r:id="rId96"/>
    <p:sldId id="348" r:id="rId97"/>
    <p:sldId id="349" r:id="rId98"/>
    <p:sldId id="350" r:id="rId99"/>
    <p:sldId id="351" r:id="rId100"/>
    <p:sldId id="310" r:id="rId101"/>
    <p:sldId id="308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1" r:id="rId110"/>
    <p:sldId id="362" r:id="rId111"/>
    <p:sldId id="364" r:id="rId112"/>
    <p:sldId id="365" r:id="rId113"/>
    <p:sldId id="366" r:id="rId114"/>
    <p:sldId id="367" r:id="rId115"/>
    <p:sldId id="368" r:id="rId116"/>
    <p:sldId id="369" r:id="rId117"/>
    <p:sldId id="371" r:id="rId118"/>
    <p:sldId id="372" r:id="rId119"/>
    <p:sldId id="374" r:id="rId120"/>
    <p:sldId id="375" r:id="rId121"/>
    <p:sldId id="376" r:id="rId122"/>
    <p:sldId id="377" r:id="rId123"/>
    <p:sldId id="378" r:id="rId124"/>
    <p:sldId id="379" r:id="rId125"/>
    <p:sldId id="373" r:id="rId126"/>
    <p:sldId id="370" r:id="rId127"/>
    <p:sldId id="363" r:id="rId1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33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4.xml"/><Relationship Id="rId21" Type="http://schemas.openxmlformats.org/officeDocument/2006/relationships/slide" Target="slides/slide8.xml"/><Relationship Id="rId42" Type="http://schemas.openxmlformats.org/officeDocument/2006/relationships/slide" Target="slides/slide29.xml"/><Relationship Id="rId63" Type="http://schemas.openxmlformats.org/officeDocument/2006/relationships/slide" Target="slides/slide50.xml"/><Relationship Id="rId84" Type="http://schemas.openxmlformats.org/officeDocument/2006/relationships/slide" Target="slides/slide71.xml"/><Relationship Id="rId16" Type="http://schemas.openxmlformats.org/officeDocument/2006/relationships/slide" Target="slides/slide3.xml"/><Relationship Id="rId107" Type="http://schemas.openxmlformats.org/officeDocument/2006/relationships/slide" Target="slides/slide94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74" Type="http://schemas.openxmlformats.org/officeDocument/2006/relationships/slide" Target="slides/slide61.xml"/><Relationship Id="rId79" Type="http://schemas.openxmlformats.org/officeDocument/2006/relationships/slide" Target="slides/slide66.xml"/><Relationship Id="rId102" Type="http://schemas.openxmlformats.org/officeDocument/2006/relationships/slide" Target="slides/slide89.xml"/><Relationship Id="rId123" Type="http://schemas.openxmlformats.org/officeDocument/2006/relationships/slide" Target="slides/slide110.xml"/><Relationship Id="rId128" Type="http://schemas.openxmlformats.org/officeDocument/2006/relationships/slide" Target="slides/slide115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77.xml"/><Relationship Id="rId95" Type="http://schemas.openxmlformats.org/officeDocument/2006/relationships/slide" Target="slides/slide82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64" Type="http://schemas.openxmlformats.org/officeDocument/2006/relationships/slide" Target="slides/slide51.xml"/><Relationship Id="rId69" Type="http://schemas.openxmlformats.org/officeDocument/2006/relationships/slide" Target="slides/slide56.xml"/><Relationship Id="rId113" Type="http://schemas.openxmlformats.org/officeDocument/2006/relationships/slide" Target="slides/slide100.xml"/><Relationship Id="rId118" Type="http://schemas.openxmlformats.org/officeDocument/2006/relationships/slide" Target="slides/slide105.xml"/><Relationship Id="rId80" Type="http://schemas.openxmlformats.org/officeDocument/2006/relationships/slide" Target="slides/slide67.xml"/><Relationship Id="rId85" Type="http://schemas.openxmlformats.org/officeDocument/2006/relationships/slide" Target="slides/slide72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59" Type="http://schemas.openxmlformats.org/officeDocument/2006/relationships/slide" Target="slides/slide46.xml"/><Relationship Id="rId103" Type="http://schemas.openxmlformats.org/officeDocument/2006/relationships/slide" Target="slides/slide90.xml"/><Relationship Id="rId108" Type="http://schemas.openxmlformats.org/officeDocument/2006/relationships/slide" Target="slides/slide95.xml"/><Relationship Id="rId124" Type="http://schemas.openxmlformats.org/officeDocument/2006/relationships/slide" Target="slides/slide111.xml"/><Relationship Id="rId129" Type="http://schemas.openxmlformats.org/officeDocument/2006/relationships/notesMaster" Target="notesMasters/notesMaster1.xml"/><Relationship Id="rId54" Type="http://schemas.openxmlformats.org/officeDocument/2006/relationships/slide" Target="slides/slide41.xml"/><Relationship Id="rId70" Type="http://schemas.openxmlformats.org/officeDocument/2006/relationships/slide" Target="slides/slide57.xml"/><Relationship Id="rId75" Type="http://schemas.openxmlformats.org/officeDocument/2006/relationships/slide" Target="slides/slide62.xml"/><Relationship Id="rId91" Type="http://schemas.openxmlformats.org/officeDocument/2006/relationships/slide" Target="slides/slide78.xml"/><Relationship Id="rId96" Type="http://schemas.openxmlformats.org/officeDocument/2006/relationships/slide" Target="slides/slide8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49" Type="http://schemas.openxmlformats.org/officeDocument/2006/relationships/slide" Target="slides/slide36.xml"/><Relationship Id="rId114" Type="http://schemas.openxmlformats.org/officeDocument/2006/relationships/slide" Target="slides/slide101.xml"/><Relationship Id="rId119" Type="http://schemas.openxmlformats.org/officeDocument/2006/relationships/slide" Target="slides/slide106.xml"/><Relationship Id="rId44" Type="http://schemas.openxmlformats.org/officeDocument/2006/relationships/slide" Target="slides/slide31.xml"/><Relationship Id="rId60" Type="http://schemas.openxmlformats.org/officeDocument/2006/relationships/slide" Target="slides/slide47.xml"/><Relationship Id="rId65" Type="http://schemas.openxmlformats.org/officeDocument/2006/relationships/slide" Target="slides/slide52.xml"/><Relationship Id="rId81" Type="http://schemas.openxmlformats.org/officeDocument/2006/relationships/slide" Target="slides/slide68.xml"/><Relationship Id="rId86" Type="http://schemas.openxmlformats.org/officeDocument/2006/relationships/slide" Target="slides/slide73.xml"/><Relationship Id="rId130" Type="http://schemas.openxmlformats.org/officeDocument/2006/relationships/presProps" Target="presProps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39" Type="http://schemas.openxmlformats.org/officeDocument/2006/relationships/slide" Target="slides/slide26.xml"/><Relationship Id="rId109" Type="http://schemas.openxmlformats.org/officeDocument/2006/relationships/slide" Target="slides/slide96.xml"/><Relationship Id="rId34" Type="http://schemas.openxmlformats.org/officeDocument/2006/relationships/slide" Target="slides/slide21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76" Type="http://schemas.openxmlformats.org/officeDocument/2006/relationships/slide" Target="slides/slide63.xml"/><Relationship Id="rId97" Type="http://schemas.openxmlformats.org/officeDocument/2006/relationships/slide" Target="slides/slide84.xml"/><Relationship Id="rId104" Type="http://schemas.openxmlformats.org/officeDocument/2006/relationships/slide" Target="slides/slide91.xml"/><Relationship Id="rId120" Type="http://schemas.openxmlformats.org/officeDocument/2006/relationships/slide" Target="slides/slide107.xml"/><Relationship Id="rId125" Type="http://schemas.openxmlformats.org/officeDocument/2006/relationships/slide" Target="slides/slide112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8.xml"/><Relationship Id="rId92" Type="http://schemas.openxmlformats.org/officeDocument/2006/relationships/slide" Target="slides/slide7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6.xml"/><Relationship Id="rId24" Type="http://schemas.openxmlformats.org/officeDocument/2006/relationships/slide" Target="slides/slide11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66" Type="http://schemas.openxmlformats.org/officeDocument/2006/relationships/slide" Target="slides/slide53.xml"/><Relationship Id="rId87" Type="http://schemas.openxmlformats.org/officeDocument/2006/relationships/slide" Target="slides/slide74.xml"/><Relationship Id="rId110" Type="http://schemas.openxmlformats.org/officeDocument/2006/relationships/slide" Target="slides/slide97.xml"/><Relationship Id="rId115" Type="http://schemas.openxmlformats.org/officeDocument/2006/relationships/slide" Target="slides/slide102.xml"/><Relationship Id="rId131" Type="http://schemas.openxmlformats.org/officeDocument/2006/relationships/viewProps" Target="viewProps.xml"/><Relationship Id="rId61" Type="http://schemas.openxmlformats.org/officeDocument/2006/relationships/slide" Target="slides/slide48.xml"/><Relationship Id="rId82" Type="http://schemas.openxmlformats.org/officeDocument/2006/relationships/slide" Target="slides/slide69.xml"/><Relationship Id="rId19" Type="http://schemas.openxmlformats.org/officeDocument/2006/relationships/slide" Target="slides/slide6.xml"/><Relationship Id="rId14" Type="http://schemas.openxmlformats.org/officeDocument/2006/relationships/slide" Target="slides/slide1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56" Type="http://schemas.openxmlformats.org/officeDocument/2006/relationships/slide" Target="slides/slide43.xml"/><Relationship Id="rId77" Type="http://schemas.openxmlformats.org/officeDocument/2006/relationships/slide" Target="slides/slide64.xml"/><Relationship Id="rId100" Type="http://schemas.openxmlformats.org/officeDocument/2006/relationships/slide" Target="slides/slide87.xml"/><Relationship Id="rId105" Type="http://schemas.openxmlformats.org/officeDocument/2006/relationships/slide" Target="slides/slide92.xml"/><Relationship Id="rId126" Type="http://schemas.openxmlformats.org/officeDocument/2006/relationships/slide" Target="slides/slide11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72" Type="http://schemas.openxmlformats.org/officeDocument/2006/relationships/slide" Target="slides/slide59.xml"/><Relationship Id="rId93" Type="http://schemas.openxmlformats.org/officeDocument/2006/relationships/slide" Target="slides/slide80.xml"/><Relationship Id="rId98" Type="http://schemas.openxmlformats.org/officeDocument/2006/relationships/slide" Target="slides/slide85.xml"/><Relationship Id="rId121" Type="http://schemas.openxmlformats.org/officeDocument/2006/relationships/slide" Target="slides/slide108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2.xml"/><Relationship Id="rId46" Type="http://schemas.openxmlformats.org/officeDocument/2006/relationships/slide" Target="slides/slide33.xml"/><Relationship Id="rId67" Type="http://schemas.openxmlformats.org/officeDocument/2006/relationships/slide" Target="slides/slide54.xml"/><Relationship Id="rId116" Type="http://schemas.openxmlformats.org/officeDocument/2006/relationships/slide" Target="slides/slide103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62" Type="http://schemas.openxmlformats.org/officeDocument/2006/relationships/slide" Target="slides/slide49.xml"/><Relationship Id="rId83" Type="http://schemas.openxmlformats.org/officeDocument/2006/relationships/slide" Target="slides/slide70.xml"/><Relationship Id="rId88" Type="http://schemas.openxmlformats.org/officeDocument/2006/relationships/slide" Target="slides/slide75.xml"/><Relationship Id="rId111" Type="http://schemas.openxmlformats.org/officeDocument/2006/relationships/slide" Target="slides/slide98.xml"/><Relationship Id="rId132" Type="http://schemas.openxmlformats.org/officeDocument/2006/relationships/theme" Target="theme/theme1.xml"/><Relationship Id="rId15" Type="http://schemas.openxmlformats.org/officeDocument/2006/relationships/slide" Target="slides/slide2.xml"/><Relationship Id="rId36" Type="http://schemas.openxmlformats.org/officeDocument/2006/relationships/slide" Target="slides/slide23.xml"/><Relationship Id="rId57" Type="http://schemas.openxmlformats.org/officeDocument/2006/relationships/slide" Target="slides/slide44.xml"/><Relationship Id="rId106" Type="http://schemas.openxmlformats.org/officeDocument/2006/relationships/slide" Target="slides/slide93.xml"/><Relationship Id="rId127" Type="http://schemas.openxmlformats.org/officeDocument/2006/relationships/slide" Target="slides/slide114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8.xml"/><Relationship Id="rId52" Type="http://schemas.openxmlformats.org/officeDocument/2006/relationships/slide" Target="slides/slide39.xml"/><Relationship Id="rId73" Type="http://schemas.openxmlformats.org/officeDocument/2006/relationships/slide" Target="slides/slide60.xml"/><Relationship Id="rId78" Type="http://schemas.openxmlformats.org/officeDocument/2006/relationships/slide" Target="slides/slide65.xml"/><Relationship Id="rId94" Type="http://schemas.openxmlformats.org/officeDocument/2006/relationships/slide" Target="slides/slide81.xml"/><Relationship Id="rId99" Type="http://schemas.openxmlformats.org/officeDocument/2006/relationships/slide" Target="slides/slide86.xml"/><Relationship Id="rId101" Type="http://schemas.openxmlformats.org/officeDocument/2006/relationships/slide" Target="slides/slide88.xml"/><Relationship Id="rId122" Type="http://schemas.openxmlformats.org/officeDocument/2006/relationships/slide" Target="slides/slide10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26" Type="http://schemas.openxmlformats.org/officeDocument/2006/relationships/slide" Target="slides/slide13.xml"/><Relationship Id="rId47" Type="http://schemas.openxmlformats.org/officeDocument/2006/relationships/slide" Target="slides/slide34.xml"/><Relationship Id="rId68" Type="http://schemas.openxmlformats.org/officeDocument/2006/relationships/slide" Target="slides/slide55.xml"/><Relationship Id="rId89" Type="http://schemas.openxmlformats.org/officeDocument/2006/relationships/slide" Target="slides/slide76.xml"/><Relationship Id="rId112" Type="http://schemas.openxmlformats.org/officeDocument/2006/relationships/slide" Target="slides/slide99.xml"/><Relationship Id="rId133" Type="http://schemas.openxmlformats.org/officeDocument/2006/relationships/tableStyles" Target="tableStyles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CB3337-892C-49A8-BC22-7E09B5EE308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0EB7E1-4555-4412-A5AE-2AED7C47E960}">
      <dgm:prSet phldrT="[Текст]" custT="1"/>
      <dgm:spPr/>
      <dgm:t>
        <a:bodyPr/>
        <a:lstStyle/>
        <a:p>
          <a:r>
            <a:rPr lang="ru-RU" sz="1800" dirty="0"/>
            <a:t>Экономика ( от греч. </a:t>
          </a:r>
          <a:r>
            <a:rPr lang="en-US" sz="1800" dirty="0" err="1"/>
            <a:t>Oilkonomike</a:t>
          </a:r>
          <a:r>
            <a:rPr lang="en-US" sz="1800" dirty="0"/>
            <a:t> –</a:t>
          </a:r>
          <a:r>
            <a:rPr lang="ru-RU" sz="1800" dirty="0"/>
            <a:t>искусство управлять домашним хозяйством)-это</a:t>
          </a:r>
        </a:p>
      </dgm:t>
    </dgm:pt>
    <dgm:pt modelId="{7EB7664A-131A-42B1-87A1-700DE6E0555B}" type="parTrans" cxnId="{DE5727C4-7DAF-4BA6-8A89-ED1E2B3C98B6}">
      <dgm:prSet/>
      <dgm:spPr/>
      <dgm:t>
        <a:bodyPr/>
        <a:lstStyle/>
        <a:p>
          <a:endParaRPr lang="ru-RU"/>
        </a:p>
      </dgm:t>
    </dgm:pt>
    <dgm:pt modelId="{D9997446-D449-43D2-94BF-2188D3FC834B}" type="sibTrans" cxnId="{DE5727C4-7DAF-4BA6-8A89-ED1E2B3C98B6}">
      <dgm:prSet/>
      <dgm:spPr/>
      <dgm:t>
        <a:bodyPr/>
        <a:lstStyle/>
        <a:p>
          <a:endParaRPr lang="ru-RU"/>
        </a:p>
      </dgm:t>
    </dgm:pt>
    <dgm:pt modelId="{19396096-DF0D-4792-BD15-6F7701822FFE}">
      <dgm:prSet phldrT="[Текст]" custT="1"/>
      <dgm:spPr/>
      <dgm:t>
        <a:bodyPr/>
        <a:lstStyle/>
        <a:p>
          <a:r>
            <a:rPr lang="ru-RU" sz="1400" dirty="0"/>
            <a:t>Сфера общества, включающая хозяйство, совокупность средств, объектов, процессов, </a:t>
          </a:r>
          <a:r>
            <a:rPr lang="ru-RU" sz="1400" dirty="0" err="1"/>
            <a:t>используемыъх</a:t>
          </a:r>
          <a:r>
            <a:rPr lang="ru-RU" sz="1400" dirty="0"/>
            <a:t> людьми для  обеспечения жизни, удовлетворения потребностей путем создания необходимых благ и услуг, условий и средств существования с помощью труда.</a:t>
          </a:r>
        </a:p>
      </dgm:t>
    </dgm:pt>
    <dgm:pt modelId="{86543733-17F1-41A0-9170-0532806D326B}" type="parTrans" cxnId="{88180203-91FC-43C8-BAC9-6AFC18B6E013}">
      <dgm:prSet/>
      <dgm:spPr/>
      <dgm:t>
        <a:bodyPr/>
        <a:lstStyle/>
        <a:p>
          <a:endParaRPr lang="ru-RU"/>
        </a:p>
      </dgm:t>
    </dgm:pt>
    <dgm:pt modelId="{B443ADD5-4904-4364-8DBD-9B82755A1063}" type="sibTrans" cxnId="{88180203-91FC-43C8-BAC9-6AFC18B6E013}">
      <dgm:prSet/>
      <dgm:spPr/>
      <dgm:t>
        <a:bodyPr/>
        <a:lstStyle/>
        <a:p>
          <a:endParaRPr lang="ru-RU"/>
        </a:p>
      </dgm:t>
    </dgm:pt>
    <dgm:pt modelId="{C4FEE167-D9EB-4368-BC24-6EC894A92E9B}">
      <dgm:prSet phldrT="[Текст]"/>
      <dgm:spPr/>
      <dgm:t>
        <a:bodyPr/>
        <a:lstStyle/>
        <a:p>
          <a:r>
            <a:rPr lang="ru-RU" dirty="0"/>
            <a:t>Наука о хозяйстве , способах его  ведения людьми, закономерностях протекания хозяйственных процессов.</a:t>
          </a:r>
        </a:p>
      </dgm:t>
    </dgm:pt>
    <dgm:pt modelId="{10AE7372-953D-4930-B80F-9840412A9E66}" type="sibTrans" cxnId="{59F5FB6C-FF7A-41DC-B8A6-2613D6D75704}">
      <dgm:prSet/>
      <dgm:spPr/>
      <dgm:t>
        <a:bodyPr/>
        <a:lstStyle/>
        <a:p>
          <a:endParaRPr lang="ru-RU"/>
        </a:p>
      </dgm:t>
    </dgm:pt>
    <dgm:pt modelId="{EA358B49-4A31-4924-AD9E-2E6FBDC28842}" type="parTrans" cxnId="{59F5FB6C-FF7A-41DC-B8A6-2613D6D75704}">
      <dgm:prSet/>
      <dgm:spPr/>
      <dgm:t>
        <a:bodyPr/>
        <a:lstStyle/>
        <a:p>
          <a:endParaRPr lang="ru-RU"/>
        </a:p>
      </dgm:t>
    </dgm:pt>
    <dgm:pt modelId="{78AAE373-698B-42CB-A054-993CE82C9C55}" type="pres">
      <dgm:prSet presAssocID="{92CB3337-892C-49A8-BC22-7E09B5EE308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51AD3CD-FD2A-4C03-8B53-9C27D1F668C3}" type="pres">
      <dgm:prSet presAssocID="{300EB7E1-4555-4412-A5AE-2AED7C47E960}" presName="hierRoot1" presStyleCnt="0"/>
      <dgm:spPr/>
    </dgm:pt>
    <dgm:pt modelId="{0DA9526B-DCD7-4971-83BF-45DDF997F98C}" type="pres">
      <dgm:prSet presAssocID="{300EB7E1-4555-4412-A5AE-2AED7C47E960}" presName="composite" presStyleCnt="0"/>
      <dgm:spPr/>
    </dgm:pt>
    <dgm:pt modelId="{E62B7E10-1FC1-403D-B376-B62C609F668A}" type="pres">
      <dgm:prSet presAssocID="{300EB7E1-4555-4412-A5AE-2AED7C47E960}" presName="background" presStyleLbl="node0" presStyleIdx="0" presStyleCnt="1"/>
      <dgm:spPr/>
    </dgm:pt>
    <dgm:pt modelId="{D87C8645-E0DB-4AA7-B58A-0E42034AF2B2}" type="pres">
      <dgm:prSet presAssocID="{300EB7E1-4555-4412-A5AE-2AED7C47E960}" presName="text" presStyleLbl="fgAcc0" presStyleIdx="0" presStyleCnt="1" custLinFactNeighborX="2109" custLinFactNeighborY="-8383">
        <dgm:presLayoutVars>
          <dgm:chPref val="3"/>
        </dgm:presLayoutVars>
      </dgm:prSet>
      <dgm:spPr/>
    </dgm:pt>
    <dgm:pt modelId="{75A275F6-16AF-4262-A72B-F1C67152D1F4}" type="pres">
      <dgm:prSet presAssocID="{300EB7E1-4555-4412-A5AE-2AED7C47E960}" presName="hierChild2" presStyleCnt="0"/>
      <dgm:spPr/>
    </dgm:pt>
    <dgm:pt modelId="{EA7371E4-16F1-4030-A57F-F02A392B9180}" type="pres">
      <dgm:prSet presAssocID="{86543733-17F1-41A0-9170-0532806D326B}" presName="Name10" presStyleLbl="parChTrans1D2" presStyleIdx="0" presStyleCnt="2"/>
      <dgm:spPr/>
    </dgm:pt>
    <dgm:pt modelId="{0A3CE467-D9A4-451A-99A5-BE7630D791AA}" type="pres">
      <dgm:prSet presAssocID="{19396096-DF0D-4792-BD15-6F7701822FFE}" presName="hierRoot2" presStyleCnt="0"/>
      <dgm:spPr/>
    </dgm:pt>
    <dgm:pt modelId="{F039462C-4CB4-426E-B051-7F6EEBD7E02F}" type="pres">
      <dgm:prSet presAssocID="{19396096-DF0D-4792-BD15-6F7701822FFE}" presName="composite2" presStyleCnt="0"/>
      <dgm:spPr/>
    </dgm:pt>
    <dgm:pt modelId="{F1A0BFBD-3EA4-4E73-B5F6-DBD3FE4FDFD6}" type="pres">
      <dgm:prSet presAssocID="{19396096-DF0D-4792-BD15-6F7701822FFE}" presName="background2" presStyleLbl="node2" presStyleIdx="0" presStyleCnt="2"/>
      <dgm:spPr/>
    </dgm:pt>
    <dgm:pt modelId="{750B2327-8C85-47DF-A222-40AFC88F68FD}" type="pres">
      <dgm:prSet presAssocID="{19396096-DF0D-4792-BD15-6F7701822FFE}" presName="text2" presStyleLbl="fgAcc2" presStyleIdx="0" presStyleCnt="2" custScaleX="115642" custLinFactNeighborX="-17601" custLinFactNeighborY="-6377">
        <dgm:presLayoutVars>
          <dgm:chPref val="3"/>
        </dgm:presLayoutVars>
      </dgm:prSet>
      <dgm:spPr/>
    </dgm:pt>
    <dgm:pt modelId="{AEEE7A4E-7ED2-42A1-85A7-15D3B7A9DD74}" type="pres">
      <dgm:prSet presAssocID="{19396096-DF0D-4792-BD15-6F7701822FFE}" presName="hierChild3" presStyleCnt="0"/>
      <dgm:spPr/>
    </dgm:pt>
    <dgm:pt modelId="{00584ECB-0498-4152-9F24-18957E4DE4FF}" type="pres">
      <dgm:prSet presAssocID="{EA358B49-4A31-4924-AD9E-2E6FBDC28842}" presName="Name10" presStyleLbl="parChTrans1D2" presStyleIdx="1" presStyleCnt="2"/>
      <dgm:spPr/>
    </dgm:pt>
    <dgm:pt modelId="{A9AF91D2-67CD-4FFD-B100-EC4A6611B55C}" type="pres">
      <dgm:prSet presAssocID="{C4FEE167-D9EB-4368-BC24-6EC894A92E9B}" presName="hierRoot2" presStyleCnt="0"/>
      <dgm:spPr/>
    </dgm:pt>
    <dgm:pt modelId="{B711BFBF-76B3-4D27-952B-7B7B82E74ABC}" type="pres">
      <dgm:prSet presAssocID="{C4FEE167-D9EB-4368-BC24-6EC894A92E9B}" presName="composite2" presStyleCnt="0"/>
      <dgm:spPr/>
    </dgm:pt>
    <dgm:pt modelId="{9BFD1B83-B546-4250-B315-A3EEB56D68EA}" type="pres">
      <dgm:prSet presAssocID="{C4FEE167-D9EB-4368-BC24-6EC894A92E9B}" presName="background2" presStyleLbl="node2" presStyleIdx="1" presStyleCnt="2"/>
      <dgm:spPr/>
    </dgm:pt>
    <dgm:pt modelId="{27545AFA-76C0-42A5-BC7D-941F1E943850}" type="pres">
      <dgm:prSet presAssocID="{C4FEE167-D9EB-4368-BC24-6EC894A92E9B}" presName="text2" presStyleLbl="fgAcc2" presStyleIdx="1" presStyleCnt="2" custScaleX="122848" custLinFactNeighborX="40069" custLinFactNeighborY="-6377">
        <dgm:presLayoutVars>
          <dgm:chPref val="3"/>
        </dgm:presLayoutVars>
      </dgm:prSet>
      <dgm:spPr/>
    </dgm:pt>
    <dgm:pt modelId="{319B95DF-2100-4E68-9388-AD324D712360}" type="pres">
      <dgm:prSet presAssocID="{C4FEE167-D9EB-4368-BC24-6EC894A92E9B}" presName="hierChild3" presStyleCnt="0"/>
      <dgm:spPr/>
    </dgm:pt>
  </dgm:ptLst>
  <dgm:cxnLst>
    <dgm:cxn modelId="{88180203-91FC-43C8-BAC9-6AFC18B6E013}" srcId="{300EB7E1-4555-4412-A5AE-2AED7C47E960}" destId="{19396096-DF0D-4792-BD15-6F7701822FFE}" srcOrd="0" destOrd="0" parTransId="{86543733-17F1-41A0-9170-0532806D326B}" sibTransId="{B443ADD5-4904-4364-8DBD-9B82755A1063}"/>
    <dgm:cxn modelId="{3B653C1F-E59E-461F-9001-976A159EE6A9}" type="presOf" srcId="{86543733-17F1-41A0-9170-0532806D326B}" destId="{EA7371E4-16F1-4030-A57F-F02A392B9180}" srcOrd="0" destOrd="0" presId="urn:microsoft.com/office/officeart/2005/8/layout/hierarchy1"/>
    <dgm:cxn modelId="{0EB67A3B-F80F-436A-B2FC-CBF19C8FD1C8}" type="presOf" srcId="{C4FEE167-D9EB-4368-BC24-6EC894A92E9B}" destId="{27545AFA-76C0-42A5-BC7D-941F1E943850}" srcOrd="0" destOrd="0" presId="urn:microsoft.com/office/officeart/2005/8/layout/hierarchy1"/>
    <dgm:cxn modelId="{59F5FB6C-FF7A-41DC-B8A6-2613D6D75704}" srcId="{300EB7E1-4555-4412-A5AE-2AED7C47E960}" destId="{C4FEE167-D9EB-4368-BC24-6EC894A92E9B}" srcOrd="1" destOrd="0" parTransId="{EA358B49-4A31-4924-AD9E-2E6FBDC28842}" sibTransId="{10AE7372-953D-4930-B80F-9840412A9E66}"/>
    <dgm:cxn modelId="{29E0AFAF-7E0B-417B-BEC7-271B095FBE06}" type="presOf" srcId="{300EB7E1-4555-4412-A5AE-2AED7C47E960}" destId="{D87C8645-E0DB-4AA7-B58A-0E42034AF2B2}" srcOrd="0" destOrd="0" presId="urn:microsoft.com/office/officeart/2005/8/layout/hierarchy1"/>
    <dgm:cxn modelId="{8569CCB8-CF6E-4322-A027-9020AF9BF48B}" type="presOf" srcId="{92CB3337-892C-49A8-BC22-7E09B5EE3081}" destId="{78AAE373-698B-42CB-A054-993CE82C9C55}" srcOrd="0" destOrd="0" presId="urn:microsoft.com/office/officeart/2005/8/layout/hierarchy1"/>
    <dgm:cxn modelId="{DE5727C4-7DAF-4BA6-8A89-ED1E2B3C98B6}" srcId="{92CB3337-892C-49A8-BC22-7E09B5EE3081}" destId="{300EB7E1-4555-4412-A5AE-2AED7C47E960}" srcOrd="0" destOrd="0" parTransId="{7EB7664A-131A-42B1-87A1-700DE6E0555B}" sibTransId="{D9997446-D449-43D2-94BF-2188D3FC834B}"/>
    <dgm:cxn modelId="{A1F80FE6-7B47-438F-8830-8112EBB97724}" type="presOf" srcId="{19396096-DF0D-4792-BD15-6F7701822FFE}" destId="{750B2327-8C85-47DF-A222-40AFC88F68FD}" srcOrd="0" destOrd="0" presId="urn:microsoft.com/office/officeart/2005/8/layout/hierarchy1"/>
    <dgm:cxn modelId="{EA904FEE-9A2D-4AC2-9475-85313337D3F1}" type="presOf" srcId="{EA358B49-4A31-4924-AD9E-2E6FBDC28842}" destId="{00584ECB-0498-4152-9F24-18957E4DE4FF}" srcOrd="0" destOrd="0" presId="urn:microsoft.com/office/officeart/2005/8/layout/hierarchy1"/>
    <dgm:cxn modelId="{56F19A46-AC88-4F9D-A1B1-70A963F8D542}" type="presParOf" srcId="{78AAE373-698B-42CB-A054-993CE82C9C55}" destId="{E51AD3CD-FD2A-4C03-8B53-9C27D1F668C3}" srcOrd="0" destOrd="0" presId="urn:microsoft.com/office/officeart/2005/8/layout/hierarchy1"/>
    <dgm:cxn modelId="{8FCF684E-FAB0-4DB1-867E-97E6815D2487}" type="presParOf" srcId="{E51AD3CD-FD2A-4C03-8B53-9C27D1F668C3}" destId="{0DA9526B-DCD7-4971-83BF-45DDF997F98C}" srcOrd="0" destOrd="0" presId="urn:microsoft.com/office/officeart/2005/8/layout/hierarchy1"/>
    <dgm:cxn modelId="{E0650C52-1977-4D22-8ED5-8EB317FCACE6}" type="presParOf" srcId="{0DA9526B-DCD7-4971-83BF-45DDF997F98C}" destId="{E62B7E10-1FC1-403D-B376-B62C609F668A}" srcOrd="0" destOrd="0" presId="urn:microsoft.com/office/officeart/2005/8/layout/hierarchy1"/>
    <dgm:cxn modelId="{F0A06AB9-679A-4016-91BD-E8DC0EF43611}" type="presParOf" srcId="{0DA9526B-DCD7-4971-83BF-45DDF997F98C}" destId="{D87C8645-E0DB-4AA7-B58A-0E42034AF2B2}" srcOrd="1" destOrd="0" presId="urn:microsoft.com/office/officeart/2005/8/layout/hierarchy1"/>
    <dgm:cxn modelId="{0EC39CA5-23D0-4966-8187-F4C243109913}" type="presParOf" srcId="{E51AD3CD-FD2A-4C03-8B53-9C27D1F668C3}" destId="{75A275F6-16AF-4262-A72B-F1C67152D1F4}" srcOrd="1" destOrd="0" presId="urn:microsoft.com/office/officeart/2005/8/layout/hierarchy1"/>
    <dgm:cxn modelId="{3A802040-AD92-4032-8114-5D3A322D74C2}" type="presParOf" srcId="{75A275F6-16AF-4262-A72B-F1C67152D1F4}" destId="{EA7371E4-16F1-4030-A57F-F02A392B9180}" srcOrd="0" destOrd="0" presId="urn:microsoft.com/office/officeart/2005/8/layout/hierarchy1"/>
    <dgm:cxn modelId="{BF2030D7-D155-4B30-943E-9690BFA1C143}" type="presParOf" srcId="{75A275F6-16AF-4262-A72B-F1C67152D1F4}" destId="{0A3CE467-D9A4-451A-99A5-BE7630D791AA}" srcOrd="1" destOrd="0" presId="urn:microsoft.com/office/officeart/2005/8/layout/hierarchy1"/>
    <dgm:cxn modelId="{ACA3B2EA-B7F8-4E5E-9F14-0DB93A11EC23}" type="presParOf" srcId="{0A3CE467-D9A4-451A-99A5-BE7630D791AA}" destId="{F039462C-4CB4-426E-B051-7F6EEBD7E02F}" srcOrd="0" destOrd="0" presId="urn:microsoft.com/office/officeart/2005/8/layout/hierarchy1"/>
    <dgm:cxn modelId="{0417AB85-6090-4436-BBBE-06D0019691EC}" type="presParOf" srcId="{F039462C-4CB4-426E-B051-7F6EEBD7E02F}" destId="{F1A0BFBD-3EA4-4E73-B5F6-DBD3FE4FDFD6}" srcOrd="0" destOrd="0" presId="urn:microsoft.com/office/officeart/2005/8/layout/hierarchy1"/>
    <dgm:cxn modelId="{80F70B53-2BA5-4C60-BA92-F3299CDAFBED}" type="presParOf" srcId="{F039462C-4CB4-426E-B051-7F6EEBD7E02F}" destId="{750B2327-8C85-47DF-A222-40AFC88F68FD}" srcOrd="1" destOrd="0" presId="urn:microsoft.com/office/officeart/2005/8/layout/hierarchy1"/>
    <dgm:cxn modelId="{C8C3E33E-471B-48A2-9ABF-76778146E897}" type="presParOf" srcId="{0A3CE467-D9A4-451A-99A5-BE7630D791AA}" destId="{AEEE7A4E-7ED2-42A1-85A7-15D3B7A9DD74}" srcOrd="1" destOrd="0" presId="urn:microsoft.com/office/officeart/2005/8/layout/hierarchy1"/>
    <dgm:cxn modelId="{75AABC5C-FDE4-4A5B-9C39-7D6B7395398E}" type="presParOf" srcId="{75A275F6-16AF-4262-A72B-F1C67152D1F4}" destId="{00584ECB-0498-4152-9F24-18957E4DE4FF}" srcOrd="2" destOrd="0" presId="urn:microsoft.com/office/officeart/2005/8/layout/hierarchy1"/>
    <dgm:cxn modelId="{CFF9C874-07B5-4D05-99CC-127B281E3EE6}" type="presParOf" srcId="{75A275F6-16AF-4262-A72B-F1C67152D1F4}" destId="{A9AF91D2-67CD-4FFD-B100-EC4A6611B55C}" srcOrd="3" destOrd="0" presId="urn:microsoft.com/office/officeart/2005/8/layout/hierarchy1"/>
    <dgm:cxn modelId="{1ADC7380-6429-48ED-A090-AE458CD9AFB0}" type="presParOf" srcId="{A9AF91D2-67CD-4FFD-B100-EC4A6611B55C}" destId="{B711BFBF-76B3-4D27-952B-7B7B82E74ABC}" srcOrd="0" destOrd="0" presId="urn:microsoft.com/office/officeart/2005/8/layout/hierarchy1"/>
    <dgm:cxn modelId="{CF4D8734-6933-4B34-BAF5-F0C6459CD9B8}" type="presParOf" srcId="{B711BFBF-76B3-4D27-952B-7B7B82E74ABC}" destId="{9BFD1B83-B546-4250-B315-A3EEB56D68EA}" srcOrd="0" destOrd="0" presId="urn:microsoft.com/office/officeart/2005/8/layout/hierarchy1"/>
    <dgm:cxn modelId="{2BC91857-6F15-42D5-A96A-72169520D7D1}" type="presParOf" srcId="{B711BFBF-76B3-4D27-952B-7B7B82E74ABC}" destId="{27545AFA-76C0-42A5-BC7D-941F1E943850}" srcOrd="1" destOrd="0" presId="urn:microsoft.com/office/officeart/2005/8/layout/hierarchy1"/>
    <dgm:cxn modelId="{EC99D3F0-EC41-4B37-AA8E-F320424A23C3}" type="presParOf" srcId="{A9AF91D2-67CD-4FFD-B100-EC4A6611B55C}" destId="{319B95DF-2100-4E68-9388-AD324D71236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2C8CBD-E519-4028-AC80-7654D0349B5E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7B3D91-5BCD-4F35-93F9-C440982CCD22}">
      <dgm:prSet phldrT="[Текст]"/>
      <dgm:spPr/>
      <dgm:t>
        <a:bodyPr/>
        <a:lstStyle/>
        <a:p>
          <a:r>
            <a:rPr lang="ru-RU" b="1" dirty="0">
              <a:solidFill>
                <a:srgbClr val="FF0000"/>
              </a:solidFill>
            </a:rPr>
            <a:t>Основное различие </a:t>
          </a:r>
          <a:r>
            <a:rPr lang="ru-RU" dirty="0"/>
            <a:t>между  </a:t>
          </a:r>
          <a:r>
            <a:rPr lang="ru-RU" b="1" dirty="0"/>
            <a:t>макроэкономикой</a:t>
          </a:r>
          <a:r>
            <a:rPr lang="ru-RU" dirty="0"/>
            <a:t> и </a:t>
          </a:r>
          <a:r>
            <a:rPr lang="ru-RU" b="1" dirty="0"/>
            <a:t>микроэкономикой</a:t>
          </a:r>
          <a:r>
            <a:rPr lang="ru-RU" dirty="0"/>
            <a:t> заключается в том, что первая изучает экономику как единое целое на уровне национального хозяйства, а вторая исследует поведение участников экономической деятельности.</a:t>
          </a:r>
        </a:p>
      </dgm:t>
    </dgm:pt>
    <dgm:pt modelId="{28EC22E2-B1BB-4CB1-A664-F4E037E30B86}" type="parTrans" cxnId="{966BF871-045A-4377-90AF-1F4340A69173}">
      <dgm:prSet/>
      <dgm:spPr/>
      <dgm:t>
        <a:bodyPr/>
        <a:lstStyle/>
        <a:p>
          <a:endParaRPr lang="ru-RU"/>
        </a:p>
      </dgm:t>
    </dgm:pt>
    <dgm:pt modelId="{9BD98270-7010-4705-8256-7DAAB5C9C9D8}" type="sibTrans" cxnId="{966BF871-045A-4377-90AF-1F4340A69173}">
      <dgm:prSet/>
      <dgm:spPr/>
      <dgm:t>
        <a:bodyPr/>
        <a:lstStyle/>
        <a:p>
          <a:endParaRPr lang="ru-RU"/>
        </a:p>
      </dgm:t>
    </dgm:pt>
    <dgm:pt modelId="{6C2C1CE7-2997-4981-8BA0-19B68C12C67D}">
      <dgm:prSet/>
      <dgm:spPr/>
      <dgm:t>
        <a:bodyPr/>
        <a:lstStyle/>
        <a:p>
          <a:r>
            <a:rPr lang="ru-RU" b="1" dirty="0">
              <a:solidFill>
                <a:srgbClr val="FF0000"/>
              </a:solidFill>
            </a:rPr>
            <a:t>Макроэкономика</a:t>
          </a:r>
          <a:r>
            <a:rPr lang="ru-RU" dirty="0"/>
            <a:t>- отрасль экономической науки, изучающая такие  крупномасштабные экономические явления, как экономический рост, инфляция, безработицы, конкуренция, налоги, международная торговля</a:t>
          </a:r>
        </a:p>
      </dgm:t>
    </dgm:pt>
    <dgm:pt modelId="{2EE4EE1C-CF38-455B-97E4-3EBD8DECCCAE}" type="parTrans" cxnId="{2CB4470B-6D66-42E2-8E70-13CE8A909002}">
      <dgm:prSet/>
      <dgm:spPr/>
      <dgm:t>
        <a:bodyPr/>
        <a:lstStyle/>
        <a:p>
          <a:endParaRPr lang="ru-RU"/>
        </a:p>
      </dgm:t>
    </dgm:pt>
    <dgm:pt modelId="{8E01A9A3-7D9F-457F-8A16-B98170B5A0A5}" type="sibTrans" cxnId="{2CB4470B-6D66-42E2-8E70-13CE8A909002}">
      <dgm:prSet/>
      <dgm:spPr/>
      <dgm:t>
        <a:bodyPr/>
        <a:lstStyle/>
        <a:p>
          <a:endParaRPr lang="ru-RU"/>
        </a:p>
      </dgm:t>
    </dgm:pt>
    <dgm:pt modelId="{686ADF29-A22E-4411-8E92-D5C91CC95891}">
      <dgm:prSet/>
      <dgm:spPr/>
      <dgm:t>
        <a:bodyPr/>
        <a:lstStyle/>
        <a:p>
          <a:r>
            <a:rPr lang="ru-RU" b="1" dirty="0">
              <a:solidFill>
                <a:srgbClr val="FF0000"/>
              </a:solidFill>
            </a:rPr>
            <a:t>Микроэкономика</a:t>
          </a:r>
          <a:r>
            <a:rPr lang="ru-RU" dirty="0"/>
            <a:t>-отрасль экономической науки, изучающая деятельность экономических единиц, таких, как семейные хозяйства, фирмы, государственные предприятия и учреждения.</a:t>
          </a:r>
        </a:p>
      </dgm:t>
    </dgm:pt>
    <dgm:pt modelId="{3359BBE1-25EC-418B-B1C7-47F1B737282C}" type="parTrans" cxnId="{CFBEA953-4D7A-44EC-8DE5-24E6F735F6C0}">
      <dgm:prSet/>
      <dgm:spPr/>
      <dgm:t>
        <a:bodyPr/>
        <a:lstStyle/>
        <a:p>
          <a:endParaRPr lang="ru-RU"/>
        </a:p>
      </dgm:t>
    </dgm:pt>
    <dgm:pt modelId="{7B881EEB-45B6-4F01-ACCD-A0954ABE0B55}" type="sibTrans" cxnId="{CFBEA953-4D7A-44EC-8DE5-24E6F735F6C0}">
      <dgm:prSet/>
      <dgm:spPr/>
      <dgm:t>
        <a:bodyPr/>
        <a:lstStyle/>
        <a:p>
          <a:endParaRPr lang="ru-RU"/>
        </a:p>
      </dgm:t>
    </dgm:pt>
    <dgm:pt modelId="{C124C974-41FA-4B90-85AF-B6E27B1EF45E}" type="pres">
      <dgm:prSet presAssocID="{522C8CBD-E519-4028-AC80-7654D0349B5E}" presName="diagram" presStyleCnt="0">
        <dgm:presLayoutVars>
          <dgm:dir/>
          <dgm:resizeHandles val="exact"/>
        </dgm:presLayoutVars>
      </dgm:prSet>
      <dgm:spPr/>
    </dgm:pt>
    <dgm:pt modelId="{0FDA3D91-FD5E-4C15-B11E-4C04ED4C5333}" type="pres">
      <dgm:prSet presAssocID="{6C2C1CE7-2997-4981-8BA0-19B68C12C67D}" presName="node" presStyleLbl="node1" presStyleIdx="0" presStyleCnt="3" custScaleX="120615" custScaleY="99608">
        <dgm:presLayoutVars>
          <dgm:bulletEnabled val="1"/>
        </dgm:presLayoutVars>
      </dgm:prSet>
      <dgm:spPr/>
    </dgm:pt>
    <dgm:pt modelId="{6B7ED980-3CA3-40B4-BCDC-35B0AA53E07F}" type="pres">
      <dgm:prSet presAssocID="{8E01A9A3-7D9F-457F-8A16-B98170B5A0A5}" presName="sibTrans" presStyleCnt="0"/>
      <dgm:spPr/>
    </dgm:pt>
    <dgm:pt modelId="{DFBDA566-7256-4472-876D-BE5AAE84C004}" type="pres">
      <dgm:prSet presAssocID="{686ADF29-A22E-4411-8E92-D5C91CC95891}" presName="node" presStyleLbl="node1" presStyleIdx="1" presStyleCnt="3" custScaleX="118449">
        <dgm:presLayoutVars>
          <dgm:bulletEnabled val="1"/>
        </dgm:presLayoutVars>
      </dgm:prSet>
      <dgm:spPr/>
    </dgm:pt>
    <dgm:pt modelId="{6B3BEE02-1E33-47B3-AC38-092745BE5DC4}" type="pres">
      <dgm:prSet presAssocID="{7B881EEB-45B6-4F01-ACCD-A0954ABE0B55}" presName="sibTrans" presStyleCnt="0"/>
      <dgm:spPr/>
    </dgm:pt>
    <dgm:pt modelId="{911FFEE1-E8BF-4707-B932-17345AF1812B}" type="pres">
      <dgm:prSet presAssocID="{DD7B3D91-5BCD-4F35-93F9-C440982CCD22}" presName="node" presStyleLbl="node1" presStyleIdx="2" presStyleCnt="3" custScaleX="142981">
        <dgm:presLayoutVars>
          <dgm:bulletEnabled val="1"/>
        </dgm:presLayoutVars>
      </dgm:prSet>
      <dgm:spPr/>
    </dgm:pt>
  </dgm:ptLst>
  <dgm:cxnLst>
    <dgm:cxn modelId="{2CB4470B-6D66-42E2-8E70-13CE8A909002}" srcId="{522C8CBD-E519-4028-AC80-7654D0349B5E}" destId="{6C2C1CE7-2997-4981-8BA0-19B68C12C67D}" srcOrd="0" destOrd="0" parTransId="{2EE4EE1C-CF38-455B-97E4-3EBD8DECCCAE}" sibTransId="{8E01A9A3-7D9F-457F-8A16-B98170B5A0A5}"/>
    <dgm:cxn modelId="{EEB7E11D-E2C4-4DF0-90C4-2475BE58C300}" type="presOf" srcId="{DD7B3D91-5BCD-4F35-93F9-C440982CCD22}" destId="{911FFEE1-E8BF-4707-B932-17345AF1812B}" srcOrd="0" destOrd="0" presId="urn:microsoft.com/office/officeart/2005/8/layout/default"/>
    <dgm:cxn modelId="{EFDD866A-78F7-409A-9511-AF4B02222348}" type="presOf" srcId="{686ADF29-A22E-4411-8E92-D5C91CC95891}" destId="{DFBDA566-7256-4472-876D-BE5AAE84C004}" srcOrd="0" destOrd="0" presId="urn:microsoft.com/office/officeart/2005/8/layout/default"/>
    <dgm:cxn modelId="{966BF871-045A-4377-90AF-1F4340A69173}" srcId="{522C8CBD-E519-4028-AC80-7654D0349B5E}" destId="{DD7B3D91-5BCD-4F35-93F9-C440982CCD22}" srcOrd="2" destOrd="0" parTransId="{28EC22E2-B1BB-4CB1-A664-F4E037E30B86}" sibTransId="{9BD98270-7010-4705-8256-7DAAB5C9C9D8}"/>
    <dgm:cxn modelId="{CFBEA953-4D7A-44EC-8DE5-24E6F735F6C0}" srcId="{522C8CBD-E519-4028-AC80-7654D0349B5E}" destId="{686ADF29-A22E-4411-8E92-D5C91CC95891}" srcOrd="1" destOrd="0" parTransId="{3359BBE1-25EC-418B-B1C7-47F1B737282C}" sibTransId="{7B881EEB-45B6-4F01-ACCD-A0954ABE0B55}"/>
    <dgm:cxn modelId="{E2A3779F-852A-4ADB-BF10-350E1DC1AA4C}" type="presOf" srcId="{6C2C1CE7-2997-4981-8BA0-19B68C12C67D}" destId="{0FDA3D91-FD5E-4C15-B11E-4C04ED4C5333}" srcOrd="0" destOrd="0" presId="urn:microsoft.com/office/officeart/2005/8/layout/default"/>
    <dgm:cxn modelId="{A1E165A7-B4C7-47CD-AE63-A5F67DF22597}" type="presOf" srcId="{522C8CBD-E519-4028-AC80-7654D0349B5E}" destId="{C124C974-41FA-4B90-85AF-B6E27B1EF45E}" srcOrd="0" destOrd="0" presId="urn:microsoft.com/office/officeart/2005/8/layout/default"/>
    <dgm:cxn modelId="{3199D431-F7F8-46DE-B3C4-D1D6AFD63E84}" type="presParOf" srcId="{C124C974-41FA-4B90-85AF-B6E27B1EF45E}" destId="{0FDA3D91-FD5E-4C15-B11E-4C04ED4C5333}" srcOrd="0" destOrd="0" presId="urn:microsoft.com/office/officeart/2005/8/layout/default"/>
    <dgm:cxn modelId="{C59CFE4B-40D3-47E2-BB81-EB8A18C0DB7B}" type="presParOf" srcId="{C124C974-41FA-4B90-85AF-B6E27B1EF45E}" destId="{6B7ED980-3CA3-40B4-BCDC-35B0AA53E07F}" srcOrd="1" destOrd="0" presId="urn:microsoft.com/office/officeart/2005/8/layout/default"/>
    <dgm:cxn modelId="{B773CA84-AE06-4784-826D-8E74A67FD2BD}" type="presParOf" srcId="{C124C974-41FA-4B90-85AF-B6E27B1EF45E}" destId="{DFBDA566-7256-4472-876D-BE5AAE84C004}" srcOrd="2" destOrd="0" presId="urn:microsoft.com/office/officeart/2005/8/layout/default"/>
    <dgm:cxn modelId="{40A95E20-FBF7-4698-AFDE-A17E92070BE0}" type="presParOf" srcId="{C124C974-41FA-4B90-85AF-B6E27B1EF45E}" destId="{6B3BEE02-1E33-47B3-AC38-092745BE5DC4}" srcOrd="3" destOrd="0" presId="urn:microsoft.com/office/officeart/2005/8/layout/default"/>
    <dgm:cxn modelId="{46DAE107-7FEB-44E1-BF1A-AF41854A8C89}" type="presParOf" srcId="{C124C974-41FA-4B90-85AF-B6E27B1EF45E}" destId="{911FFEE1-E8BF-4707-B932-17345AF1812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A925FA-D3C6-4FF3-A7BF-F9F133222E1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8A54E453-A81A-4712-B0CD-22402ACD443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Главные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вопросы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экономики</a:t>
          </a:r>
        </a:p>
      </dgm:t>
    </dgm:pt>
    <dgm:pt modelId="{3BDDC6C5-8710-4BE8-ABCA-C0460ADF8538}" type="parTrans" cxnId="{C62C9DA8-5E6A-4E93-8C62-943EE11CA6A9}">
      <dgm:prSet/>
      <dgm:spPr/>
    </dgm:pt>
    <dgm:pt modelId="{FC96A2A3-7F04-4A77-A97F-E35F679CF4D5}" type="sibTrans" cxnId="{C62C9DA8-5E6A-4E93-8C62-943EE11CA6A9}">
      <dgm:prSet/>
      <dgm:spPr/>
    </dgm:pt>
    <dgm:pt modelId="{72F93127-ADE3-406C-8556-F1D85E6AD53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Что надо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производить</a:t>
          </a:r>
        </a:p>
      </dgm:t>
    </dgm:pt>
    <dgm:pt modelId="{3040E79D-7ACC-4436-9C31-2AF3CD81A09A}" type="parTrans" cxnId="{E71DAC37-42AD-4E65-B0E2-C7C2FCC5AD20}">
      <dgm:prSet/>
      <dgm:spPr/>
    </dgm:pt>
    <dgm:pt modelId="{06AB6FAE-FAC3-4595-ADA2-E7CC5790C0EF}" type="sibTrans" cxnId="{E71DAC37-42AD-4E65-B0E2-C7C2FCC5AD20}">
      <dgm:prSet/>
      <dgm:spPr/>
    </dgm:pt>
    <dgm:pt modelId="{B6C15CC8-B482-4A6E-BAC8-D25A1D7B6D4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Как надо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производить </a:t>
          </a:r>
        </a:p>
      </dgm:t>
    </dgm:pt>
    <dgm:pt modelId="{97D74F21-0856-40CA-A08E-22278C2BC3FE}" type="parTrans" cxnId="{F849BAB9-AB66-4B96-B688-9EA4B45C6F09}">
      <dgm:prSet/>
      <dgm:spPr/>
    </dgm:pt>
    <dgm:pt modelId="{AE3D3E17-E77F-45F5-A34F-6A9F1EE69D4B}" type="sibTrans" cxnId="{F849BAB9-AB66-4B96-B688-9EA4B45C6F09}">
      <dgm:prSet/>
      <dgm:spPr/>
    </dgm:pt>
    <dgm:pt modelId="{E0D52634-9CCD-494B-A86A-2630B82E224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Кто будет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потребителем </a:t>
          </a:r>
        </a:p>
      </dgm:t>
    </dgm:pt>
    <dgm:pt modelId="{0D684834-FE74-4EF9-9DF6-5364F0FCF3AD}" type="parTrans" cxnId="{5A39CE3E-F970-4558-A3A9-2DD78E962C6F}">
      <dgm:prSet/>
      <dgm:spPr/>
    </dgm:pt>
    <dgm:pt modelId="{92E7114A-D15F-4F8B-BE1F-087B5A30196C}" type="sibTrans" cxnId="{5A39CE3E-F970-4558-A3A9-2DD78E962C6F}">
      <dgm:prSet/>
      <dgm:spPr/>
    </dgm:pt>
    <dgm:pt modelId="{CD34931B-87E1-49FE-90A6-C03741AED824}" type="pres">
      <dgm:prSet presAssocID="{F6A925FA-D3C6-4FF3-A7BF-F9F133222E1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3B955F9-66E3-4137-BC71-AF441E1546EA}" type="pres">
      <dgm:prSet presAssocID="{8A54E453-A81A-4712-B0CD-22402ACD4437}" presName="hierRoot1" presStyleCnt="0">
        <dgm:presLayoutVars>
          <dgm:hierBranch/>
        </dgm:presLayoutVars>
      </dgm:prSet>
      <dgm:spPr/>
    </dgm:pt>
    <dgm:pt modelId="{6BE3CA89-556E-4085-8FD2-CBAC167AB24D}" type="pres">
      <dgm:prSet presAssocID="{8A54E453-A81A-4712-B0CD-22402ACD4437}" presName="rootComposite1" presStyleCnt="0"/>
      <dgm:spPr/>
    </dgm:pt>
    <dgm:pt modelId="{C59BF67D-CEF3-4F3E-9815-9849EC0FD92D}" type="pres">
      <dgm:prSet presAssocID="{8A54E453-A81A-4712-B0CD-22402ACD4437}" presName="rootText1" presStyleLbl="node0" presStyleIdx="0" presStyleCnt="1">
        <dgm:presLayoutVars>
          <dgm:chPref val="3"/>
        </dgm:presLayoutVars>
      </dgm:prSet>
      <dgm:spPr/>
    </dgm:pt>
    <dgm:pt modelId="{61146D7D-42DF-49E9-8DE1-BCF15F8A29A8}" type="pres">
      <dgm:prSet presAssocID="{8A54E453-A81A-4712-B0CD-22402ACD4437}" presName="rootConnector1" presStyleLbl="node1" presStyleIdx="0" presStyleCnt="0"/>
      <dgm:spPr/>
    </dgm:pt>
    <dgm:pt modelId="{5CB6861B-FAE2-4F64-A014-F221FE9959FE}" type="pres">
      <dgm:prSet presAssocID="{8A54E453-A81A-4712-B0CD-22402ACD4437}" presName="hierChild2" presStyleCnt="0"/>
      <dgm:spPr/>
    </dgm:pt>
    <dgm:pt modelId="{486706B5-CE79-45BF-B095-414F060FA609}" type="pres">
      <dgm:prSet presAssocID="{3040E79D-7ACC-4436-9C31-2AF3CD81A09A}" presName="Name35" presStyleLbl="parChTrans1D2" presStyleIdx="0" presStyleCnt="3"/>
      <dgm:spPr/>
    </dgm:pt>
    <dgm:pt modelId="{865D6B36-B5C2-48F9-8873-EF2FF5C90FB8}" type="pres">
      <dgm:prSet presAssocID="{72F93127-ADE3-406C-8556-F1D85E6AD53E}" presName="hierRoot2" presStyleCnt="0">
        <dgm:presLayoutVars>
          <dgm:hierBranch/>
        </dgm:presLayoutVars>
      </dgm:prSet>
      <dgm:spPr/>
    </dgm:pt>
    <dgm:pt modelId="{A9AB5606-ED46-4D39-876F-6250B82CF884}" type="pres">
      <dgm:prSet presAssocID="{72F93127-ADE3-406C-8556-F1D85E6AD53E}" presName="rootComposite" presStyleCnt="0"/>
      <dgm:spPr/>
    </dgm:pt>
    <dgm:pt modelId="{F9BCEF49-922E-4ED6-884F-16C606A2015F}" type="pres">
      <dgm:prSet presAssocID="{72F93127-ADE3-406C-8556-F1D85E6AD53E}" presName="rootText" presStyleLbl="node2" presStyleIdx="0" presStyleCnt="3">
        <dgm:presLayoutVars>
          <dgm:chPref val="3"/>
        </dgm:presLayoutVars>
      </dgm:prSet>
      <dgm:spPr/>
    </dgm:pt>
    <dgm:pt modelId="{855C0A10-CD7B-4AC7-8E5C-794E19155394}" type="pres">
      <dgm:prSet presAssocID="{72F93127-ADE3-406C-8556-F1D85E6AD53E}" presName="rootConnector" presStyleLbl="node2" presStyleIdx="0" presStyleCnt="3"/>
      <dgm:spPr/>
    </dgm:pt>
    <dgm:pt modelId="{AE1534CF-129F-437A-B1D4-FF4DC2FC4379}" type="pres">
      <dgm:prSet presAssocID="{72F93127-ADE3-406C-8556-F1D85E6AD53E}" presName="hierChild4" presStyleCnt="0"/>
      <dgm:spPr/>
    </dgm:pt>
    <dgm:pt modelId="{849960D9-7132-4A84-BEED-EBC6DE0F0ACD}" type="pres">
      <dgm:prSet presAssocID="{72F93127-ADE3-406C-8556-F1D85E6AD53E}" presName="hierChild5" presStyleCnt="0"/>
      <dgm:spPr/>
    </dgm:pt>
    <dgm:pt modelId="{D846F0A7-B2CC-49E7-8773-6FE78B7CFD71}" type="pres">
      <dgm:prSet presAssocID="{97D74F21-0856-40CA-A08E-22278C2BC3FE}" presName="Name35" presStyleLbl="parChTrans1D2" presStyleIdx="1" presStyleCnt="3"/>
      <dgm:spPr/>
    </dgm:pt>
    <dgm:pt modelId="{936AFDE4-A5F7-4508-AD86-372283CD60AB}" type="pres">
      <dgm:prSet presAssocID="{B6C15CC8-B482-4A6E-BAC8-D25A1D7B6D4F}" presName="hierRoot2" presStyleCnt="0">
        <dgm:presLayoutVars>
          <dgm:hierBranch/>
        </dgm:presLayoutVars>
      </dgm:prSet>
      <dgm:spPr/>
    </dgm:pt>
    <dgm:pt modelId="{1507A334-2EBA-4657-85D8-3180700A6A3A}" type="pres">
      <dgm:prSet presAssocID="{B6C15CC8-B482-4A6E-BAC8-D25A1D7B6D4F}" presName="rootComposite" presStyleCnt="0"/>
      <dgm:spPr/>
    </dgm:pt>
    <dgm:pt modelId="{F5C19F7A-6FB3-44A5-901B-1FDE287F357A}" type="pres">
      <dgm:prSet presAssocID="{B6C15CC8-B482-4A6E-BAC8-D25A1D7B6D4F}" presName="rootText" presStyleLbl="node2" presStyleIdx="1" presStyleCnt="3">
        <dgm:presLayoutVars>
          <dgm:chPref val="3"/>
        </dgm:presLayoutVars>
      </dgm:prSet>
      <dgm:spPr/>
    </dgm:pt>
    <dgm:pt modelId="{F87860D8-BB38-4F3C-9116-083EAA1A13DA}" type="pres">
      <dgm:prSet presAssocID="{B6C15CC8-B482-4A6E-BAC8-D25A1D7B6D4F}" presName="rootConnector" presStyleLbl="node2" presStyleIdx="1" presStyleCnt="3"/>
      <dgm:spPr/>
    </dgm:pt>
    <dgm:pt modelId="{BD88288F-A837-4206-9A3D-2CD70797AC4C}" type="pres">
      <dgm:prSet presAssocID="{B6C15CC8-B482-4A6E-BAC8-D25A1D7B6D4F}" presName="hierChild4" presStyleCnt="0"/>
      <dgm:spPr/>
    </dgm:pt>
    <dgm:pt modelId="{DD9D92D3-2447-4E92-862C-29AB066FD5FD}" type="pres">
      <dgm:prSet presAssocID="{B6C15CC8-B482-4A6E-BAC8-D25A1D7B6D4F}" presName="hierChild5" presStyleCnt="0"/>
      <dgm:spPr/>
    </dgm:pt>
    <dgm:pt modelId="{33B87424-9C46-4E85-882E-1EA7794B3C73}" type="pres">
      <dgm:prSet presAssocID="{0D684834-FE74-4EF9-9DF6-5364F0FCF3AD}" presName="Name35" presStyleLbl="parChTrans1D2" presStyleIdx="2" presStyleCnt="3"/>
      <dgm:spPr/>
    </dgm:pt>
    <dgm:pt modelId="{63C18AA0-A66A-4CDF-AE2E-2BE7515564AD}" type="pres">
      <dgm:prSet presAssocID="{E0D52634-9CCD-494B-A86A-2630B82E2248}" presName="hierRoot2" presStyleCnt="0">
        <dgm:presLayoutVars>
          <dgm:hierBranch/>
        </dgm:presLayoutVars>
      </dgm:prSet>
      <dgm:spPr/>
    </dgm:pt>
    <dgm:pt modelId="{0EC984C1-0164-4DF4-932B-5939B81EE9C4}" type="pres">
      <dgm:prSet presAssocID="{E0D52634-9CCD-494B-A86A-2630B82E2248}" presName="rootComposite" presStyleCnt="0"/>
      <dgm:spPr/>
    </dgm:pt>
    <dgm:pt modelId="{CB9E2A33-F5BE-4475-8071-6FA1FFB8C001}" type="pres">
      <dgm:prSet presAssocID="{E0D52634-9CCD-494B-A86A-2630B82E2248}" presName="rootText" presStyleLbl="node2" presStyleIdx="2" presStyleCnt="3">
        <dgm:presLayoutVars>
          <dgm:chPref val="3"/>
        </dgm:presLayoutVars>
      </dgm:prSet>
      <dgm:spPr/>
    </dgm:pt>
    <dgm:pt modelId="{9F7368E7-6EF4-43F2-82C1-480C522A0C5A}" type="pres">
      <dgm:prSet presAssocID="{E0D52634-9CCD-494B-A86A-2630B82E2248}" presName="rootConnector" presStyleLbl="node2" presStyleIdx="2" presStyleCnt="3"/>
      <dgm:spPr/>
    </dgm:pt>
    <dgm:pt modelId="{65338812-A0ED-4E80-9AD7-031014DFB7E5}" type="pres">
      <dgm:prSet presAssocID="{E0D52634-9CCD-494B-A86A-2630B82E2248}" presName="hierChild4" presStyleCnt="0"/>
      <dgm:spPr/>
    </dgm:pt>
    <dgm:pt modelId="{7352D022-3883-45F4-AC40-2BBD3B273AF7}" type="pres">
      <dgm:prSet presAssocID="{E0D52634-9CCD-494B-A86A-2630B82E2248}" presName="hierChild5" presStyleCnt="0"/>
      <dgm:spPr/>
    </dgm:pt>
    <dgm:pt modelId="{38D794F8-BDF5-4FB5-8635-8CDDF4DA586E}" type="pres">
      <dgm:prSet presAssocID="{8A54E453-A81A-4712-B0CD-22402ACD4437}" presName="hierChild3" presStyleCnt="0"/>
      <dgm:spPr/>
    </dgm:pt>
  </dgm:ptLst>
  <dgm:cxnLst>
    <dgm:cxn modelId="{3677BD2A-6C4F-4510-9965-718C00D21054}" type="presOf" srcId="{8A54E453-A81A-4712-B0CD-22402ACD4437}" destId="{61146D7D-42DF-49E9-8DE1-BCF15F8A29A8}" srcOrd="1" destOrd="0" presId="urn:microsoft.com/office/officeart/2005/8/layout/orgChart1"/>
    <dgm:cxn modelId="{E71DAC37-42AD-4E65-B0E2-C7C2FCC5AD20}" srcId="{8A54E453-A81A-4712-B0CD-22402ACD4437}" destId="{72F93127-ADE3-406C-8556-F1D85E6AD53E}" srcOrd="0" destOrd="0" parTransId="{3040E79D-7ACC-4436-9C31-2AF3CD81A09A}" sibTransId="{06AB6FAE-FAC3-4595-ADA2-E7CC5790C0EF}"/>
    <dgm:cxn modelId="{5A39CE3E-F970-4558-A3A9-2DD78E962C6F}" srcId="{8A54E453-A81A-4712-B0CD-22402ACD4437}" destId="{E0D52634-9CCD-494B-A86A-2630B82E2248}" srcOrd="2" destOrd="0" parTransId="{0D684834-FE74-4EF9-9DF6-5364F0FCF3AD}" sibTransId="{92E7114A-D15F-4F8B-BE1F-087B5A30196C}"/>
    <dgm:cxn modelId="{20238C46-D027-4885-9062-4C2B7D9D71FE}" type="presOf" srcId="{E0D52634-9CCD-494B-A86A-2630B82E2248}" destId="{CB9E2A33-F5BE-4475-8071-6FA1FFB8C001}" srcOrd="0" destOrd="0" presId="urn:microsoft.com/office/officeart/2005/8/layout/orgChart1"/>
    <dgm:cxn modelId="{E42B1355-7851-496C-9CA5-BD25FF39735E}" type="presOf" srcId="{F6A925FA-D3C6-4FF3-A7BF-F9F133222E12}" destId="{CD34931B-87E1-49FE-90A6-C03741AED824}" srcOrd="0" destOrd="0" presId="urn:microsoft.com/office/officeart/2005/8/layout/orgChart1"/>
    <dgm:cxn modelId="{7F28A895-B484-4C7B-9653-BBB218766B0B}" type="presOf" srcId="{B6C15CC8-B482-4A6E-BAC8-D25A1D7B6D4F}" destId="{F87860D8-BB38-4F3C-9116-083EAA1A13DA}" srcOrd="1" destOrd="0" presId="urn:microsoft.com/office/officeart/2005/8/layout/orgChart1"/>
    <dgm:cxn modelId="{DF75DE96-D5DA-4553-A0D7-E7BBA68855C4}" type="presOf" srcId="{72F93127-ADE3-406C-8556-F1D85E6AD53E}" destId="{F9BCEF49-922E-4ED6-884F-16C606A2015F}" srcOrd="0" destOrd="0" presId="urn:microsoft.com/office/officeart/2005/8/layout/orgChart1"/>
    <dgm:cxn modelId="{076E0498-7ACE-4246-B3BE-BB034A96C8D7}" type="presOf" srcId="{72F93127-ADE3-406C-8556-F1D85E6AD53E}" destId="{855C0A10-CD7B-4AC7-8E5C-794E19155394}" srcOrd="1" destOrd="0" presId="urn:microsoft.com/office/officeart/2005/8/layout/orgChart1"/>
    <dgm:cxn modelId="{42D47D98-B208-4E4F-8009-3529805A2562}" type="presOf" srcId="{8A54E453-A81A-4712-B0CD-22402ACD4437}" destId="{C59BF67D-CEF3-4F3E-9815-9849EC0FD92D}" srcOrd="0" destOrd="0" presId="urn:microsoft.com/office/officeart/2005/8/layout/orgChart1"/>
    <dgm:cxn modelId="{C62C9DA8-5E6A-4E93-8C62-943EE11CA6A9}" srcId="{F6A925FA-D3C6-4FF3-A7BF-F9F133222E12}" destId="{8A54E453-A81A-4712-B0CD-22402ACD4437}" srcOrd="0" destOrd="0" parTransId="{3BDDC6C5-8710-4BE8-ABCA-C0460ADF8538}" sibTransId="{FC96A2A3-7F04-4A77-A97F-E35F679CF4D5}"/>
    <dgm:cxn modelId="{797797B0-4902-4ED3-9526-7A1CC9E7748B}" type="presOf" srcId="{E0D52634-9CCD-494B-A86A-2630B82E2248}" destId="{9F7368E7-6EF4-43F2-82C1-480C522A0C5A}" srcOrd="1" destOrd="0" presId="urn:microsoft.com/office/officeart/2005/8/layout/orgChart1"/>
    <dgm:cxn modelId="{F849BAB9-AB66-4B96-B688-9EA4B45C6F09}" srcId="{8A54E453-A81A-4712-B0CD-22402ACD4437}" destId="{B6C15CC8-B482-4A6E-BAC8-D25A1D7B6D4F}" srcOrd="1" destOrd="0" parTransId="{97D74F21-0856-40CA-A08E-22278C2BC3FE}" sibTransId="{AE3D3E17-E77F-45F5-A34F-6A9F1EE69D4B}"/>
    <dgm:cxn modelId="{912BA0C7-A2B7-4F05-AF2D-479C8C1F2980}" type="presOf" srcId="{0D684834-FE74-4EF9-9DF6-5364F0FCF3AD}" destId="{33B87424-9C46-4E85-882E-1EA7794B3C73}" srcOrd="0" destOrd="0" presId="urn:microsoft.com/office/officeart/2005/8/layout/orgChart1"/>
    <dgm:cxn modelId="{884036D4-0FA1-4094-A646-8DF1FAE8225B}" type="presOf" srcId="{3040E79D-7ACC-4436-9C31-2AF3CD81A09A}" destId="{486706B5-CE79-45BF-B095-414F060FA609}" srcOrd="0" destOrd="0" presId="urn:microsoft.com/office/officeart/2005/8/layout/orgChart1"/>
    <dgm:cxn modelId="{9B3215D6-1D43-4D35-ACAF-FF256DEA37C2}" type="presOf" srcId="{97D74F21-0856-40CA-A08E-22278C2BC3FE}" destId="{D846F0A7-B2CC-49E7-8773-6FE78B7CFD71}" srcOrd="0" destOrd="0" presId="urn:microsoft.com/office/officeart/2005/8/layout/orgChart1"/>
    <dgm:cxn modelId="{507D4EDB-BE21-4CF7-AADE-7D1D3179663F}" type="presOf" srcId="{B6C15CC8-B482-4A6E-BAC8-D25A1D7B6D4F}" destId="{F5C19F7A-6FB3-44A5-901B-1FDE287F357A}" srcOrd="0" destOrd="0" presId="urn:microsoft.com/office/officeart/2005/8/layout/orgChart1"/>
    <dgm:cxn modelId="{2BD32929-7C28-4586-9524-D9D6C893CC2A}" type="presParOf" srcId="{CD34931B-87E1-49FE-90A6-C03741AED824}" destId="{93B955F9-66E3-4137-BC71-AF441E1546EA}" srcOrd="0" destOrd="0" presId="urn:microsoft.com/office/officeart/2005/8/layout/orgChart1"/>
    <dgm:cxn modelId="{3A2F81BF-F888-49F1-9B27-EB41AAB155A0}" type="presParOf" srcId="{93B955F9-66E3-4137-BC71-AF441E1546EA}" destId="{6BE3CA89-556E-4085-8FD2-CBAC167AB24D}" srcOrd="0" destOrd="0" presId="urn:microsoft.com/office/officeart/2005/8/layout/orgChart1"/>
    <dgm:cxn modelId="{71A9F3C2-62A0-4F7C-82EA-C4CD4443C457}" type="presParOf" srcId="{6BE3CA89-556E-4085-8FD2-CBAC167AB24D}" destId="{C59BF67D-CEF3-4F3E-9815-9849EC0FD92D}" srcOrd="0" destOrd="0" presId="urn:microsoft.com/office/officeart/2005/8/layout/orgChart1"/>
    <dgm:cxn modelId="{AC9F11A9-6FFF-4C3D-B1AB-11DD94AB87A1}" type="presParOf" srcId="{6BE3CA89-556E-4085-8FD2-CBAC167AB24D}" destId="{61146D7D-42DF-49E9-8DE1-BCF15F8A29A8}" srcOrd="1" destOrd="0" presId="urn:microsoft.com/office/officeart/2005/8/layout/orgChart1"/>
    <dgm:cxn modelId="{11FF0E5D-4BA5-4947-8087-FA673F2E118C}" type="presParOf" srcId="{93B955F9-66E3-4137-BC71-AF441E1546EA}" destId="{5CB6861B-FAE2-4F64-A014-F221FE9959FE}" srcOrd="1" destOrd="0" presId="urn:microsoft.com/office/officeart/2005/8/layout/orgChart1"/>
    <dgm:cxn modelId="{63DCC06A-3B02-4CEA-AB17-ADB49A3EE81D}" type="presParOf" srcId="{5CB6861B-FAE2-4F64-A014-F221FE9959FE}" destId="{486706B5-CE79-45BF-B095-414F060FA609}" srcOrd="0" destOrd="0" presId="urn:microsoft.com/office/officeart/2005/8/layout/orgChart1"/>
    <dgm:cxn modelId="{847BB928-8E87-4C2A-97BE-37D1A20FF41C}" type="presParOf" srcId="{5CB6861B-FAE2-4F64-A014-F221FE9959FE}" destId="{865D6B36-B5C2-48F9-8873-EF2FF5C90FB8}" srcOrd="1" destOrd="0" presId="urn:microsoft.com/office/officeart/2005/8/layout/orgChart1"/>
    <dgm:cxn modelId="{63AE1C6C-4FD8-4509-BB6F-616E7A83428A}" type="presParOf" srcId="{865D6B36-B5C2-48F9-8873-EF2FF5C90FB8}" destId="{A9AB5606-ED46-4D39-876F-6250B82CF884}" srcOrd="0" destOrd="0" presId="urn:microsoft.com/office/officeart/2005/8/layout/orgChart1"/>
    <dgm:cxn modelId="{82DA029A-AB3E-4DCB-8909-E33A4D2EA8F5}" type="presParOf" srcId="{A9AB5606-ED46-4D39-876F-6250B82CF884}" destId="{F9BCEF49-922E-4ED6-884F-16C606A2015F}" srcOrd="0" destOrd="0" presId="urn:microsoft.com/office/officeart/2005/8/layout/orgChart1"/>
    <dgm:cxn modelId="{21489D73-9421-4AFF-9550-F2AD73F010FC}" type="presParOf" srcId="{A9AB5606-ED46-4D39-876F-6250B82CF884}" destId="{855C0A10-CD7B-4AC7-8E5C-794E19155394}" srcOrd="1" destOrd="0" presId="urn:microsoft.com/office/officeart/2005/8/layout/orgChart1"/>
    <dgm:cxn modelId="{A996624D-80F4-46BD-BF61-9A486134353D}" type="presParOf" srcId="{865D6B36-B5C2-48F9-8873-EF2FF5C90FB8}" destId="{AE1534CF-129F-437A-B1D4-FF4DC2FC4379}" srcOrd="1" destOrd="0" presId="urn:microsoft.com/office/officeart/2005/8/layout/orgChart1"/>
    <dgm:cxn modelId="{A15589C8-572A-4415-B67B-EDE096A82151}" type="presParOf" srcId="{865D6B36-B5C2-48F9-8873-EF2FF5C90FB8}" destId="{849960D9-7132-4A84-BEED-EBC6DE0F0ACD}" srcOrd="2" destOrd="0" presId="urn:microsoft.com/office/officeart/2005/8/layout/orgChart1"/>
    <dgm:cxn modelId="{50F2D385-7547-429C-BF8D-AAF908EEB61A}" type="presParOf" srcId="{5CB6861B-FAE2-4F64-A014-F221FE9959FE}" destId="{D846F0A7-B2CC-49E7-8773-6FE78B7CFD71}" srcOrd="2" destOrd="0" presId="urn:microsoft.com/office/officeart/2005/8/layout/orgChart1"/>
    <dgm:cxn modelId="{257F36EE-3340-437C-A1A6-A0F9AF720897}" type="presParOf" srcId="{5CB6861B-FAE2-4F64-A014-F221FE9959FE}" destId="{936AFDE4-A5F7-4508-AD86-372283CD60AB}" srcOrd="3" destOrd="0" presId="urn:microsoft.com/office/officeart/2005/8/layout/orgChart1"/>
    <dgm:cxn modelId="{80A009B9-DA2D-4BAF-BBCB-675474144427}" type="presParOf" srcId="{936AFDE4-A5F7-4508-AD86-372283CD60AB}" destId="{1507A334-2EBA-4657-85D8-3180700A6A3A}" srcOrd="0" destOrd="0" presId="urn:microsoft.com/office/officeart/2005/8/layout/orgChart1"/>
    <dgm:cxn modelId="{2CD4EAE4-F1EC-4DA0-9DD5-61F283BA0711}" type="presParOf" srcId="{1507A334-2EBA-4657-85D8-3180700A6A3A}" destId="{F5C19F7A-6FB3-44A5-901B-1FDE287F357A}" srcOrd="0" destOrd="0" presId="urn:microsoft.com/office/officeart/2005/8/layout/orgChart1"/>
    <dgm:cxn modelId="{EBAFD695-6CD2-4C12-9093-5CE1CFF13043}" type="presParOf" srcId="{1507A334-2EBA-4657-85D8-3180700A6A3A}" destId="{F87860D8-BB38-4F3C-9116-083EAA1A13DA}" srcOrd="1" destOrd="0" presId="urn:microsoft.com/office/officeart/2005/8/layout/orgChart1"/>
    <dgm:cxn modelId="{B7354CEC-010D-4973-A6F6-EC3C267944A6}" type="presParOf" srcId="{936AFDE4-A5F7-4508-AD86-372283CD60AB}" destId="{BD88288F-A837-4206-9A3D-2CD70797AC4C}" srcOrd="1" destOrd="0" presId="urn:microsoft.com/office/officeart/2005/8/layout/orgChart1"/>
    <dgm:cxn modelId="{D0D69D75-4567-44BA-81C0-C5B3426266A4}" type="presParOf" srcId="{936AFDE4-A5F7-4508-AD86-372283CD60AB}" destId="{DD9D92D3-2447-4E92-862C-29AB066FD5FD}" srcOrd="2" destOrd="0" presId="urn:microsoft.com/office/officeart/2005/8/layout/orgChart1"/>
    <dgm:cxn modelId="{FEBDD81D-0E3A-40C5-AC9C-F89AE19F6016}" type="presParOf" srcId="{5CB6861B-FAE2-4F64-A014-F221FE9959FE}" destId="{33B87424-9C46-4E85-882E-1EA7794B3C73}" srcOrd="4" destOrd="0" presId="urn:microsoft.com/office/officeart/2005/8/layout/orgChart1"/>
    <dgm:cxn modelId="{5A34069A-F958-4452-A28B-3C1658D7A59E}" type="presParOf" srcId="{5CB6861B-FAE2-4F64-A014-F221FE9959FE}" destId="{63C18AA0-A66A-4CDF-AE2E-2BE7515564AD}" srcOrd="5" destOrd="0" presId="urn:microsoft.com/office/officeart/2005/8/layout/orgChart1"/>
    <dgm:cxn modelId="{B6CA6626-8A9A-4D3F-ACAB-C2D2EAB9D57E}" type="presParOf" srcId="{63C18AA0-A66A-4CDF-AE2E-2BE7515564AD}" destId="{0EC984C1-0164-4DF4-932B-5939B81EE9C4}" srcOrd="0" destOrd="0" presId="urn:microsoft.com/office/officeart/2005/8/layout/orgChart1"/>
    <dgm:cxn modelId="{ABD29BD0-5BA3-43FD-A190-5EC1626B9905}" type="presParOf" srcId="{0EC984C1-0164-4DF4-932B-5939B81EE9C4}" destId="{CB9E2A33-F5BE-4475-8071-6FA1FFB8C001}" srcOrd="0" destOrd="0" presId="urn:microsoft.com/office/officeart/2005/8/layout/orgChart1"/>
    <dgm:cxn modelId="{0C7F4994-AEA3-4960-A09F-50F8633CA359}" type="presParOf" srcId="{0EC984C1-0164-4DF4-932B-5939B81EE9C4}" destId="{9F7368E7-6EF4-43F2-82C1-480C522A0C5A}" srcOrd="1" destOrd="0" presId="urn:microsoft.com/office/officeart/2005/8/layout/orgChart1"/>
    <dgm:cxn modelId="{E45D83F5-AE78-46E8-87B6-A27BCB21EB7F}" type="presParOf" srcId="{63C18AA0-A66A-4CDF-AE2E-2BE7515564AD}" destId="{65338812-A0ED-4E80-9AD7-031014DFB7E5}" srcOrd="1" destOrd="0" presId="urn:microsoft.com/office/officeart/2005/8/layout/orgChart1"/>
    <dgm:cxn modelId="{68ADEF36-632B-443C-B66F-8C099DBF7F8B}" type="presParOf" srcId="{63C18AA0-A66A-4CDF-AE2E-2BE7515564AD}" destId="{7352D022-3883-45F4-AC40-2BBD3B273AF7}" srcOrd="2" destOrd="0" presId="urn:microsoft.com/office/officeart/2005/8/layout/orgChart1"/>
    <dgm:cxn modelId="{64BA1332-B4EA-4444-841E-4F68FEFF58D1}" type="presParOf" srcId="{93B955F9-66E3-4137-BC71-AF441E1546EA}" destId="{38D794F8-BDF5-4FB5-8635-8CDDF4DA58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01E91B-84B3-4656-BFA0-44C5EB16725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AA7558-5C04-49BB-8D5A-27428A54642A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0" dirty="0"/>
            <a:t> </a:t>
          </a:r>
          <a:r>
            <a:rPr lang="ru-RU" b="1" dirty="0">
              <a:solidFill>
                <a:srgbClr val="C00000"/>
              </a:solidFill>
            </a:rPr>
            <a:t>Зарплата</a:t>
          </a:r>
          <a:r>
            <a:rPr lang="ru-RU" b="1" dirty="0"/>
            <a:t>-материальное вознаграждение работников</a:t>
          </a:r>
        </a:p>
      </dgm:t>
    </dgm:pt>
    <dgm:pt modelId="{EEC9925D-E3EC-496A-9797-D76B75282123}" type="parTrans" cxnId="{A4A33B48-D90F-4D40-A866-308571ECE132}">
      <dgm:prSet/>
      <dgm:spPr/>
      <dgm:t>
        <a:bodyPr/>
        <a:lstStyle/>
        <a:p>
          <a:endParaRPr lang="ru-RU"/>
        </a:p>
      </dgm:t>
    </dgm:pt>
    <dgm:pt modelId="{2C3481C7-1DB4-4C12-8AFD-27025E4F27AE}" type="sibTrans" cxnId="{A4A33B48-D90F-4D40-A866-308571ECE132}">
      <dgm:prSet/>
      <dgm:spPr/>
      <dgm:t>
        <a:bodyPr/>
        <a:lstStyle/>
        <a:p>
          <a:endParaRPr lang="ru-RU"/>
        </a:p>
      </dgm:t>
    </dgm:pt>
    <dgm:pt modelId="{E3E9EBBD-FCB7-453E-A1E1-86D7B9ED11A4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400" b="1" dirty="0">
              <a:solidFill>
                <a:srgbClr val="C00000"/>
              </a:solidFill>
            </a:rPr>
            <a:t>Номинальная</a:t>
          </a:r>
          <a:r>
            <a:rPr lang="ru-RU" sz="2400" b="1" dirty="0"/>
            <a:t>– полученная сумма денег</a:t>
          </a:r>
        </a:p>
      </dgm:t>
    </dgm:pt>
    <dgm:pt modelId="{E955014F-9BF4-44DC-B431-897DEF90547A}" type="parTrans" cxnId="{C5D63C0E-EC91-4E3B-A3C9-04A9C2D2729C}">
      <dgm:prSet/>
      <dgm:spPr/>
      <dgm:t>
        <a:bodyPr/>
        <a:lstStyle/>
        <a:p>
          <a:endParaRPr lang="ru-RU"/>
        </a:p>
      </dgm:t>
    </dgm:pt>
    <dgm:pt modelId="{F9678633-32E6-4B5C-B5F7-418A7AA6CA94}" type="sibTrans" cxnId="{C5D63C0E-EC91-4E3B-A3C9-04A9C2D2729C}">
      <dgm:prSet/>
      <dgm:spPr/>
      <dgm:t>
        <a:bodyPr/>
        <a:lstStyle/>
        <a:p>
          <a:endParaRPr lang="ru-RU"/>
        </a:p>
      </dgm:t>
    </dgm:pt>
    <dgm:pt modelId="{5E92A6FB-423C-41DF-ACAD-9A5BCA60CB8A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/>
            <a:t>Реальная -  </a:t>
          </a:r>
          <a:r>
            <a:rPr lang="ru-RU" dirty="0"/>
            <a:t>объем благ , которые можно приобрести на номинальную зарплату в определенный период времени </a:t>
          </a:r>
        </a:p>
      </dgm:t>
    </dgm:pt>
    <dgm:pt modelId="{FB13EE6A-66D1-422E-9B52-425850B5FA69}" type="parTrans" cxnId="{26FD85D4-C048-462F-9068-F160A715FF4A}">
      <dgm:prSet/>
      <dgm:spPr/>
      <dgm:t>
        <a:bodyPr/>
        <a:lstStyle/>
        <a:p>
          <a:endParaRPr lang="ru-RU"/>
        </a:p>
      </dgm:t>
    </dgm:pt>
    <dgm:pt modelId="{5CFEC26F-3153-41C0-B188-C659FE8D236A}" type="sibTrans" cxnId="{26FD85D4-C048-462F-9068-F160A715FF4A}">
      <dgm:prSet/>
      <dgm:spPr/>
      <dgm:t>
        <a:bodyPr/>
        <a:lstStyle/>
        <a:p>
          <a:endParaRPr lang="ru-RU"/>
        </a:p>
      </dgm:t>
    </dgm:pt>
    <dgm:pt modelId="{DE917AD2-3AF9-4D48-B7BC-6C358F231BE2}" type="pres">
      <dgm:prSet presAssocID="{7901E91B-84B3-4656-BFA0-44C5EB16725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8D8FB55-180D-4EFF-BB50-6A6C6C0514BE}" type="pres">
      <dgm:prSet presAssocID="{65AA7558-5C04-49BB-8D5A-27428A54642A}" presName="hierRoot1" presStyleCnt="0"/>
      <dgm:spPr/>
    </dgm:pt>
    <dgm:pt modelId="{2DDB8E9D-0C9D-4635-B5D7-B76B898897AA}" type="pres">
      <dgm:prSet presAssocID="{65AA7558-5C04-49BB-8D5A-27428A54642A}" presName="composite" presStyleCnt="0"/>
      <dgm:spPr/>
    </dgm:pt>
    <dgm:pt modelId="{64F1BA77-EBA3-40BC-8D2A-D2218A02856E}" type="pres">
      <dgm:prSet presAssocID="{65AA7558-5C04-49BB-8D5A-27428A54642A}" presName="background" presStyleLbl="node0" presStyleIdx="0" presStyleCnt="3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ACEF3F97-AD3B-41BB-BF9A-22DE0DB1EA58}" type="pres">
      <dgm:prSet presAssocID="{65AA7558-5C04-49BB-8D5A-27428A54642A}" presName="text" presStyleLbl="fgAcc0" presStyleIdx="0" presStyleCnt="3" custLinFactX="15632" custLinFactY="-2550" custLinFactNeighborX="100000" custLinFactNeighborY="-100000">
        <dgm:presLayoutVars>
          <dgm:chPref val="3"/>
        </dgm:presLayoutVars>
      </dgm:prSet>
      <dgm:spPr/>
    </dgm:pt>
    <dgm:pt modelId="{E645EDEC-F5F1-4826-AB02-A643973D6DF6}" type="pres">
      <dgm:prSet presAssocID="{65AA7558-5C04-49BB-8D5A-27428A54642A}" presName="hierChild2" presStyleCnt="0"/>
      <dgm:spPr/>
    </dgm:pt>
    <dgm:pt modelId="{92D8C537-4E0A-466E-B8EE-4A3ACD517C83}" type="pres">
      <dgm:prSet presAssocID="{E3E9EBBD-FCB7-453E-A1E1-86D7B9ED11A4}" presName="hierRoot1" presStyleCnt="0"/>
      <dgm:spPr/>
    </dgm:pt>
    <dgm:pt modelId="{9A1C387F-B7F7-41BF-A3B2-EC64B21BAF66}" type="pres">
      <dgm:prSet presAssocID="{E3E9EBBD-FCB7-453E-A1E1-86D7B9ED11A4}" presName="composite" presStyleCnt="0"/>
      <dgm:spPr/>
    </dgm:pt>
    <dgm:pt modelId="{EB5F9427-EF77-4091-AB70-A71A280D5645}" type="pres">
      <dgm:prSet presAssocID="{E3E9EBBD-FCB7-453E-A1E1-86D7B9ED11A4}" presName="background" presStyleLbl="node0" presStyleIdx="1" presStyleCnt="3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9C030AC0-E2C0-4243-A1E8-63530AFBF445}" type="pres">
      <dgm:prSet presAssocID="{E3E9EBBD-FCB7-453E-A1E1-86D7B9ED11A4}" presName="text" presStyleLbl="fgAcc0" presStyleIdx="1" presStyleCnt="3" custLinFactNeighborX="-89331" custLinFactNeighborY="56241">
        <dgm:presLayoutVars>
          <dgm:chPref val="3"/>
        </dgm:presLayoutVars>
      </dgm:prSet>
      <dgm:spPr/>
    </dgm:pt>
    <dgm:pt modelId="{D7244A84-83CC-4E40-907C-B20DACFF8316}" type="pres">
      <dgm:prSet presAssocID="{E3E9EBBD-FCB7-453E-A1E1-86D7B9ED11A4}" presName="hierChild2" presStyleCnt="0"/>
      <dgm:spPr/>
    </dgm:pt>
    <dgm:pt modelId="{49AF6C12-D27C-4E5D-8997-B9B5126E2DEF}" type="pres">
      <dgm:prSet presAssocID="{5E92A6FB-423C-41DF-ACAD-9A5BCA60CB8A}" presName="hierRoot1" presStyleCnt="0"/>
      <dgm:spPr/>
    </dgm:pt>
    <dgm:pt modelId="{97153DFE-9475-48F7-B12C-6C083387E052}" type="pres">
      <dgm:prSet presAssocID="{5E92A6FB-423C-41DF-ACAD-9A5BCA60CB8A}" presName="composite" presStyleCnt="0"/>
      <dgm:spPr/>
    </dgm:pt>
    <dgm:pt modelId="{510E1D3A-A53E-43EC-890B-B51565986E83}" type="pres">
      <dgm:prSet presAssocID="{5E92A6FB-423C-41DF-ACAD-9A5BCA60CB8A}" presName="background" presStyleLbl="node0" presStyleIdx="2" presStyleCnt="3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099A5D1D-BA09-4269-B3DB-565FE0C18A69}" type="pres">
      <dgm:prSet presAssocID="{5E92A6FB-423C-41DF-ACAD-9A5BCA60CB8A}" presName="text" presStyleLbl="fgAcc0" presStyleIdx="2" presStyleCnt="3" custLinFactNeighborX="-26659" custLinFactNeighborY="58930">
        <dgm:presLayoutVars>
          <dgm:chPref val="3"/>
        </dgm:presLayoutVars>
      </dgm:prSet>
      <dgm:spPr/>
    </dgm:pt>
    <dgm:pt modelId="{84FFDA0F-5170-4EC6-9928-4073A054E261}" type="pres">
      <dgm:prSet presAssocID="{5E92A6FB-423C-41DF-ACAD-9A5BCA60CB8A}" presName="hierChild2" presStyleCnt="0"/>
      <dgm:spPr/>
    </dgm:pt>
  </dgm:ptLst>
  <dgm:cxnLst>
    <dgm:cxn modelId="{C5D63C0E-EC91-4E3B-A3C9-04A9C2D2729C}" srcId="{7901E91B-84B3-4656-BFA0-44C5EB167252}" destId="{E3E9EBBD-FCB7-453E-A1E1-86D7B9ED11A4}" srcOrd="1" destOrd="0" parTransId="{E955014F-9BF4-44DC-B431-897DEF90547A}" sibTransId="{F9678633-32E6-4B5C-B5F7-418A7AA6CA94}"/>
    <dgm:cxn modelId="{BBBA2C21-A3A5-4680-9580-AAD89A4B993D}" type="presOf" srcId="{7901E91B-84B3-4656-BFA0-44C5EB167252}" destId="{DE917AD2-3AF9-4D48-B7BC-6C358F231BE2}" srcOrd="0" destOrd="0" presId="urn:microsoft.com/office/officeart/2005/8/layout/hierarchy1"/>
    <dgm:cxn modelId="{A4A33B48-D90F-4D40-A866-308571ECE132}" srcId="{7901E91B-84B3-4656-BFA0-44C5EB167252}" destId="{65AA7558-5C04-49BB-8D5A-27428A54642A}" srcOrd="0" destOrd="0" parTransId="{EEC9925D-E3EC-496A-9797-D76B75282123}" sibTransId="{2C3481C7-1DB4-4C12-8AFD-27025E4F27AE}"/>
    <dgm:cxn modelId="{9E10DC6B-6879-44DE-9BEB-E526FABDEB7E}" type="presOf" srcId="{65AA7558-5C04-49BB-8D5A-27428A54642A}" destId="{ACEF3F97-AD3B-41BB-BF9A-22DE0DB1EA58}" srcOrd="0" destOrd="0" presId="urn:microsoft.com/office/officeart/2005/8/layout/hierarchy1"/>
    <dgm:cxn modelId="{642E3F9A-0A0E-4105-83FC-C33016FD1AA9}" type="presOf" srcId="{E3E9EBBD-FCB7-453E-A1E1-86D7B9ED11A4}" destId="{9C030AC0-E2C0-4243-A1E8-63530AFBF445}" srcOrd="0" destOrd="0" presId="urn:microsoft.com/office/officeart/2005/8/layout/hierarchy1"/>
    <dgm:cxn modelId="{BA30D4D3-6D0B-41C3-AE1D-9B9A0A8F26A9}" type="presOf" srcId="{5E92A6FB-423C-41DF-ACAD-9A5BCA60CB8A}" destId="{099A5D1D-BA09-4269-B3DB-565FE0C18A69}" srcOrd="0" destOrd="0" presId="urn:microsoft.com/office/officeart/2005/8/layout/hierarchy1"/>
    <dgm:cxn modelId="{26FD85D4-C048-462F-9068-F160A715FF4A}" srcId="{7901E91B-84B3-4656-BFA0-44C5EB167252}" destId="{5E92A6FB-423C-41DF-ACAD-9A5BCA60CB8A}" srcOrd="2" destOrd="0" parTransId="{FB13EE6A-66D1-422E-9B52-425850B5FA69}" sibTransId="{5CFEC26F-3153-41C0-B188-C659FE8D236A}"/>
    <dgm:cxn modelId="{1B199492-9CC3-4320-A387-21A74BDE1181}" type="presParOf" srcId="{DE917AD2-3AF9-4D48-B7BC-6C358F231BE2}" destId="{18D8FB55-180D-4EFF-BB50-6A6C6C0514BE}" srcOrd="0" destOrd="0" presId="urn:microsoft.com/office/officeart/2005/8/layout/hierarchy1"/>
    <dgm:cxn modelId="{5940CD7A-2E17-41E5-AB26-9A38FEB387AB}" type="presParOf" srcId="{18D8FB55-180D-4EFF-BB50-6A6C6C0514BE}" destId="{2DDB8E9D-0C9D-4635-B5D7-B76B898897AA}" srcOrd="0" destOrd="0" presId="urn:microsoft.com/office/officeart/2005/8/layout/hierarchy1"/>
    <dgm:cxn modelId="{B83E5A3B-F072-4E0F-B6F3-BDEB16F4DB2A}" type="presParOf" srcId="{2DDB8E9D-0C9D-4635-B5D7-B76B898897AA}" destId="{64F1BA77-EBA3-40BC-8D2A-D2218A02856E}" srcOrd="0" destOrd="0" presId="urn:microsoft.com/office/officeart/2005/8/layout/hierarchy1"/>
    <dgm:cxn modelId="{F647DFAC-FD82-46FD-A3B5-DCF03E062CE4}" type="presParOf" srcId="{2DDB8E9D-0C9D-4635-B5D7-B76B898897AA}" destId="{ACEF3F97-AD3B-41BB-BF9A-22DE0DB1EA58}" srcOrd="1" destOrd="0" presId="urn:microsoft.com/office/officeart/2005/8/layout/hierarchy1"/>
    <dgm:cxn modelId="{32D75242-032F-44EB-B13F-4339E7D11CDC}" type="presParOf" srcId="{18D8FB55-180D-4EFF-BB50-6A6C6C0514BE}" destId="{E645EDEC-F5F1-4826-AB02-A643973D6DF6}" srcOrd="1" destOrd="0" presId="urn:microsoft.com/office/officeart/2005/8/layout/hierarchy1"/>
    <dgm:cxn modelId="{714B9BFC-CD52-4BE6-8226-C6FB37ABC570}" type="presParOf" srcId="{DE917AD2-3AF9-4D48-B7BC-6C358F231BE2}" destId="{92D8C537-4E0A-466E-B8EE-4A3ACD517C83}" srcOrd="1" destOrd="0" presId="urn:microsoft.com/office/officeart/2005/8/layout/hierarchy1"/>
    <dgm:cxn modelId="{27E9309E-2BD8-4E64-9149-0CBB389AEE27}" type="presParOf" srcId="{92D8C537-4E0A-466E-B8EE-4A3ACD517C83}" destId="{9A1C387F-B7F7-41BF-A3B2-EC64B21BAF66}" srcOrd="0" destOrd="0" presId="urn:microsoft.com/office/officeart/2005/8/layout/hierarchy1"/>
    <dgm:cxn modelId="{3C6DCA1E-5576-4746-925B-70115A0004B5}" type="presParOf" srcId="{9A1C387F-B7F7-41BF-A3B2-EC64B21BAF66}" destId="{EB5F9427-EF77-4091-AB70-A71A280D5645}" srcOrd="0" destOrd="0" presId="urn:microsoft.com/office/officeart/2005/8/layout/hierarchy1"/>
    <dgm:cxn modelId="{376DB17F-4D5B-49C0-ADF5-BB15FDC46458}" type="presParOf" srcId="{9A1C387F-B7F7-41BF-A3B2-EC64B21BAF66}" destId="{9C030AC0-E2C0-4243-A1E8-63530AFBF445}" srcOrd="1" destOrd="0" presId="urn:microsoft.com/office/officeart/2005/8/layout/hierarchy1"/>
    <dgm:cxn modelId="{CDF8AD66-98F9-49B2-B2E3-03AB7045C208}" type="presParOf" srcId="{92D8C537-4E0A-466E-B8EE-4A3ACD517C83}" destId="{D7244A84-83CC-4E40-907C-B20DACFF8316}" srcOrd="1" destOrd="0" presId="urn:microsoft.com/office/officeart/2005/8/layout/hierarchy1"/>
    <dgm:cxn modelId="{50239AFD-3FEC-4418-A4B1-2D143FA945F5}" type="presParOf" srcId="{DE917AD2-3AF9-4D48-B7BC-6C358F231BE2}" destId="{49AF6C12-D27C-4E5D-8997-B9B5126E2DEF}" srcOrd="2" destOrd="0" presId="urn:microsoft.com/office/officeart/2005/8/layout/hierarchy1"/>
    <dgm:cxn modelId="{48890D14-EC29-4C01-8EB1-6D29C2B00AC9}" type="presParOf" srcId="{49AF6C12-D27C-4E5D-8997-B9B5126E2DEF}" destId="{97153DFE-9475-48F7-B12C-6C083387E052}" srcOrd="0" destOrd="0" presId="urn:microsoft.com/office/officeart/2005/8/layout/hierarchy1"/>
    <dgm:cxn modelId="{F17A85C3-5056-4126-828C-78290BAA4C5F}" type="presParOf" srcId="{97153DFE-9475-48F7-B12C-6C083387E052}" destId="{510E1D3A-A53E-43EC-890B-B51565986E83}" srcOrd="0" destOrd="0" presId="urn:microsoft.com/office/officeart/2005/8/layout/hierarchy1"/>
    <dgm:cxn modelId="{820618FC-D8A7-4528-80A2-7BF5CB320584}" type="presParOf" srcId="{97153DFE-9475-48F7-B12C-6C083387E052}" destId="{099A5D1D-BA09-4269-B3DB-565FE0C18A69}" srcOrd="1" destOrd="0" presId="urn:microsoft.com/office/officeart/2005/8/layout/hierarchy1"/>
    <dgm:cxn modelId="{1EEBA40C-DCC3-49EA-BB43-F33D402BD5A6}" type="presParOf" srcId="{49AF6C12-D27C-4E5D-8997-B9B5126E2DEF}" destId="{84FFDA0F-5170-4EC6-9928-4073A054E26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F3EFC7-E392-47BC-9307-9AC59FD2B47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56ECE7-8022-44EB-BAD6-24DC29CE3687}" type="pres">
      <dgm:prSet presAssocID="{B3F3EFC7-E392-47BC-9307-9AC59FD2B47A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AC43BA76-F693-4378-A0B9-6087C9D88707}" type="presOf" srcId="{B3F3EFC7-E392-47BC-9307-9AC59FD2B47A}" destId="{1656ECE7-8022-44EB-BAD6-24DC29CE3687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584ECB-0498-4152-9F24-18957E4DE4FF}">
      <dsp:nvSpPr>
        <dsp:cNvPr id="0" name=""/>
        <dsp:cNvSpPr/>
      </dsp:nvSpPr>
      <dsp:spPr>
        <a:xfrm>
          <a:off x="4117275" y="1609825"/>
          <a:ext cx="2304267" cy="838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2588"/>
              </a:lnTo>
              <a:lnTo>
                <a:pt x="2304267" y="582588"/>
              </a:lnTo>
              <a:lnTo>
                <a:pt x="2304267" y="8384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371E4-16F1-4030-A57F-F02A392B9180}">
      <dsp:nvSpPr>
        <dsp:cNvPr id="0" name=""/>
        <dsp:cNvSpPr/>
      </dsp:nvSpPr>
      <dsp:spPr>
        <a:xfrm>
          <a:off x="1569498" y="1609825"/>
          <a:ext cx="2547776" cy="838453"/>
        </a:xfrm>
        <a:custGeom>
          <a:avLst/>
          <a:gdLst/>
          <a:ahLst/>
          <a:cxnLst/>
          <a:rect l="0" t="0" r="0" b="0"/>
          <a:pathLst>
            <a:path>
              <a:moveTo>
                <a:pt x="2547776" y="0"/>
              </a:moveTo>
              <a:lnTo>
                <a:pt x="2547776" y="582588"/>
              </a:lnTo>
              <a:lnTo>
                <a:pt x="0" y="582588"/>
              </a:lnTo>
              <a:lnTo>
                <a:pt x="0" y="8384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B7E10-1FC1-403D-B376-B62C609F668A}">
      <dsp:nvSpPr>
        <dsp:cNvPr id="0" name=""/>
        <dsp:cNvSpPr/>
      </dsp:nvSpPr>
      <dsp:spPr>
        <a:xfrm>
          <a:off x="2736293" y="-144021"/>
          <a:ext cx="2761963" cy="17538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7C8645-E0DB-4AA7-B58A-0E42034AF2B2}">
      <dsp:nvSpPr>
        <dsp:cNvPr id="0" name=""/>
        <dsp:cNvSpPr/>
      </dsp:nvSpPr>
      <dsp:spPr>
        <a:xfrm>
          <a:off x="3043178" y="147518"/>
          <a:ext cx="2761963" cy="17538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Экономика ( от греч. </a:t>
          </a:r>
          <a:r>
            <a:rPr lang="en-US" sz="1800" kern="1200" dirty="0" err="1"/>
            <a:t>Oilkonomike</a:t>
          </a:r>
          <a:r>
            <a:rPr lang="en-US" sz="1800" kern="1200" dirty="0"/>
            <a:t> –</a:t>
          </a:r>
          <a:r>
            <a:rPr lang="ru-RU" sz="1800" kern="1200" dirty="0"/>
            <a:t>искусство управлять домашним хозяйством)-это</a:t>
          </a:r>
        </a:p>
      </dsp:txBody>
      <dsp:txXfrm>
        <a:off x="3094546" y="198886"/>
        <a:ext cx="2659227" cy="1651111"/>
      </dsp:txXfrm>
    </dsp:sp>
    <dsp:sp modelId="{F1A0BFBD-3EA4-4E73-B5F6-DBD3FE4FDFD6}">
      <dsp:nvSpPr>
        <dsp:cNvPr id="0" name=""/>
        <dsp:cNvSpPr/>
      </dsp:nvSpPr>
      <dsp:spPr>
        <a:xfrm>
          <a:off x="-27496" y="2448278"/>
          <a:ext cx="3193990" cy="17538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B2327-8C85-47DF-A222-40AFC88F68FD}">
      <dsp:nvSpPr>
        <dsp:cNvPr id="0" name=""/>
        <dsp:cNvSpPr/>
      </dsp:nvSpPr>
      <dsp:spPr>
        <a:xfrm>
          <a:off x="279388" y="2739819"/>
          <a:ext cx="3193990" cy="17538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Сфера общества, включающая хозяйство, совокупность средств, объектов, процессов, </a:t>
          </a:r>
          <a:r>
            <a:rPr lang="ru-RU" sz="1400" kern="1200" dirty="0" err="1"/>
            <a:t>используемыъх</a:t>
          </a:r>
          <a:r>
            <a:rPr lang="ru-RU" sz="1400" kern="1200" dirty="0"/>
            <a:t> людьми для  обеспечения жизни, удовлетворения потребностей путем создания необходимых благ и услуг, условий и средств существования с помощью труда.</a:t>
          </a:r>
        </a:p>
      </dsp:txBody>
      <dsp:txXfrm>
        <a:off x="330756" y="2791187"/>
        <a:ext cx="3091254" cy="1651111"/>
      </dsp:txXfrm>
    </dsp:sp>
    <dsp:sp modelId="{9BFD1B83-B546-4250-B315-A3EEB56D68EA}">
      <dsp:nvSpPr>
        <dsp:cNvPr id="0" name=""/>
        <dsp:cNvSpPr/>
      </dsp:nvSpPr>
      <dsp:spPr>
        <a:xfrm>
          <a:off x="4725033" y="2448278"/>
          <a:ext cx="3393017" cy="17538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545AFA-76C0-42A5-BC7D-941F1E943850}">
      <dsp:nvSpPr>
        <dsp:cNvPr id="0" name=""/>
        <dsp:cNvSpPr/>
      </dsp:nvSpPr>
      <dsp:spPr>
        <a:xfrm>
          <a:off x="5031918" y="2739819"/>
          <a:ext cx="3393017" cy="17538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Наука о хозяйстве , способах его  ведения людьми, закономерностях протекания хозяйственных процессов.</a:t>
          </a:r>
        </a:p>
      </dsp:txBody>
      <dsp:txXfrm>
        <a:off x="5083286" y="2791187"/>
        <a:ext cx="3290281" cy="16511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DA3D91-FD5E-4C15-B11E-4C04ED4C5333}">
      <dsp:nvSpPr>
        <dsp:cNvPr id="0" name=""/>
        <dsp:cNvSpPr/>
      </dsp:nvSpPr>
      <dsp:spPr>
        <a:xfrm>
          <a:off x="216027" y="6090"/>
          <a:ext cx="3766122" cy="186611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FF0000"/>
              </a:solidFill>
            </a:rPr>
            <a:t>Макроэкономика</a:t>
          </a:r>
          <a:r>
            <a:rPr lang="ru-RU" sz="1700" kern="1200" dirty="0"/>
            <a:t>- отрасль экономической науки, изучающая такие  крупномасштабные экономические явления, как экономический рост, инфляция, безработицы, конкуренция, налоги, международная торговля</a:t>
          </a:r>
        </a:p>
      </dsp:txBody>
      <dsp:txXfrm>
        <a:off x="216027" y="6090"/>
        <a:ext cx="3766122" cy="1866115"/>
      </dsp:txXfrm>
    </dsp:sp>
    <dsp:sp modelId="{DFBDA566-7256-4472-876D-BE5AAE84C004}">
      <dsp:nvSpPr>
        <dsp:cNvPr id="0" name=""/>
        <dsp:cNvSpPr/>
      </dsp:nvSpPr>
      <dsp:spPr>
        <a:xfrm>
          <a:off x="4294393" y="2418"/>
          <a:ext cx="3698490" cy="1873459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FF0000"/>
              </a:solidFill>
            </a:rPr>
            <a:t>Микроэкономика</a:t>
          </a:r>
          <a:r>
            <a:rPr lang="ru-RU" sz="1700" kern="1200" dirty="0"/>
            <a:t>-отрасль экономической науки, изучающая деятельность экономических единиц, таких, как семейные хозяйства, фирмы, государственные предприятия и учреждения.</a:t>
          </a:r>
        </a:p>
      </dsp:txBody>
      <dsp:txXfrm>
        <a:off x="4294393" y="2418"/>
        <a:ext cx="3698490" cy="1873459"/>
      </dsp:txXfrm>
    </dsp:sp>
    <dsp:sp modelId="{911FFEE1-E8BF-4707-B932-17345AF1812B}">
      <dsp:nvSpPr>
        <dsp:cNvPr id="0" name=""/>
        <dsp:cNvSpPr/>
      </dsp:nvSpPr>
      <dsp:spPr>
        <a:xfrm>
          <a:off x="1872213" y="2188121"/>
          <a:ext cx="4464485" cy="1873459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rgbClr val="FF0000"/>
              </a:solidFill>
            </a:rPr>
            <a:t>Основное различие </a:t>
          </a:r>
          <a:r>
            <a:rPr lang="ru-RU" sz="1700" kern="1200" dirty="0"/>
            <a:t>между  </a:t>
          </a:r>
          <a:r>
            <a:rPr lang="ru-RU" sz="1700" b="1" kern="1200" dirty="0"/>
            <a:t>макроэкономикой</a:t>
          </a:r>
          <a:r>
            <a:rPr lang="ru-RU" sz="1700" kern="1200" dirty="0"/>
            <a:t> и </a:t>
          </a:r>
          <a:r>
            <a:rPr lang="ru-RU" sz="1700" b="1" kern="1200" dirty="0"/>
            <a:t>микроэкономикой</a:t>
          </a:r>
          <a:r>
            <a:rPr lang="ru-RU" sz="1700" kern="1200" dirty="0"/>
            <a:t> заключается в том, что первая изучает экономику как единое целое на уровне национального хозяйства, а вторая исследует поведение участников экономической деятельности.</a:t>
          </a:r>
        </a:p>
      </dsp:txBody>
      <dsp:txXfrm>
        <a:off x="1872213" y="2188121"/>
        <a:ext cx="4464485" cy="18734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B87424-9C46-4E85-882E-1EA7794B3C73}">
      <dsp:nvSpPr>
        <dsp:cNvPr id="0" name=""/>
        <dsp:cNvSpPr/>
      </dsp:nvSpPr>
      <dsp:spPr>
        <a:xfrm>
          <a:off x="4419599" y="1039206"/>
          <a:ext cx="2513269" cy="436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93"/>
              </a:lnTo>
              <a:lnTo>
                <a:pt x="2513269" y="218093"/>
              </a:lnTo>
              <a:lnTo>
                <a:pt x="2513269" y="4361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46F0A7-B2CC-49E7-8773-6FE78B7CFD71}">
      <dsp:nvSpPr>
        <dsp:cNvPr id="0" name=""/>
        <dsp:cNvSpPr/>
      </dsp:nvSpPr>
      <dsp:spPr>
        <a:xfrm>
          <a:off x="4373879" y="1039206"/>
          <a:ext cx="91440" cy="4361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61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6706B5-CE79-45BF-B095-414F060FA609}">
      <dsp:nvSpPr>
        <dsp:cNvPr id="0" name=""/>
        <dsp:cNvSpPr/>
      </dsp:nvSpPr>
      <dsp:spPr>
        <a:xfrm>
          <a:off x="1906330" y="1039206"/>
          <a:ext cx="2513269" cy="436187"/>
        </a:xfrm>
        <a:custGeom>
          <a:avLst/>
          <a:gdLst/>
          <a:ahLst/>
          <a:cxnLst/>
          <a:rect l="0" t="0" r="0" b="0"/>
          <a:pathLst>
            <a:path>
              <a:moveTo>
                <a:pt x="2513269" y="0"/>
              </a:moveTo>
              <a:lnTo>
                <a:pt x="2513269" y="218093"/>
              </a:lnTo>
              <a:lnTo>
                <a:pt x="0" y="218093"/>
              </a:lnTo>
              <a:lnTo>
                <a:pt x="0" y="4361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9BF67D-CEF3-4F3E-9815-9849EC0FD92D}">
      <dsp:nvSpPr>
        <dsp:cNvPr id="0" name=""/>
        <dsp:cNvSpPr/>
      </dsp:nvSpPr>
      <dsp:spPr>
        <a:xfrm>
          <a:off x="3381058" y="665"/>
          <a:ext cx="2077082" cy="10385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Главные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вопросы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экономики</a:t>
          </a:r>
        </a:p>
      </dsp:txBody>
      <dsp:txXfrm>
        <a:off x="3381058" y="665"/>
        <a:ext cx="2077082" cy="1038541"/>
      </dsp:txXfrm>
    </dsp:sp>
    <dsp:sp modelId="{F9BCEF49-922E-4ED6-884F-16C606A2015F}">
      <dsp:nvSpPr>
        <dsp:cNvPr id="0" name=""/>
        <dsp:cNvSpPr/>
      </dsp:nvSpPr>
      <dsp:spPr>
        <a:xfrm>
          <a:off x="867788" y="1475393"/>
          <a:ext cx="2077082" cy="10385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Что надо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производить</a:t>
          </a:r>
        </a:p>
      </dsp:txBody>
      <dsp:txXfrm>
        <a:off x="867788" y="1475393"/>
        <a:ext cx="2077082" cy="1038541"/>
      </dsp:txXfrm>
    </dsp:sp>
    <dsp:sp modelId="{F5C19F7A-6FB3-44A5-901B-1FDE287F357A}">
      <dsp:nvSpPr>
        <dsp:cNvPr id="0" name=""/>
        <dsp:cNvSpPr/>
      </dsp:nvSpPr>
      <dsp:spPr>
        <a:xfrm>
          <a:off x="3381058" y="1475393"/>
          <a:ext cx="2077082" cy="10385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Как надо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производить </a:t>
          </a:r>
        </a:p>
      </dsp:txBody>
      <dsp:txXfrm>
        <a:off x="3381058" y="1475393"/>
        <a:ext cx="2077082" cy="1038541"/>
      </dsp:txXfrm>
    </dsp:sp>
    <dsp:sp modelId="{CB9E2A33-F5BE-4475-8071-6FA1FFB8C001}">
      <dsp:nvSpPr>
        <dsp:cNvPr id="0" name=""/>
        <dsp:cNvSpPr/>
      </dsp:nvSpPr>
      <dsp:spPr>
        <a:xfrm>
          <a:off x="5894328" y="1475393"/>
          <a:ext cx="2077082" cy="10385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Кто будет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потребителем </a:t>
          </a:r>
        </a:p>
      </dsp:txBody>
      <dsp:txXfrm>
        <a:off x="5894328" y="1475393"/>
        <a:ext cx="2077082" cy="10385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1BA77-EBA3-40BC-8D2A-D2218A02856E}">
      <dsp:nvSpPr>
        <dsp:cNvPr id="0" name=""/>
        <dsp:cNvSpPr/>
      </dsp:nvSpPr>
      <dsp:spPr>
        <a:xfrm>
          <a:off x="2676389" y="-101288"/>
          <a:ext cx="2314575" cy="1469755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ACEF3F97-AD3B-41BB-BF9A-22DE0DB1EA58}">
      <dsp:nvSpPr>
        <dsp:cNvPr id="0" name=""/>
        <dsp:cNvSpPr/>
      </dsp:nvSpPr>
      <dsp:spPr>
        <a:xfrm>
          <a:off x="2933564" y="143028"/>
          <a:ext cx="2314575" cy="146975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0" kern="1200" dirty="0"/>
            <a:t> </a:t>
          </a:r>
          <a:r>
            <a:rPr lang="ru-RU" sz="1500" b="1" kern="1200" dirty="0">
              <a:solidFill>
                <a:srgbClr val="C00000"/>
              </a:solidFill>
            </a:rPr>
            <a:t>Зарплата</a:t>
          </a:r>
          <a:r>
            <a:rPr lang="ru-RU" sz="1500" b="1" kern="1200" dirty="0"/>
            <a:t>-материальное вознаграждение работников</a:t>
          </a:r>
        </a:p>
      </dsp:txBody>
      <dsp:txXfrm>
        <a:off x="2976612" y="186076"/>
        <a:ext cx="2228479" cy="1383659"/>
      </dsp:txXfrm>
    </dsp:sp>
    <dsp:sp modelId="{EB5F9427-EF77-4091-AB70-A71A280D5645}">
      <dsp:nvSpPr>
        <dsp:cNvPr id="0" name=""/>
        <dsp:cNvSpPr/>
      </dsp:nvSpPr>
      <dsp:spPr>
        <a:xfrm>
          <a:off x="761292" y="2232550"/>
          <a:ext cx="2314575" cy="1469755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9C030AC0-E2C0-4243-A1E8-63530AFBF445}">
      <dsp:nvSpPr>
        <dsp:cNvPr id="0" name=""/>
        <dsp:cNvSpPr/>
      </dsp:nvSpPr>
      <dsp:spPr>
        <a:xfrm>
          <a:off x="1018467" y="2476867"/>
          <a:ext cx="2314575" cy="146975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C00000"/>
              </a:solidFill>
            </a:rPr>
            <a:t>Номинальная</a:t>
          </a:r>
          <a:r>
            <a:rPr lang="ru-RU" sz="2400" b="1" kern="1200" dirty="0"/>
            <a:t>– полученная сумма денег</a:t>
          </a:r>
        </a:p>
      </dsp:txBody>
      <dsp:txXfrm>
        <a:off x="1061515" y="2519915"/>
        <a:ext cx="2228479" cy="1383659"/>
      </dsp:txXfrm>
    </dsp:sp>
    <dsp:sp modelId="{510E1D3A-A53E-43EC-890B-B51565986E83}">
      <dsp:nvSpPr>
        <dsp:cNvPr id="0" name=""/>
        <dsp:cNvSpPr/>
      </dsp:nvSpPr>
      <dsp:spPr>
        <a:xfrm>
          <a:off x="5040807" y="2272072"/>
          <a:ext cx="2314575" cy="1469755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099A5D1D-BA09-4269-B3DB-565FE0C18A69}">
      <dsp:nvSpPr>
        <dsp:cNvPr id="0" name=""/>
        <dsp:cNvSpPr/>
      </dsp:nvSpPr>
      <dsp:spPr>
        <a:xfrm>
          <a:off x="5297982" y="2516388"/>
          <a:ext cx="2314575" cy="146975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/>
            <a:t>Реальная -  </a:t>
          </a:r>
          <a:r>
            <a:rPr lang="ru-RU" sz="1500" kern="1200" dirty="0"/>
            <a:t>объем благ , которые можно приобрести на номинальную зарплату в определенный период времени </a:t>
          </a:r>
        </a:p>
      </dsp:txBody>
      <dsp:txXfrm>
        <a:off x="5341030" y="2559436"/>
        <a:ext cx="2228479" cy="13836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C1931-8E3A-4C66-AB95-BF2273E5539E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73993-9E98-4B03-BB69-E98951148EC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94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B3D32-51E2-4C41-8DFD-5E5682F62E37}" type="slidenum">
              <a:rPr lang="ru-RU" smtClean="0">
                <a:solidFill>
                  <a:prstClr val="black"/>
                </a:solidFill>
              </a:rPr>
              <a:pPr/>
              <a:t>49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267A9-EC4E-4E6C-896B-75514A6927E2}" type="slidenum">
              <a:rPr lang="ru-RU" smtClean="0">
                <a:solidFill>
                  <a:prstClr val="black"/>
                </a:solidFill>
              </a:rPr>
              <a:pPr/>
              <a:t>69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73993-9E98-4B03-BB69-E98951148EC0}" type="slidenum">
              <a:rPr lang="ru-RU" smtClean="0"/>
              <a:t>88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321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20012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06572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06027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97573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965169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18371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405844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3101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98404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18776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4809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18406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89500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142977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1488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01969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246087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22667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53770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98511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8770051-0527-4EF1-BA07-5E97ACB1AB49}" type="slidenum">
              <a:rPr lang="ru-RU" altLang="ru-RU">
                <a:solidFill>
                  <a:srgbClr val="F07F09"/>
                </a:solidFill>
              </a:rPr>
              <a:pPr/>
              <a:t>‹#›</a:t>
            </a:fld>
            <a:endParaRPr lang="ru-RU" altLang="ru-RU">
              <a:solidFill>
                <a:srgbClr val="F07F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07241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9003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2185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57823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14390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5032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72181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2142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97207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37286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459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51849"/>
      </p:ext>
    </p:extLst>
  </p:cSld>
  <p:clrMapOvr>
    <a:masterClrMapping/>
  </p:clrMapOvr>
  <p:transition spd="slow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71115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08115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41019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00599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44488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3001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8685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20523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94764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6543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318426"/>
      </p:ext>
    </p:extLst>
  </p:cSld>
  <p:clrMapOvr>
    <a:masterClrMapping/>
  </p:clrMapOvr>
  <p:transition spd="slow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25930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4481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64741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8024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703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140880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577244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9444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907257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134499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552072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85170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790290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537167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7806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48081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01603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84697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52044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6064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83202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30887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8998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33002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03538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9494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76002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06262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82594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3597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94505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53434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22386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81096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7027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334352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8623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6857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935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80703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617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68170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21797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27334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65150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6733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70999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970625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3137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31133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73914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3379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63774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7216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62923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10277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3412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7656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51000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57790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104305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45593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88137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88357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93293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080910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53750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601029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456753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9908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15011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25178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49685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5297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211287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336730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4670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4512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094650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38072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0584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682879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045719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206505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30389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19012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390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683325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43564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66654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5EE4769-5088-478F-8CF3-96E670CE9678}" type="datetimeFigureOut">
              <a:rPr lang="ru-RU" smtClean="0"/>
              <a:t>28.04.2019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188BCA9-6AFD-4EC0-8AF9-E7829309BB72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823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82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0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722DB-4CF2-4D73-9D34-ED5B325A2D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780E3-91A5-432D-A2C1-2B397BDA1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31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82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912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2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50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73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490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13D0-F397-42E6-AC0C-210628A322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A353-37B6-4A5B-A750-0F6D1B5C52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50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Экономика</a:t>
            </a:r>
          </a:p>
        </p:txBody>
      </p:sp>
    </p:spTree>
    <p:extLst>
      <p:ext uri="{BB962C8B-B14F-4D97-AF65-F5344CB8AC3E}">
        <p14:creationId xmlns:p14="http://schemas.microsoft.com/office/powerpoint/2010/main" val="121302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077200" cy="9144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dirty="0"/>
              <a:t>2.1 Экономика и экономическая наука</a:t>
            </a:r>
          </a:p>
        </p:txBody>
      </p:sp>
      <p:sp>
        <p:nvSpPr>
          <p:cNvPr id="10243" name="AutoShape 4"/>
          <p:cNvSpPr>
            <a:spLocks noChangeArrowheads="1"/>
          </p:cNvSpPr>
          <p:nvPr/>
        </p:nvSpPr>
        <p:spPr bwMode="auto">
          <a:xfrm>
            <a:off x="172911" y="1340768"/>
            <a:ext cx="4319811" cy="2160240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</a:rPr>
              <a:t>ВНП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весь объем конечного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 производства товаров и услуг,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созданных как внутри страны,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так и за рубежом</a:t>
            </a:r>
          </a:p>
        </p:txBody>
      </p:sp>
      <p:sp>
        <p:nvSpPr>
          <p:cNvPr id="10244" name="AutoShape 6"/>
          <p:cNvSpPr>
            <a:spLocks noChangeArrowheads="1"/>
          </p:cNvSpPr>
          <p:nvPr/>
        </p:nvSpPr>
        <p:spPr bwMode="auto">
          <a:xfrm>
            <a:off x="4714874" y="1356792"/>
            <a:ext cx="4392613" cy="2374900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</a:rPr>
              <a:t>ВВП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0000"/>
                </a:solidFill>
              </a:rPr>
              <a:t>Общая рыночная стоимость всех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0000"/>
                </a:solidFill>
              </a:rPr>
              <a:t> конечных  товаров и услуг,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0000"/>
                </a:solidFill>
              </a:rPr>
              <a:t>произведенных внутри страны 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000000"/>
                </a:solidFill>
              </a:rPr>
              <a:t> течение года</a:t>
            </a:r>
          </a:p>
        </p:txBody>
      </p:sp>
      <p:sp>
        <p:nvSpPr>
          <p:cNvPr id="10245" name="AutoShape 8"/>
          <p:cNvSpPr>
            <a:spLocks noChangeArrowheads="1"/>
          </p:cNvSpPr>
          <p:nvPr/>
        </p:nvSpPr>
        <p:spPr bwMode="auto">
          <a:xfrm>
            <a:off x="180181" y="4070998"/>
            <a:ext cx="3995738" cy="2160588"/>
          </a:xfrm>
          <a:prstGeom prst="flowChartPunchedCard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</a:rPr>
              <a:t>Чистый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</a:rPr>
              <a:t>национальный продукт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</a:rPr>
              <a:t>ВНП за вычетом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</a:rPr>
              <a:t>амортизационных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</a:rPr>
              <a:t>отчислений</a:t>
            </a:r>
          </a:p>
        </p:txBody>
      </p:sp>
      <p:sp>
        <p:nvSpPr>
          <p:cNvPr id="10246" name="AutoShape 10"/>
          <p:cNvSpPr>
            <a:spLocks noChangeArrowheads="1"/>
          </p:cNvSpPr>
          <p:nvPr/>
        </p:nvSpPr>
        <p:spPr bwMode="auto">
          <a:xfrm>
            <a:off x="4654192" y="4059816"/>
            <a:ext cx="4465638" cy="2592387"/>
          </a:xfrm>
          <a:prstGeom prst="star32">
            <a:avLst>
              <a:gd name="adj" fmla="val 40972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FF0000"/>
                </a:solidFill>
              </a:rPr>
              <a:t>Национальный доход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ЧНП за вычетом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косвенных налогов</a:t>
            </a:r>
          </a:p>
        </p:txBody>
      </p:sp>
    </p:spTree>
    <p:extLst>
      <p:ext uri="{BB962C8B-B14F-4D97-AF65-F5344CB8AC3E}">
        <p14:creationId xmlns:p14="http://schemas.microsoft.com/office/powerpoint/2010/main" val="2432407571"/>
      </p:ext>
    </p:extLst>
  </p:cSld>
  <p:clrMapOvr>
    <a:masterClrMapping/>
  </p:clrMapOvr>
  <p:transition spd="slow">
    <p:randomBar dir="vert"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Причины циклического развития экономики (внешние)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Войны, из-за которых экономика перестраивается на производство военной продукции, привлекает дополнительные ресурсы и рабочую силу, а по окончании войны наступает спад.</a:t>
            </a:r>
          </a:p>
          <a:p>
            <a:r>
              <a:rPr lang="ru-RU" dirty="0"/>
              <a:t>Воздействие других внешних факторов, например, нефтяных шоков, когда нефтедобывающие страны резко поднимают цены. </a:t>
            </a:r>
          </a:p>
          <a:p>
            <a:r>
              <a:rPr lang="ru-RU" dirty="0"/>
              <a:t>Крупные нововведения (железные дороги, автомобили, электроника), оказывающие большое влияние на инвестиции, производство, потребление, уровень цен.</a:t>
            </a:r>
          </a:p>
          <a:p>
            <a:r>
              <a:rPr lang="ru-RU" dirty="0"/>
              <a:t>· Монетарная (денежная) политика правительства: большое количество денег порождает инфляционный бум, а недостаточное их количество сокращает инвестиции и ведет к спаду производства</a:t>
            </a:r>
          </a:p>
          <a:p>
            <a:r>
              <a:rPr lang="ru-RU" dirty="0"/>
              <a:t>· Изменение соотношения совокупного предложения и совокупного спроса, когда, например, появляются кардинально</a:t>
            </a:r>
            <a:br>
              <a:rPr lang="ru-RU" dirty="0"/>
            </a:br>
            <a:r>
              <a:rPr lang="ru-RU" dirty="0"/>
              <a:t>новые товары (персональные компьютеры) и спрос переключается на них, а производителям старых товаров (пишущих машинок) приходится закрывать производство.</a:t>
            </a:r>
          </a:p>
          <a:p>
            <a:r>
              <a:rPr lang="ru-RU" dirty="0"/>
              <a:t>Сокращение производства, вызванное выпуском товарной продукции, т.е. накоплением больших запасов из-за низкого спроса или высоких цен, когда торговля отказывается от товаров, которые она не может реализовать, а совокупное предложение превышает совокупный спрос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6055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332656"/>
            <a:ext cx="8856984" cy="64087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Кризис характеризуется</a:t>
            </a:r>
            <a:r>
              <a:rPr lang="ru-RU" dirty="0"/>
              <a:t>:</a:t>
            </a:r>
          </a:p>
          <a:p>
            <a:r>
              <a:rPr lang="ru-RU" dirty="0"/>
              <a:t>сокращением производства и прибыли; </a:t>
            </a:r>
          </a:p>
          <a:p>
            <a:r>
              <a:rPr lang="ru-RU" dirty="0"/>
              <a:t>иногда вынужденным падением цен;</a:t>
            </a:r>
          </a:p>
          <a:p>
            <a:r>
              <a:rPr lang="ru-RU" dirty="0"/>
              <a:t>падением реальной (а иногда и номинальной) заработной платы;</a:t>
            </a:r>
          </a:p>
          <a:p>
            <a:r>
              <a:rPr lang="ru-RU" dirty="0"/>
              <a:t>снижением уровня жизни.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b="1" dirty="0"/>
              <a:t>Виды кризисов в зависимости от причин возникновения</a:t>
            </a:r>
            <a:r>
              <a:rPr lang="ru-RU" dirty="0"/>
              <a:t>:</a:t>
            </a:r>
          </a:p>
          <a:p>
            <a:r>
              <a:rPr lang="ru-RU" dirty="0"/>
              <a:t>-        кризис перепроизводства – порожден ростом производственных мощностей и перепроизводством товаров; предложение превышает платежеспособный спрос и начинается перенакопление капитальных ресурсов.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b="1" dirty="0"/>
              <a:t>Виды перенакопления</a:t>
            </a:r>
            <a:r>
              <a:rPr lang="ru-RU" dirty="0"/>
              <a:t>:</a:t>
            </a:r>
          </a:p>
          <a:p>
            <a:r>
              <a:rPr lang="ru-RU" dirty="0"/>
              <a:t>товарное перенакопление – образуются излишки нереализованной продукции, товарной массы.</a:t>
            </a:r>
          </a:p>
          <a:p>
            <a:r>
              <a:rPr lang="ru-RU" dirty="0"/>
              <a:t>перенакопление капитала – перепроизводство производственных мощностей;</a:t>
            </a:r>
          </a:p>
          <a:p>
            <a:r>
              <a:rPr lang="ru-RU" dirty="0"/>
              <a:t>денежное перенакопление.</a:t>
            </a:r>
          </a:p>
          <a:p>
            <a:r>
              <a:rPr lang="ru-RU" dirty="0"/>
              <a:t>-        структурный кризис – связан с рождением новых отраслей и технологий и отмиранием старых;</a:t>
            </a:r>
          </a:p>
          <a:p>
            <a:r>
              <a:rPr lang="ru-RU" dirty="0"/>
              <a:t>-        конъюнктурный кризис – связан с цикличностью колебания спроса и предложения на рынке;</a:t>
            </a:r>
          </a:p>
          <a:p>
            <a:r>
              <a:rPr lang="ru-RU" dirty="0"/>
              <a:t>-        сезонный кризис – порожден технологической спецификой некоторых отраслей хозяйства.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116156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2. 12 Роль государства в экономике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640960" cy="54006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. Государство участвует в экономике практически повсюду, становясь все более активными участниками рыночных отношений. Оно использует различные </a:t>
            </a:r>
            <a:r>
              <a:rPr lang="ru-RU" b="1" i="1" dirty="0"/>
              <a:t>методы регулирования экономической жизни.</a:t>
            </a:r>
            <a:endParaRPr lang="ru-RU" b="1" dirty="0"/>
          </a:p>
          <a:p>
            <a:r>
              <a:rPr lang="ru-RU" b="1" dirty="0"/>
              <a:t>А. </a:t>
            </a:r>
            <a:r>
              <a:rPr lang="ru-RU" b="1" i="1" dirty="0">
                <a:solidFill>
                  <a:srgbClr val="C00000"/>
                </a:solidFill>
              </a:rPr>
              <a:t>Правовые методы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/>
              <a:t>Заключаются в том, что государство принимает законы, призванные упорядочить взаимоотношения участников рыночной игры. Особое место среди этих законов занимает так называемое </a:t>
            </a:r>
            <a:r>
              <a:rPr lang="ru-RU" b="1" i="1" dirty="0"/>
              <a:t>антимонопольное законодательство,</a:t>
            </a:r>
            <a:r>
              <a:rPr lang="ru-RU" b="1" dirty="0"/>
              <a:t> законы, направленные на поддержку мелкого и среднего бизнеса, поддерживая таким образом разнообразную структуру производства.</a:t>
            </a:r>
          </a:p>
          <a:p>
            <a:r>
              <a:rPr lang="ru-RU" b="1" dirty="0"/>
              <a:t>Б. </a:t>
            </a:r>
            <a:r>
              <a:rPr lang="ru-RU" b="1" i="1" dirty="0">
                <a:solidFill>
                  <a:srgbClr val="C00000"/>
                </a:solidFill>
              </a:rPr>
              <a:t>Финансово-экономические методы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/>
              <a:t>К ним относятся прежде всего </a:t>
            </a:r>
            <a:r>
              <a:rPr lang="ru-RU" b="1" i="1" dirty="0"/>
              <a:t>налоги. </a:t>
            </a:r>
            <a:r>
              <a:rPr lang="ru-RU" b="1" dirty="0"/>
              <a:t>Увеличивая или уменьшая размер налогов, государство либо способствует развитию производства, либо тормозит его. Государство оказывает определенное влияние на экономику при проведении своей денежной политики. Под </a:t>
            </a:r>
            <a:r>
              <a:rPr lang="ru-RU" b="1" i="1" dirty="0"/>
              <a:t>денежной политикой </a:t>
            </a:r>
            <a:r>
              <a:rPr lang="ru-RU" b="1" dirty="0"/>
              <a:t>понимают политику государства по управлению денежной массой и кредитами. Главную ответственность за ее проведение, как правило, несет государственный банк страны, который регулирует ставку банковского процента. С ее помощью банк либо ограничивает, либо расширяет возможности получения предпринимателями кредита на развитие производства.</a:t>
            </a:r>
          </a:p>
          <a:p>
            <a:r>
              <a:rPr lang="ru-RU" b="1" dirty="0"/>
              <a:t>Государство также может помочь товаропроизводителям, вводя таможенные пошлины. </a:t>
            </a:r>
            <a:r>
              <a:rPr lang="ru-RU" b="1" i="1" dirty="0"/>
              <a:t>Пошлина — </a:t>
            </a:r>
            <a:r>
              <a:rPr lang="ru-RU" b="1" dirty="0"/>
              <a:t>это специальный налог государства на товары, покупаемые за границей. Он вводится для того, чтобы импортные товары были дороже отечественных и потребители выбирали последние. Тем самым государство, с одной стороны, сдерживает импорт, а с другой — защищает соответствующие отечественные отрасли (так, например, поступает правительство РФ при защите отечественных производителей автомобилей). К этой же группе относятся </a:t>
            </a:r>
            <a:r>
              <a:rPr lang="ru-RU" b="1" i="1" dirty="0"/>
              <a:t>налоги, бюджет, государственные инвестиции и др.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46526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476672"/>
            <a:ext cx="8784976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В. </a:t>
            </a:r>
            <a:r>
              <a:rPr lang="ru-RU" b="1" i="1" dirty="0">
                <a:solidFill>
                  <a:srgbClr val="C00000"/>
                </a:solidFill>
              </a:rPr>
              <a:t>Экономическое программирование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sz="2800" dirty="0"/>
              <a:t>Заключается в том, что государство составляет примерные планы развития экономики на некоторый период. Но в отличие от командной экономики, где подобные планы являются обязательными и внедряются при помощи приказов сверху, в рыночной экономике они носят рекомендательный характер и на практике обычно оказывают определенное влияние на частных товаропроизводителей.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2094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157592" cy="5040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2. 15 Мировая экономика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b="1" i="1" dirty="0">
                <a:solidFill>
                  <a:srgbClr val="C00000"/>
                </a:solidFill>
              </a:rPr>
              <a:t>Мировая экономика </a:t>
            </a:r>
            <a:r>
              <a:rPr lang="ru-RU" b="1" dirty="0"/>
              <a:t>— это противоречивая целостность национальных экономик, связанных между собой международными экономическими отношениями на основе международного разделения труда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b="1" i="1" dirty="0"/>
              <a:t>Структура мировой экономики: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развитые страны с рыночной экономикой (25 государств);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развивающиеся страны с рыночной экономикой (132 государства);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страны с переходной экономикой (от административно-командной к рыночной) (28 государств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29965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5793507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b="1" i="1" dirty="0">
                <a:solidFill>
                  <a:srgbClr val="C00000"/>
                </a:solidFill>
              </a:rPr>
              <a:t>Мировой рынок </a:t>
            </a:r>
            <a:r>
              <a:rPr lang="ru-RU" b="1" dirty="0"/>
              <a:t>— это совокупность рыночных отношений между странами на основе международного разделения труда.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/>
              <a:t>В основе функционирования мировой экономики </a:t>
            </a:r>
            <a:r>
              <a:rPr lang="ru-RU" b="1" dirty="0"/>
              <a:t>лежит международное разделение труда, которое предполагает устойчивый международный обмен, или кооперацию.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>
                <a:solidFill>
                  <a:srgbClr val="C00000"/>
                </a:solidFill>
              </a:rPr>
              <a:t>Международное разделение труда </a:t>
            </a:r>
            <a:r>
              <a:rPr lang="ru-RU" b="1" dirty="0">
                <a:solidFill>
                  <a:srgbClr val="C00000"/>
                </a:solidFill>
              </a:rPr>
              <a:t>(МРТ) </a:t>
            </a:r>
            <a:r>
              <a:rPr lang="ru-RU" b="1" dirty="0"/>
              <a:t>— это устойчивое производство товаров и услуг в отдельных странах сверх внутренних потребностей в расчете на международный рынок.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Основные формы МРТ:</a:t>
            </a:r>
          </a:p>
          <a:p>
            <a:pPr>
              <a:buFont typeface="Wingdings" pitchFamily="2" charset="2"/>
              <a:buChar char="§"/>
            </a:pPr>
            <a:r>
              <a:rPr lang="ru-RU" b="1" dirty="0">
                <a:solidFill>
                  <a:srgbClr val="C00000"/>
                </a:solidFill>
              </a:rPr>
              <a:t>Общее МРТ </a:t>
            </a:r>
            <a:r>
              <a:rPr lang="ru-RU" b="1" dirty="0"/>
              <a:t>– специализация по отраслям и сферам экономики</a:t>
            </a:r>
          </a:p>
          <a:p>
            <a:pPr>
              <a:buFont typeface="Wingdings" pitchFamily="2" charset="2"/>
              <a:buChar char="§"/>
            </a:pPr>
            <a:r>
              <a:rPr lang="ru-RU" b="1" dirty="0">
                <a:solidFill>
                  <a:srgbClr val="C00000"/>
                </a:solidFill>
              </a:rPr>
              <a:t>Частное МРТ </a:t>
            </a:r>
            <a:r>
              <a:rPr lang="ru-RU" b="1" dirty="0"/>
              <a:t>– специализация на выпуске отдельных видов готовой продукции и услуг</a:t>
            </a:r>
          </a:p>
          <a:p>
            <a:pPr>
              <a:buFont typeface="Wingdings" pitchFamily="2" charset="2"/>
              <a:buChar char="§"/>
            </a:pPr>
            <a:r>
              <a:rPr lang="ru-RU" b="1" dirty="0">
                <a:solidFill>
                  <a:srgbClr val="C00000"/>
                </a:solidFill>
              </a:rPr>
              <a:t>Единичное МРТ </a:t>
            </a:r>
            <a:r>
              <a:rPr lang="ru-RU" b="1" dirty="0"/>
              <a:t>– специализация на производстве отдельных узлов, стадиях технологических процессов</a:t>
            </a:r>
          </a:p>
          <a:p>
            <a:pPr>
              <a:buFont typeface="Wingdings" pitchFamily="2" charset="2"/>
              <a:buChar char="§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1432180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8712968" cy="626469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b="1" dirty="0"/>
              <a:t>Международное разделение труда основывается на международной специализации.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Международная специализация </a:t>
            </a:r>
            <a:r>
              <a:rPr lang="ru-RU" b="1" dirty="0"/>
              <a:t>– сосредоточение в отдельных странах производства определенных товаров для последующей выгодной продажи на мировом рынке и удовлетворения тем самым потребностей других стран, предъявляющих спрос на этот товар. Предпосылки международной специализации:</a:t>
            </a:r>
          </a:p>
          <a:p>
            <a:r>
              <a:rPr lang="ru-RU" b="1" dirty="0"/>
              <a:t>Природные условия страны (климат, географическое положение, наличие полезных ископаемых и других природных ресурсов)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Уровень экономического и научно-технического развития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r>
              <a:rPr lang="ru-RU" b="1" dirty="0"/>
              <a:t>экономически развитые страны, как правило, специализируются на </a:t>
            </a:r>
            <a:r>
              <a:rPr lang="ru-RU" b="1" i="1" dirty="0"/>
              <a:t>производстве готовых изделий</a:t>
            </a:r>
            <a:r>
              <a:rPr lang="ru-RU" b="1" dirty="0"/>
              <a:t>, а развивающиеся страны — </a:t>
            </a:r>
            <a:r>
              <a:rPr lang="ru-RU" b="1" i="1" dirty="0"/>
              <a:t>на производстве сырья</a:t>
            </a:r>
          </a:p>
          <a:p>
            <a:r>
              <a:rPr lang="ru-RU" b="1" dirty="0"/>
              <a:t>Сложившиеся традиции в производстве тех или иных товаров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76284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Международные экономические отношения </a:t>
            </a:r>
            <a:r>
              <a:rPr lang="ru-RU" b="1" dirty="0">
                <a:solidFill>
                  <a:srgbClr val="C00000"/>
                </a:solidFill>
              </a:rPr>
              <a:t>(МЭО) </a:t>
            </a:r>
            <a:r>
              <a:rPr lang="ru-RU" b="1" dirty="0"/>
              <a:t>— это комплекс торговых, производственных, научно-технических, финансовых связей между государствами, приводящих к обмену экономическими ресурсами, совместной экономической деятельности.</a:t>
            </a:r>
          </a:p>
          <a:p>
            <a:pPr>
              <a:buNone/>
            </a:pPr>
            <a:r>
              <a:rPr lang="ru-RU" b="1" i="1" dirty="0">
                <a:solidFill>
                  <a:srgbClr val="C00000"/>
                </a:solidFill>
              </a:rPr>
              <a:t>Формы международных экономических отношений:</a:t>
            </a:r>
          </a:p>
          <a:p>
            <a:r>
              <a:rPr lang="ru-RU" b="1" dirty="0"/>
              <a:t>международная торговля товарами и услугами;</a:t>
            </a:r>
          </a:p>
          <a:p>
            <a:r>
              <a:rPr lang="ru-RU" b="1" dirty="0"/>
              <a:t>валютно-кредитные отношения;</a:t>
            </a:r>
          </a:p>
          <a:p>
            <a:r>
              <a:rPr lang="ru-RU" b="1" dirty="0"/>
              <a:t>движение капиталов и зарубежных инвестиций;</a:t>
            </a:r>
          </a:p>
          <a:p>
            <a:r>
              <a:rPr lang="ru-RU" b="1" dirty="0"/>
              <a:t>миграция рабочей силы;</a:t>
            </a:r>
          </a:p>
          <a:p>
            <a:r>
              <a:rPr lang="ru-RU" b="1" dirty="0"/>
              <a:t>межотраслевая кооперация производства;</a:t>
            </a:r>
          </a:p>
          <a:p>
            <a:r>
              <a:rPr lang="ru-RU" b="1" dirty="0"/>
              <a:t>обмен в области науки и техники.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87027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/>
          </a:bodyPr>
          <a:lstStyle/>
          <a:p>
            <a:r>
              <a:rPr lang="ru-RU" sz="3200" b="1" i="1" dirty="0"/>
              <a:t>Экспорт </a:t>
            </a:r>
            <a:r>
              <a:rPr lang="ru-RU" sz="3200" dirty="0"/>
              <a:t>(лат. exportare вывозить) – продажа товаров и услуг за границу для их реализации на мировом рынке</a:t>
            </a:r>
          </a:p>
          <a:p>
            <a:r>
              <a:rPr lang="ru-RU" sz="3200" b="1" i="1" dirty="0"/>
              <a:t>Импорт</a:t>
            </a:r>
            <a:r>
              <a:rPr lang="ru-RU" sz="3200" dirty="0"/>
              <a:t> (лат. importare — ввозить) – закупка и ввоз товаров и  услуг  для  продажи их на внутреннем рынке</a:t>
            </a:r>
          </a:p>
          <a:p>
            <a:r>
              <a:rPr lang="ru-RU" sz="3200" b="1" i="1" dirty="0"/>
              <a:t>Сальдо </a:t>
            </a:r>
            <a:r>
              <a:rPr lang="ru-RU" sz="3200" dirty="0"/>
              <a:t>(ит. saldo — расчет) торгового баланса — разница между экспортом и импортом за определенный период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30532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Виды внешнеторговой политики государства:</a:t>
            </a:r>
          </a:p>
          <a:p>
            <a:r>
              <a:rPr lang="ru-RU" b="1" dirty="0">
                <a:solidFill>
                  <a:srgbClr val="C00000"/>
                </a:solidFill>
              </a:rPr>
              <a:t>Протекционизм</a:t>
            </a:r>
            <a:r>
              <a:rPr lang="ru-RU" dirty="0"/>
              <a:t> (от лат. protectio — покровительство, защита) – политика государства, направленная на защиту интересов внутренних производителей от иностранных конкурентов</a:t>
            </a:r>
          </a:p>
          <a:p>
            <a:r>
              <a:rPr lang="ru-RU" dirty="0"/>
              <a:t>o  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селективный </a:t>
            </a:r>
            <a:r>
              <a:rPr lang="ru-RU" dirty="0"/>
              <a:t>– направлен против отдельных стран или отдельных товаров;</a:t>
            </a:r>
          </a:p>
          <a:p>
            <a:r>
              <a:rPr lang="ru-RU" dirty="0"/>
              <a:t>o </a:t>
            </a:r>
            <a:r>
              <a:rPr lang="ru-RU" b="1" dirty="0">
                <a:solidFill>
                  <a:srgbClr val="C00000"/>
                </a:solidFill>
              </a:rPr>
              <a:t>  отраслевой </a:t>
            </a:r>
            <a:r>
              <a:rPr lang="ru-RU" dirty="0"/>
              <a:t>– защищает отдельные отрасли, прежде всего сельское хозяйство;</a:t>
            </a:r>
          </a:p>
          <a:p>
            <a:r>
              <a:rPr lang="ru-RU" dirty="0"/>
              <a:t>o   коллективный – проводится объединениями стран в отношении других стран, не входящих в них;</a:t>
            </a:r>
          </a:p>
          <a:p>
            <a:r>
              <a:rPr lang="ru-RU" dirty="0"/>
              <a:t>o   </a:t>
            </a:r>
            <a:r>
              <a:rPr lang="ru-RU" b="1" dirty="0">
                <a:solidFill>
                  <a:srgbClr val="C00000"/>
                </a:solidFill>
              </a:rPr>
              <a:t>скрытный</a:t>
            </a:r>
            <a:r>
              <a:rPr lang="ru-RU" b="1" dirty="0"/>
              <a:t> </a:t>
            </a:r>
            <a:r>
              <a:rPr lang="ru-RU" dirty="0"/>
              <a:t>– с помощью методов внутренней экономической политики</a:t>
            </a:r>
          </a:p>
          <a:p>
            <a:r>
              <a:rPr lang="ru-RU" b="1" dirty="0">
                <a:solidFill>
                  <a:srgbClr val="C00000"/>
                </a:solidFill>
              </a:rPr>
              <a:t>Умеренная торговая политика </a:t>
            </a:r>
            <a:r>
              <a:rPr lang="ru-RU" dirty="0"/>
              <a:t>– предполагает сочетание элементов свободной торговли и протекционизма</a:t>
            </a:r>
          </a:p>
          <a:p>
            <a:r>
              <a:rPr lang="ru-RU" b="1" dirty="0">
                <a:solidFill>
                  <a:srgbClr val="C00000"/>
                </a:solidFill>
              </a:rPr>
              <a:t>Свободная торговля </a:t>
            </a:r>
            <a:r>
              <a:rPr lang="ru-RU" dirty="0"/>
              <a:t>(фритредерство от англ. free trade — свободная торговля) – политика государства, ориентированная на свободное развитие международной торговли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284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2.1 Экономика и экономическая наука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b="1" dirty="0">
                <a:solidFill>
                  <a:srgbClr val="FF0000"/>
                </a:solidFill>
              </a:rPr>
              <a:t>Объектом</a:t>
            </a:r>
            <a:r>
              <a:rPr lang="ru-RU" dirty="0"/>
              <a:t> изучения </a:t>
            </a:r>
            <a:r>
              <a:rPr lang="ru-RU" b="1" dirty="0">
                <a:solidFill>
                  <a:srgbClr val="FF0000"/>
                </a:solidFill>
              </a:rPr>
              <a:t>микроэкономики </a:t>
            </a:r>
            <a:r>
              <a:rPr lang="ru-RU" dirty="0"/>
              <a:t>являются:</a:t>
            </a:r>
          </a:p>
          <a:p>
            <a:r>
              <a:rPr lang="ru-RU" dirty="0"/>
              <a:t>Производители и потребители, принятие ими решений в отношений объемов производства, продаж, покупок, потребления с учетом потребностей, цен, затрат, прибыли;</a:t>
            </a:r>
          </a:p>
          <a:p>
            <a:r>
              <a:rPr lang="ru-RU" dirty="0"/>
              <a:t>Рыночное поведение субъектов в процессе производства, распределения, обмена, потребления;</a:t>
            </a:r>
          </a:p>
          <a:p>
            <a:r>
              <a:rPr lang="ru-RU" dirty="0"/>
              <a:t>Отношения между производителями, потребителями на разных рынках.</a:t>
            </a:r>
          </a:p>
        </p:txBody>
      </p:sp>
    </p:spTree>
    <p:extLst>
      <p:ext uri="{BB962C8B-B14F-4D97-AF65-F5344CB8AC3E}">
        <p14:creationId xmlns:p14="http://schemas.microsoft.com/office/powerpoint/2010/main" val="350934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79350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</a:rPr>
              <a:t>Государственное регулирование внешней торговли:</a:t>
            </a:r>
          </a:p>
          <a:p>
            <a:r>
              <a:rPr lang="ru-RU" i="1" dirty="0"/>
              <a:t>Цель</a:t>
            </a:r>
            <a:r>
              <a:rPr lang="ru-RU" dirty="0"/>
              <a:t> государственного регулирования: помочь экспорте­рам вывезти как можно больше своей продукции, и ограничить импорт, сделав иностранные товары менее конкурентоспособными на внутреннем рынке.</a:t>
            </a:r>
          </a:p>
          <a:p>
            <a:r>
              <a:rPr lang="ru-RU" i="1" dirty="0"/>
              <a:t>Методы</a:t>
            </a:r>
            <a:r>
              <a:rPr lang="ru-RU" dirty="0"/>
              <a:t> государственного регулирования внешней торговли:</a:t>
            </a:r>
          </a:p>
          <a:p>
            <a:r>
              <a:rPr lang="ru-RU" b="1" dirty="0"/>
              <a:t>Тарифные</a:t>
            </a:r>
            <a:r>
              <a:rPr lang="ru-RU" dirty="0"/>
              <a:t>: таможенные тарифы на импорт, экспортный тариф, таможенные союзы.</a:t>
            </a:r>
          </a:p>
          <a:p>
            <a:r>
              <a:rPr lang="ru-RU" b="1" dirty="0"/>
              <a:t>Нетарифные</a:t>
            </a:r>
            <a:r>
              <a:rPr lang="ru-RU" dirty="0"/>
              <a:t>: установление квот, установление стандартов на ту или иную продукцию, эмбарго (исп. embargo наложение ареста, запрещение)</a:t>
            </a:r>
          </a:p>
          <a:p>
            <a:r>
              <a:rPr lang="ru-RU" dirty="0"/>
              <a:t>Государственное  регулирование внешней торговли может быть разных видов.</a:t>
            </a:r>
          </a:p>
          <a:p>
            <a:r>
              <a:rPr lang="ru-RU" i="1" dirty="0"/>
              <a:t>Виды</a:t>
            </a:r>
            <a:r>
              <a:rPr lang="ru-RU" dirty="0"/>
              <a:t> государственного регулирования: </a:t>
            </a:r>
            <a:r>
              <a:rPr lang="ru-RU" b="1" dirty="0"/>
              <a:t>одностороннее, двустороннее, многостороннее.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52256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8784976" cy="640871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sz="2900" b="1" dirty="0"/>
          </a:p>
          <a:p>
            <a:pPr marL="0" indent="0">
              <a:buNone/>
            </a:pPr>
            <a:r>
              <a:rPr lang="ru-RU" sz="4000" b="1" dirty="0"/>
              <a:t>Глобализация мирового экономического пространства способствует повышению открытости национальных экономических систем и построению международных экономических отношений на основе многосторонних соглашений.</a:t>
            </a:r>
          </a:p>
          <a:p>
            <a:r>
              <a:rPr lang="ru-RU" sz="4000" b="1" dirty="0">
                <a:solidFill>
                  <a:srgbClr val="C00000"/>
                </a:solidFill>
              </a:rPr>
              <a:t>Экономическая интеграция </a:t>
            </a:r>
            <a:r>
              <a:rPr lang="ru-RU" sz="4000" b="1" dirty="0"/>
              <a:t>(лат. integratio — восстановление, восполнение) — это процесс создания региональных хозяйственных комплексов на основе межгосударственного регулирования внешней торговли и движения факторов производства.</a:t>
            </a:r>
          </a:p>
          <a:p>
            <a:endParaRPr lang="ru-RU" sz="4000" b="1" dirty="0"/>
          </a:p>
          <a:p>
            <a:pPr marL="0" indent="0" algn="ctr">
              <a:buNone/>
            </a:pPr>
            <a:r>
              <a:rPr lang="ru-RU" sz="4000" b="1" dirty="0"/>
              <a:t>Типы экономической интеграции:</a:t>
            </a:r>
          </a:p>
          <a:p>
            <a:r>
              <a:rPr lang="ru-RU" sz="4000" b="1" dirty="0">
                <a:solidFill>
                  <a:srgbClr val="C00000"/>
                </a:solidFill>
              </a:rPr>
              <a:t>Преференциальные</a:t>
            </a:r>
            <a:r>
              <a:rPr lang="ru-RU" sz="4000" b="1" dirty="0"/>
              <a:t> (от лат. praefarre — предпочитать) торговые соглашения, предполагающие снижение таможенных пошлин на товары внешнеторгового партнера по сравнению с уровнем, которым облагаются товары третьих стран</a:t>
            </a:r>
          </a:p>
          <a:p>
            <a:r>
              <a:rPr lang="ru-RU" sz="4000" b="1" dirty="0"/>
              <a:t>Зоны свободной торговли, предполагающие взаимную отмену торговых пошлин между участницами интеграционной группировки, но сохранение у каждой из этих стран особой внешнеторговой политики по отношению к третьим странам</a:t>
            </a:r>
          </a:p>
          <a:p>
            <a:r>
              <a:rPr lang="ru-RU" sz="4000" b="1" dirty="0"/>
              <a:t>Таможенные союзы, предполагающие взаимную отмену таможенных пошлин и унификацию внешнеторгового режима относительно третьих стран</a:t>
            </a:r>
          </a:p>
          <a:p>
            <a:r>
              <a:rPr lang="ru-RU" sz="4000" b="1" dirty="0"/>
              <a:t>Общий рынок, в рамках которого наряду со свободой торговли обеспечивается либерализация перелива капиталов и рабочей силы между странами, осуществляется согласование экономической политики</a:t>
            </a:r>
          </a:p>
          <a:p>
            <a:r>
              <a:rPr lang="ru-RU" sz="4000" b="1" dirty="0"/>
              <a:t>Экономические союзы, в которых происходит унификация экономической, социальной, научно-технической, международной политики стран-участниц; создается система межгосударственных институтов, формирующих единую политико-правовую среду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92772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r>
              <a:rPr lang="ru-RU" dirty="0"/>
              <a:t>В настоящее время в мире существует примерно 100 интеграционных группировок разных видов. Наиболее развитыми из них в мире являются:</a:t>
            </a:r>
          </a:p>
          <a:p>
            <a:r>
              <a:rPr lang="ru-RU" dirty="0"/>
              <a:t>Европейский союз (ЕС), объединяющий 25 европейских стран.</a:t>
            </a:r>
          </a:p>
          <a:p>
            <a:r>
              <a:rPr lang="ru-RU" dirty="0"/>
              <a:t>НАФТА — Североамериканское соглашение о свободной торговле с участием США, Канады и Мексики.</a:t>
            </a:r>
          </a:p>
          <a:p>
            <a:r>
              <a:rPr lang="ru-RU" dirty="0"/>
              <a:t>АСЕАН — Ассоциация государств Юго-Восточной Азии.</a:t>
            </a:r>
          </a:p>
          <a:p>
            <a:r>
              <a:rPr lang="ru-RU" dirty="0"/>
              <a:t>Латиноамериканская ассоциация свободной торговли и ряд других.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189839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283732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1923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392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2.1 Экономика и экономическая наука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 Экономические законы </a:t>
            </a:r>
            <a:r>
              <a:rPr lang="ru-RU" b="1" dirty="0"/>
              <a:t>–установленные на основе опыта , практической деятельности устойчивые, существенные закономерности и связи между экономическими явлениями , процессами , отношениями, характеризующими их величинами и показателем.</a:t>
            </a:r>
          </a:p>
          <a:p>
            <a:pPr lvl="0">
              <a:buClr>
                <a:srgbClr val="A04DA3"/>
              </a:buClr>
              <a:buFont typeface="Wingdings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Основная проблема экономики- </a:t>
            </a:r>
            <a:r>
              <a:rPr lang="ru-RU" b="1" dirty="0">
                <a:solidFill>
                  <a:prstClr val="black"/>
                </a:solidFill>
              </a:rPr>
              <a:t>удовлетворение неограниченных потребностей людей  за счет ограниченных ресурсов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408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Text Box 7"/>
          <p:cNvSpPr txBox="1">
            <a:spLocks noChangeArrowheads="1"/>
          </p:cNvSpPr>
          <p:nvPr/>
        </p:nvSpPr>
        <p:spPr bwMode="auto">
          <a:xfrm>
            <a:off x="6221229" y="577459"/>
            <a:ext cx="2286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 dirty="0">
                <a:latin typeface="Arial" pitchFamily="34" charset="0"/>
              </a:rPr>
              <a:t>Ресурсы ограниченны</a:t>
            </a:r>
          </a:p>
        </p:txBody>
      </p:sp>
      <p:sp>
        <p:nvSpPr>
          <p:cNvPr id="3086" name="AutoShape 8"/>
          <p:cNvSpPr>
            <a:spLocks noChangeArrowheads="1"/>
          </p:cNvSpPr>
          <p:nvPr/>
        </p:nvSpPr>
        <p:spPr bwMode="auto">
          <a:xfrm flipV="1">
            <a:off x="3059832" y="152400"/>
            <a:ext cx="2743200" cy="3429000"/>
          </a:xfrm>
          <a:custGeom>
            <a:avLst/>
            <a:gdLst>
              <a:gd name="T0" fmla="*/ 77419193 w 21600"/>
              <a:gd name="T1" fmla="*/ 0 h 21600"/>
              <a:gd name="T2" fmla="*/ 0 w 21600"/>
              <a:gd name="T3" fmla="*/ 37635369 h 21600"/>
              <a:gd name="T4" fmla="*/ 77419193 w 21600"/>
              <a:gd name="T5" fmla="*/ 45160505 h 21600"/>
              <a:gd name="T6" fmla="*/ 154838386 w 21600"/>
              <a:gd name="T7" fmla="*/ 3763536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" name="Схема 1"/>
          <p:cNvGraphicFramePr/>
          <p:nvPr/>
        </p:nvGraphicFramePr>
        <p:xfrm>
          <a:off x="152400" y="3886200"/>
          <a:ext cx="8839200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89" name="Text Box 20"/>
          <p:cNvSpPr txBox="1">
            <a:spLocks noChangeArrowheads="1"/>
          </p:cNvSpPr>
          <p:nvPr/>
        </p:nvSpPr>
        <p:spPr bwMode="auto">
          <a:xfrm>
            <a:off x="184731" y="577460"/>
            <a:ext cx="2286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 dirty="0">
                <a:latin typeface="Arial" pitchFamily="34" charset="0"/>
              </a:rPr>
              <a:t>Потребности безграничны</a:t>
            </a:r>
          </a:p>
        </p:txBody>
      </p:sp>
    </p:spTree>
    <p:extLst>
      <p:ext uri="{BB962C8B-B14F-4D97-AF65-F5344CB8AC3E}">
        <p14:creationId xmlns:p14="http://schemas.microsoft.com/office/powerpoint/2010/main" val="336451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/>
                </a:solidFill>
                <a:effectLst/>
              </a:rPr>
              <a:t>2.2 </a:t>
            </a:r>
            <a:r>
              <a:rPr lang="ru-RU" sz="3100" dirty="0">
                <a:solidFill>
                  <a:schemeClr val="accent1"/>
                </a:solidFill>
                <a:effectLst/>
              </a:rPr>
              <a:t>Факторы производства  и факторные доходы  </a:t>
            </a:r>
            <a:endParaRPr lang="ru-RU" dirty="0">
              <a:solidFill>
                <a:schemeClr val="accent1"/>
              </a:solidFill>
              <a:effectLst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84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876052"/>
              </p:ext>
            </p:extLst>
          </p:nvPr>
        </p:nvGraphicFramePr>
        <p:xfrm>
          <a:off x="0" y="-32383"/>
          <a:ext cx="9144000" cy="69532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2913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C00000"/>
                          </a:solidFill>
                        </a:rPr>
                        <a:t>Факторы производства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98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1.Земля</a:t>
                      </a:r>
                      <a:endParaRPr lang="ru-RU" b="1" i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2.Труд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</a:t>
                      </a:r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3.Капитал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4.Предпринимательство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1066">
                <a:tc>
                  <a:txBody>
                    <a:bodyPr/>
                    <a:lstStyle/>
                    <a:p>
                      <a:r>
                        <a:rPr lang="ru-RU" sz="1600" dirty="0"/>
                        <a:t>Природные</a:t>
                      </a:r>
                      <a:r>
                        <a:rPr lang="ru-RU" sz="1600" baseline="0" dirty="0"/>
                        <a:t> ресурсы, естественные блага, необходимые при создании товаров и услуг, т.е. всё то, что используется в натуральном виде ( земля, воздух, леса, полезные ископаемые).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Физические</a:t>
                      </a:r>
                      <a:r>
                        <a:rPr lang="ru-RU" sz="1600" baseline="0" dirty="0"/>
                        <a:t> и интеллектуальные усилия , затрачиваемые людьми при создании товаров и услуг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Это</a:t>
                      </a:r>
                      <a:r>
                        <a:rPr lang="ru-RU" baseline="0" dirty="0"/>
                        <a:t> </a:t>
                      </a:r>
                      <a:r>
                        <a:rPr lang="ru-RU" dirty="0"/>
                        <a:t>средства производства(промышленное</a:t>
                      </a:r>
                      <a:r>
                        <a:rPr lang="ru-RU" baseline="0" dirty="0"/>
                        <a:t> оборудование, инфраструктура, в </a:t>
                      </a:r>
                      <a:r>
                        <a:rPr lang="ru-RU" baseline="0" dirty="0" err="1"/>
                        <a:t>т.ч</a:t>
                      </a:r>
                      <a:r>
                        <a:rPr lang="ru-RU" baseline="0" dirty="0"/>
                        <a:t>. газопроводы, электросети и т.д.), необходимые для создания материальных благ и услуг.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Процесс</a:t>
                      </a:r>
                      <a:r>
                        <a:rPr lang="ru-RU" baseline="0" dirty="0"/>
                        <a:t> принятия решений, организация производства, контроль за деятельностью людей.</a:t>
                      </a:r>
                    </a:p>
                    <a:p>
                      <a:r>
                        <a:rPr lang="ru-RU" b="1" baseline="0" dirty="0">
                          <a:solidFill>
                            <a:srgbClr val="C00000"/>
                          </a:solidFill>
                        </a:rPr>
                        <a:t>Предпринимательская деятельность</a:t>
                      </a:r>
                      <a:r>
                        <a:rPr lang="ru-RU" baseline="0" dirty="0"/>
                        <a:t>-управленческие и организаторские навыки, используемые в процессе производства.</a:t>
                      </a:r>
                    </a:p>
                    <a:p>
                      <a:endParaRPr lang="ru-RU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305">
                <a:tc gridSpan="4">
                  <a:txBody>
                    <a:bodyPr/>
                    <a:lstStyle/>
                    <a:p>
                      <a:r>
                        <a:rPr lang="ru-RU" sz="1600" dirty="0"/>
                        <a:t>5.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</a:rPr>
                        <a:t>Информация</a:t>
                      </a:r>
                      <a:r>
                        <a:rPr lang="ru-RU" sz="1600" b="1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600" baseline="0" dirty="0"/>
                        <a:t>(новый  вид ресурсов  ) ( веден в </a:t>
                      </a:r>
                      <a:r>
                        <a:rPr lang="en-US" sz="1600" baseline="0" dirty="0"/>
                        <a:t>XIX</a:t>
                      </a:r>
                      <a:r>
                        <a:rPr lang="ru-RU" sz="1600" baseline="0" dirty="0"/>
                        <a:t> в. Бароном </a:t>
                      </a:r>
                      <a:r>
                        <a:rPr lang="ru-RU" sz="1600" baseline="0" dirty="0" err="1"/>
                        <a:t>Ротшельдом</a:t>
                      </a:r>
                      <a:r>
                        <a:rPr lang="ru-RU" sz="1600" baseline="0" dirty="0"/>
                        <a:t>) – это знания и сведения, накопленные человечеством и необходимые для его жизнедеятельность.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717031"/>
            <a:ext cx="2118855" cy="180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899662"/>
            <a:ext cx="1923222" cy="163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3524" y="4221088"/>
            <a:ext cx="2136286" cy="142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54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485995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7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7304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/>
                        <a:t> </a:t>
                      </a:r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Факторные</a:t>
                      </a:r>
                      <a:r>
                        <a:rPr lang="ru-RU" b="1" baseline="0" dirty="0">
                          <a:solidFill>
                            <a:srgbClr val="C00000"/>
                          </a:solidFill>
                        </a:rPr>
                        <a:t> доходы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5484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1.Земля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2. Труд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3. Капитал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4.Прибыль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5211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FF0000"/>
                          </a:solidFill>
                        </a:rPr>
                        <a:t>Земельная</a:t>
                      </a:r>
                      <a:r>
                        <a:rPr lang="ru-RU" b="1" baseline="0" dirty="0">
                          <a:solidFill>
                            <a:srgbClr val="FF0000"/>
                          </a:solidFill>
                        </a:rPr>
                        <a:t> рента- </a:t>
                      </a:r>
                      <a:r>
                        <a:rPr lang="ru-RU" b="1" baseline="0" dirty="0"/>
                        <a:t>сумма, выплачиваемая за использование земли.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FF0000"/>
                          </a:solidFill>
                        </a:rPr>
                        <a:t>Заработная</a:t>
                      </a:r>
                      <a:r>
                        <a:rPr lang="ru-RU" b="1" baseline="0" dirty="0">
                          <a:solidFill>
                            <a:srgbClr val="FF0000"/>
                          </a:solidFill>
                        </a:rPr>
                        <a:t> плата-</a:t>
                      </a:r>
                      <a:r>
                        <a:rPr lang="ru-RU" b="1" baseline="0" dirty="0"/>
                        <a:t>материальное вознаграждение за труд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Процент, доход с капитала</a:t>
                      </a:r>
                    </a:p>
                    <a:p>
                      <a:r>
                        <a:rPr lang="ru-RU" b="1" dirty="0">
                          <a:solidFill>
                            <a:srgbClr val="FF0000"/>
                          </a:solidFill>
                        </a:rPr>
                        <a:t>Рантье</a:t>
                      </a:r>
                      <a:r>
                        <a:rPr lang="ru-RU" b="1" dirty="0"/>
                        <a:t>- лица,</a:t>
                      </a:r>
                      <a:r>
                        <a:rPr lang="ru-RU" b="1" baseline="0" dirty="0"/>
                        <a:t> живущие на проценты с отдаваемого в ссуду капитала или ценных бумаг</a:t>
                      </a:r>
                      <a:r>
                        <a:rPr lang="ru-RU" baseline="0" dirty="0"/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FF0000"/>
                          </a:solidFill>
                        </a:rPr>
                        <a:t>Предпринимательский</a:t>
                      </a:r>
                      <a:r>
                        <a:rPr lang="ru-RU" b="1" baseline="0" dirty="0">
                          <a:solidFill>
                            <a:srgbClr val="FF0000"/>
                          </a:solidFill>
                        </a:rPr>
                        <a:t> доход</a:t>
                      </a:r>
                      <a:r>
                        <a:rPr lang="ru-RU" b="1" baseline="0" dirty="0"/>
                        <a:t>-это вознаграждение  предпринимателю за производства товара или услуги</a:t>
                      </a:r>
                      <a:r>
                        <a:rPr lang="ru-RU" baseline="0" dirty="0"/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28463"/>
            <a:ext cx="1944412" cy="129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500612"/>
            <a:ext cx="2035279" cy="132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125221"/>
            <a:ext cx="1869894" cy="117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933057"/>
            <a:ext cx="205122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126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3050"/>
            <a:ext cx="8075240" cy="923702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2.2 Факторы производства и факторные доходы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5576" y="1412776"/>
            <a:ext cx="3816424" cy="453650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Маркетинг</a:t>
            </a:r>
            <a:r>
              <a:rPr lang="ru-RU" dirty="0"/>
              <a:t>- специальная отрасль( теория и практика), управления , занимающаяся исследованием положения на рынке определенного вида товаров ( товара) и услуг ,выявления новых возможностей сбыта продукции</a:t>
            </a:r>
          </a:p>
          <a:p>
            <a:pPr marL="0" indent="0">
              <a:buNone/>
            </a:pPr>
            <a:r>
              <a:rPr lang="ru-RU" dirty="0"/>
              <a:t> ( работ, услуг).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4"/>
          </p:nvPr>
        </p:nvSpPr>
        <p:spPr>
          <a:xfrm>
            <a:off x="4953000" y="1556792"/>
            <a:ext cx="3733800" cy="457730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Менеджмент</a:t>
            </a:r>
            <a:r>
              <a:rPr lang="ru-RU" dirty="0"/>
              <a:t>-совокупность научно обоснованных правил, методов и принципов управления.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826" y="4365104"/>
            <a:ext cx="3600400" cy="1992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58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1608" cy="1282824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TimesNewRomanPSMT"/>
              </a:rPr>
              <a:t>2</a:t>
            </a:r>
            <a:r>
              <a:rPr lang="ru-RU" sz="2000" b="1" dirty="0">
                <a:latin typeface="TimesNewRomanPSMT"/>
              </a:rPr>
              <a:t>.4 Рынок и рыночный механизм. Спрос и предложение</a:t>
            </a:r>
            <a:br>
              <a:rPr lang="ru-RU" b="1" dirty="0">
                <a:solidFill>
                  <a:srgbClr val="333333"/>
                </a:solidFill>
                <a:latin typeface="Arial"/>
              </a:rPr>
            </a:b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25000" lnSpcReduction="20000"/>
          </a:bodyPr>
          <a:lstStyle/>
          <a:p>
            <a:pPr marL="109728" indent="0" fontAlgn="base">
              <a:buNone/>
            </a:pPr>
            <a:r>
              <a:rPr lang="ru-RU" sz="3600" b="1" dirty="0">
                <a:latin typeface="Arial"/>
              </a:rPr>
              <a:t>1</a:t>
            </a:r>
            <a:r>
              <a:rPr lang="ru-RU" sz="4400" b="1" dirty="0">
                <a:solidFill>
                  <a:srgbClr val="C00000"/>
                </a:solidFill>
                <a:latin typeface="Arial"/>
              </a:rPr>
              <a:t>. </a:t>
            </a:r>
            <a:r>
              <a:rPr lang="ru-RU" sz="5600" b="1" dirty="0">
                <a:solidFill>
                  <a:srgbClr val="C00000"/>
                </a:solidFill>
                <a:latin typeface="Arial"/>
              </a:rPr>
              <a:t>Рынок</a:t>
            </a:r>
            <a:r>
              <a:rPr lang="ru-RU" sz="5600" dirty="0">
                <a:solidFill>
                  <a:srgbClr val="333333"/>
                </a:solidFill>
                <a:latin typeface="Arial"/>
              </a:rPr>
              <a:t> — </a:t>
            </a:r>
            <a:r>
              <a:rPr lang="ru-RU" sz="5600" b="1" dirty="0">
                <a:solidFill>
                  <a:srgbClr val="333333"/>
                </a:solidFill>
                <a:latin typeface="Arial"/>
              </a:rPr>
              <a:t>совокупность всех отношений, а также форм и организаций сотрудничества людей друг с дру­гом, касающихся купли-продажи товаров и услуг.</a:t>
            </a:r>
          </a:p>
          <a:p>
            <a:pPr marL="109728" indent="0" fontAlgn="base">
              <a:buNone/>
            </a:pPr>
            <a:r>
              <a:rPr lang="ru-RU" sz="5600" dirty="0">
                <a:solidFill>
                  <a:srgbClr val="333333"/>
                </a:solidFill>
                <a:latin typeface="Arial"/>
              </a:rPr>
              <a:t>2. </a:t>
            </a:r>
            <a:r>
              <a:rPr lang="ru-RU" sz="5600" b="1" dirty="0">
                <a:solidFill>
                  <a:srgbClr val="C00000"/>
                </a:solidFill>
                <a:latin typeface="Arial"/>
              </a:rPr>
              <a:t>Условия возникновения рынка</a:t>
            </a:r>
            <a:r>
              <a:rPr lang="ru-RU" sz="5600" dirty="0">
                <a:solidFill>
                  <a:srgbClr val="333333"/>
                </a:solidFill>
                <a:latin typeface="Arial"/>
              </a:rPr>
              <a:t>: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333333"/>
                </a:solidFill>
                <a:latin typeface="Arial"/>
              </a:rPr>
              <a:t>общественное разделение труда;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333333"/>
                </a:solidFill>
                <a:latin typeface="Arial"/>
              </a:rPr>
              <a:t>экономическая обособленность производителей;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333333"/>
                </a:solidFill>
                <a:latin typeface="Arial"/>
              </a:rPr>
              <a:t>самостоятельность производителя.</a:t>
            </a:r>
          </a:p>
          <a:p>
            <a:pPr marL="109728" indent="0" fontAlgn="base">
              <a:buNone/>
            </a:pPr>
            <a:r>
              <a:rPr lang="ru-RU" sz="5600" dirty="0">
                <a:solidFill>
                  <a:srgbClr val="333333"/>
                </a:solidFill>
                <a:latin typeface="Arial"/>
              </a:rPr>
              <a:t>3. </a:t>
            </a:r>
            <a:r>
              <a:rPr lang="ru-RU" sz="5600" b="1" dirty="0">
                <a:latin typeface="Arial"/>
              </a:rPr>
              <a:t>Основные признаки рынка: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C00000"/>
                </a:solidFill>
                <a:latin typeface="Arial"/>
              </a:rPr>
              <a:t>нерегулируемое предложение</a:t>
            </a:r>
            <a:r>
              <a:rPr lang="ru-RU" sz="5600" dirty="0">
                <a:solidFill>
                  <a:srgbClr val="333333"/>
                </a:solidFill>
                <a:latin typeface="Arial"/>
              </a:rPr>
              <a:t> – </a:t>
            </a:r>
            <a:r>
              <a:rPr lang="ru-RU" sz="5600" b="1" dirty="0">
                <a:solidFill>
                  <a:srgbClr val="333333"/>
                </a:solidFill>
                <a:latin typeface="Arial"/>
              </a:rPr>
              <a:t>производитель сам решает, что, как, сколько и для кого произ­водить;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C00000"/>
                </a:solidFill>
                <a:latin typeface="Arial"/>
              </a:rPr>
              <a:t>нерегулируемый спрос </a:t>
            </a:r>
            <a:r>
              <a:rPr lang="ru-RU" sz="5600" dirty="0">
                <a:solidFill>
                  <a:srgbClr val="333333"/>
                </a:solidFill>
                <a:latin typeface="Arial"/>
              </a:rPr>
              <a:t>– </a:t>
            </a:r>
            <a:r>
              <a:rPr lang="ru-RU" sz="5600" b="1" dirty="0">
                <a:solidFill>
                  <a:srgbClr val="333333"/>
                </a:solidFill>
                <a:latin typeface="Arial"/>
              </a:rPr>
              <a:t>потребитель сам определяет, что, где, как и сколь­ко покупать;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C00000"/>
                </a:solidFill>
                <a:latin typeface="Arial"/>
              </a:rPr>
              <a:t>нерегулируемая цена </a:t>
            </a:r>
            <a:r>
              <a:rPr lang="ru-RU" sz="5600" dirty="0">
                <a:solidFill>
                  <a:srgbClr val="333333"/>
                </a:solidFill>
                <a:latin typeface="Arial"/>
              </a:rPr>
              <a:t>– </a:t>
            </a:r>
            <a:r>
              <a:rPr lang="ru-RU" sz="5600" b="1" dirty="0">
                <a:latin typeface="Arial"/>
              </a:rPr>
              <a:t>цены определя­ются на рынке, зависят от спроса и предложения.</a:t>
            </a:r>
          </a:p>
          <a:p>
            <a:pPr marL="109728" indent="0" fontAlgn="base">
              <a:buNone/>
            </a:pPr>
            <a:r>
              <a:rPr lang="ru-RU" sz="5600" dirty="0">
                <a:solidFill>
                  <a:srgbClr val="333333"/>
                </a:solidFill>
                <a:latin typeface="Arial"/>
              </a:rPr>
              <a:t>4. </a:t>
            </a:r>
            <a:r>
              <a:rPr lang="ru-RU" sz="5600" b="1" dirty="0">
                <a:latin typeface="Arial"/>
              </a:rPr>
              <a:t>Главные функции рынка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C00000"/>
                </a:solidFill>
                <a:latin typeface="Arial"/>
              </a:rPr>
              <a:t>посредниче­ская</a:t>
            </a:r>
            <a:r>
              <a:rPr lang="ru-RU" sz="5600" b="1" dirty="0">
                <a:solidFill>
                  <a:srgbClr val="333333"/>
                </a:solidFill>
                <a:latin typeface="Arial"/>
              </a:rPr>
              <a:t> – соединение производителей товаров и их по­требителей;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C00000"/>
                </a:solidFill>
                <a:latin typeface="Arial"/>
              </a:rPr>
              <a:t>ценообразо­вания</a:t>
            </a:r>
            <a:r>
              <a:rPr lang="ru-RU" sz="5600" b="1" dirty="0">
                <a:solidFill>
                  <a:srgbClr val="333333"/>
                </a:solidFill>
                <a:latin typeface="Arial"/>
              </a:rPr>
              <a:t> – установление равновесной цены, при которой спрос равен предложению товара;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 err="1">
                <a:solidFill>
                  <a:srgbClr val="C00000"/>
                </a:solidFill>
                <a:latin typeface="Arial"/>
              </a:rPr>
              <a:t>информаци­оная</a:t>
            </a:r>
            <a:r>
              <a:rPr lang="ru-RU" sz="5600" b="1" dirty="0">
                <a:solidFill>
                  <a:srgbClr val="333333"/>
                </a:solidFill>
                <a:latin typeface="Arial"/>
              </a:rPr>
              <a:t> – предоставление информации об объемах производства и удовлетворении по­требительского спроса на конкретные товары;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333333"/>
                </a:solidFill>
                <a:latin typeface="Arial"/>
              </a:rPr>
              <a:t>регулирую­щая – «перетекание» капиталов из менее выгодных в более прибыльные отрасли;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5600" b="1" dirty="0">
                <a:solidFill>
                  <a:srgbClr val="C00000"/>
                </a:solidFill>
                <a:latin typeface="Arial"/>
              </a:rPr>
              <a:t>санирующая (оздорови­тельная) </a:t>
            </a:r>
            <a:r>
              <a:rPr lang="ru-RU" sz="5600" b="1" dirty="0">
                <a:solidFill>
                  <a:srgbClr val="333333"/>
                </a:solidFill>
                <a:latin typeface="Arial"/>
              </a:rPr>
              <a:t>– предотвращение неэффектив­ной хозяйственной деятельности путем банкротств нерентабельных предприятий и процветания эффективных производств.</a:t>
            </a:r>
          </a:p>
          <a:p>
            <a:pPr>
              <a:buFont typeface="Wingdings" pitchFamily="2" charset="2"/>
              <a:buChar char="ü"/>
            </a:pPr>
            <a:endParaRPr lang="ru-RU" sz="3400" dirty="0"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147056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0891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rgbClr val="333333"/>
                </a:solidFill>
                <a:latin typeface="Arial"/>
              </a:rPr>
              <a:t> </a:t>
            </a:r>
            <a:r>
              <a:rPr lang="ru-RU" sz="2700" b="1" dirty="0">
                <a:solidFill>
                  <a:srgbClr val="C00000"/>
                </a:solidFill>
                <a:latin typeface="Arial"/>
              </a:rPr>
              <a:t>Положительные и отрицательные черты рынка как системы хозяйствования</a:t>
            </a:r>
            <a:br>
              <a:rPr lang="ru-RU" b="1" dirty="0">
                <a:solidFill>
                  <a:srgbClr val="333333"/>
                </a:solidFill>
                <a:latin typeface="Arial"/>
              </a:rPr>
            </a:br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1296040"/>
              </p:ext>
            </p:extLst>
          </p:nvPr>
        </p:nvGraphicFramePr>
        <p:xfrm>
          <a:off x="323528" y="1556792"/>
          <a:ext cx="8568952" cy="4896544"/>
        </p:xfrm>
        <a:graphic>
          <a:graphicData uri="http://schemas.openxmlformats.org/drawingml/2006/table">
            <a:tbl>
              <a:tblPr/>
              <a:tblGrid>
                <a:gridCol w="3624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44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067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 b="1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Положительные черты</a:t>
                      </a:r>
                    </a:p>
                  </a:txBody>
                  <a:tcPr marL="23630" marR="23630" marT="9452" marB="9452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 b="1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Отрицательные черты</a:t>
                      </a:r>
                    </a:p>
                  </a:txBody>
                  <a:tcPr marL="23630" marR="23630" marT="9452" marB="9452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0477">
                <a:tc>
                  <a:txBody>
                    <a:bodyPr/>
                    <a:lstStyle/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Способствует эффектив­ному распределению ре­сурсов, формируя таким образом струк­туру производства</a:t>
                      </a:r>
                    </a:p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Стимулирует научно-тех­нический прогресс </a:t>
                      </a:r>
                    </a:p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Способствует ре­сурсосбережению в обще­стве</a:t>
                      </a:r>
                    </a:p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Создает ма­териальную заинтересо­ванность производить то, в чем есть потребность</a:t>
                      </a:r>
                    </a:p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Стихийно координирует действия людей в процес­се экономической дея­тельности, опираясь на принципы </a:t>
                      </a: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саморегуля­ции</a:t>
                      </a: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 и сопоставляя эконо­мические интересы</a:t>
                      </a:r>
                      <a:endParaRPr lang="ru-RU" sz="1400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23630" marR="23630" marT="9452" marB="9452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Не гарантирует решение социально-экономиче­ских проблем (безработи­ца, инфляция, защита окру­жающей среды, обеспечение экономической безопасности, развитие фундаментальной науки)</a:t>
                      </a:r>
                    </a:p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Распределяет продукты по ре­зультатам конкуренции, что приводит к социальному нера­венству</a:t>
                      </a:r>
                    </a:p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Порождает тенденцию к моно­полизации производства</a:t>
                      </a:r>
                    </a:p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Не решает проблему внешних издержек (не отраженных в це­нах рынка), которые ложатся на плечи общества</a:t>
                      </a:r>
                    </a:p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Не может решить все проблемы связанные с неравномерностью распределе­ния природных, инвестицион­ных и человеческих ресурсов</a:t>
                      </a:r>
                    </a:p>
                    <a:p>
                      <a:pPr algn="l" fontAlgn="base">
                        <a:buFont typeface="Arial"/>
                        <a:buChar char="•"/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Способствует циклическому развитию с периодическими спадами и кризисами</a:t>
                      </a:r>
                    </a:p>
                  </a:txBody>
                  <a:tcPr marL="23630" marR="23630" marT="9452" marB="9452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17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003232" cy="97951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2.1 Экономика и экономическая наука</a:t>
            </a:r>
          </a:p>
        </p:txBody>
      </p:sp>
      <p:graphicFrame>
        <p:nvGraphicFramePr>
          <p:cNvPr id="15" name="Объект 1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56353580"/>
              </p:ext>
            </p:extLst>
          </p:nvPr>
        </p:nvGraphicFramePr>
        <p:xfrm>
          <a:off x="395536" y="1700808"/>
          <a:ext cx="842493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370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2"/>
          <p:cNvSpPr txBox="1">
            <a:spLocks noChangeArrowheads="1"/>
          </p:cNvSpPr>
          <p:nvPr/>
        </p:nvSpPr>
        <p:spPr bwMode="auto">
          <a:xfrm>
            <a:off x="323528" y="404664"/>
            <a:ext cx="8820472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Классификация рынков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800" b="1" dirty="0">
              <a:solidFill>
                <a:srgbClr val="C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1. По экономическому назначению объектов рыночных сделок.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</a:rPr>
              <a:t>а) </a:t>
            </a:r>
            <a:r>
              <a:rPr lang="ru-RU" sz="2400" b="1" dirty="0">
                <a:solidFill>
                  <a:srgbClr val="C00000"/>
                </a:solidFill>
              </a:rPr>
              <a:t>Рынок потребительских товаров и услуг</a:t>
            </a:r>
            <a:r>
              <a:rPr lang="ru-RU" sz="2400" b="1" dirty="0">
                <a:solidFill>
                  <a:prstClr val="black"/>
                </a:solidFill>
              </a:rPr>
              <a:t>: рынок продовольственных товаров, рынок непродовольственных товаров, рынок услуг.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</a:rPr>
              <a:t>б) </a:t>
            </a:r>
            <a:r>
              <a:rPr lang="ru-RU" sz="2400" b="1" dirty="0">
                <a:solidFill>
                  <a:srgbClr val="C00000"/>
                </a:solidFill>
              </a:rPr>
              <a:t>Рынок факторов производства</a:t>
            </a:r>
            <a:r>
              <a:rPr lang="ru-RU" sz="2400" b="1" dirty="0">
                <a:solidFill>
                  <a:prstClr val="black"/>
                </a:solidFill>
              </a:rPr>
              <a:t>: рынок рабочей силы, рынок средств производства, рынок сырья.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</a:rPr>
              <a:t>в) </a:t>
            </a:r>
            <a:r>
              <a:rPr lang="ru-RU" sz="2400" b="1" dirty="0">
                <a:solidFill>
                  <a:srgbClr val="C00000"/>
                </a:solidFill>
              </a:rPr>
              <a:t>Финансовый рынок</a:t>
            </a:r>
            <a:r>
              <a:rPr lang="ru-RU" sz="2400" b="1" dirty="0">
                <a:solidFill>
                  <a:prstClr val="black"/>
                </a:solidFill>
              </a:rPr>
              <a:t>: фондовый рынок (ценных бумаг), денежный рынок (депозитов, валюты), рынок капитала (страхового, ипотечного), кредитный рынок (банки, инвестиционные и дилерские компании).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</a:rPr>
              <a:t>г) </a:t>
            </a:r>
            <a:r>
              <a:rPr lang="ru-RU" sz="2400" b="1" dirty="0">
                <a:solidFill>
                  <a:srgbClr val="C00000"/>
                </a:solidFill>
              </a:rPr>
              <a:t>Рынок недвижимости</a:t>
            </a:r>
            <a:r>
              <a:rPr lang="ru-RU" sz="2400" b="1" dirty="0">
                <a:solidFill>
                  <a:prstClr val="black"/>
                </a:solidFill>
              </a:rPr>
              <a:t>: рынок земли, рынок недвижимости.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</a:rPr>
              <a:t>д) </a:t>
            </a:r>
            <a:r>
              <a:rPr lang="ru-RU" sz="2400" b="1" dirty="0">
                <a:solidFill>
                  <a:srgbClr val="C00000"/>
                </a:solidFill>
              </a:rPr>
              <a:t>Информационный рынок</a:t>
            </a:r>
            <a:r>
              <a:rPr lang="ru-RU" sz="2400" b="1" dirty="0">
                <a:solidFill>
                  <a:prstClr val="black"/>
                </a:solidFill>
              </a:rPr>
              <a:t>: рынок духовно-интеллектуального продукта.</a:t>
            </a:r>
          </a:p>
        </p:txBody>
      </p:sp>
    </p:spTree>
    <p:extLst>
      <p:ext uri="{BB962C8B-B14F-4D97-AF65-F5344CB8AC3E}">
        <p14:creationId xmlns:p14="http://schemas.microsoft.com/office/powerpoint/2010/main" val="3781056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/>
          </a:bodyPr>
          <a:lstStyle/>
          <a:p>
            <a:pPr marL="109728" indent="0" fontAlgn="base">
              <a:buNone/>
            </a:pPr>
            <a:r>
              <a:rPr lang="ru-RU" b="1" dirty="0">
                <a:solidFill>
                  <a:srgbClr val="C00000"/>
                </a:solidFill>
                <a:latin typeface="Arial"/>
              </a:rPr>
              <a:t>Условия, необходимые для развития рыночного хозяйства</a:t>
            </a:r>
            <a:endParaRPr lang="ru-RU" dirty="0">
              <a:solidFill>
                <a:srgbClr val="C00000"/>
              </a:solidFill>
              <a:latin typeface="Arial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Arial"/>
              </a:rPr>
              <a:t>конкурентная среда: свободное ценообразование, многообразие форм собственности, отсутствие монополизации рынка, действие законов, охраняющих права частной собственности;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Arial"/>
              </a:rPr>
              <a:t>наличие резервов роста экономики (свободные капиталы, запас трудовых и природных ресурсов);</a:t>
            </a: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Arial"/>
              </a:rPr>
              <a:t>функционирование инфра­структуры рынка (обеспечение движения товар­ных, денежных, трудовых и информационных потоков).</a:t>
            </a:r>
          </a:p>
        </p:txBody>
      </p:sp>
    </p:spTree>
    <p:extLst>
      <p:ext uri="{BB962C8B-B14F-4D97-AF65-F5344CB8AC3E}">
        <p14:creationId xmlns:p14="http://schemas.microsoft.com/office/powerpoint/2010/main" val="407131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228600" y="548680"/>
            <a:ext cx="8763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C0000"/>
                </a:solidFill>
              </a:rPr>
              <a:t>Инфраструктура рынка</a:t>
            </a:r>
            <a:r>
              <a:rPr lang="ru-RU" sz="2400" b="1" dirty="0">
                <a:solidFill>
                  <a:prstClr val="black"/>
                </a:solidFill>
              </a:rPr>
              <a:t> – совокупность рыночных институтов, обслуживающих рыночное хозяйство</a:t>
            </a:r>
          </a:p>
        </p:txBody>
      </p:sp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304800" y="1752600"/>
            <a:ext cx="47244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C00000"/>
                </a:solidFill>
              </a:rPr>
              <a:t>Биржа</a:t>
            </a:r>
            <a:r>
              <a:rPr lang="ru-RU" sz="2400" b="1">
                <a:solidFill>
                  <a:prstClr val="black"/>
                </a:solidFill>
              </a:rPr>
              <a:t> – организационно оформленный, регулярно функционирующий рынок однородных товаров, на котором заключаются сделки купли-продажи крупных партий товара.</a:t>
            </a:r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228600" y="4572000"/>
            <a:ext cx="4114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>
                <a:solidFill>
                  <a:prstClr val="black"/>
                </a:solidFill>
              </a:rPr>
              <a:t> </a:t>
            </a:r>
            <a:r>
              <a:rPr lang="ru-RU" sz="2400" b="1">
                <a:solidFill>
                  <a:srgbClr val="C00000"/>
                </a:solidFill>
              </a:rPr>
              <a:t>Товарная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>
                <a:solidFill>
                  <a:prstClr val="black"/>
                </a:solidFill>
              </a:rPr>
              <a:t> </a:t>
            </a:r>
            <a:r>
              <a:rPr lang="ru-RU" sz="2400" b="1">
                <a:solidFill>
                  <a:srgbClr val="C00000"/>
                </a:solidFill>
              </a:rPr>
              <a:t>Фондовая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>
                <a:solidFill>
                  <a:prstClr val="black"/>
                </a:solidFill>
              </a:rPr>
              <a:t> </a:t>
            </a:r>
            <a:r>
              <a:rPr lang="ru-RU" sz="2400" b="1">
                <a:solidFill>
                  <a:srgbClr val="C00000"/>
                </a:solidFill>
              </a:rPr>
              <a:t>Труда</a:t>
            </a:r>
            <a:r>
              <a:rPr lang="ru-RU" sz="2400" b="1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176" name="TextBox 8"/>
          <p:cNvSpPr txBox="1">
            <a:spLocks noChangeArrowheads="1"/>
          </p:cNvSpPr>
          <p:nvPr/>
        </p:nvSpPr>
        <p:spPr bwMode="auto">
          <a:xfrm>
            <a:off x="5486400" y="1752600"/>
            <a:ext cx="34290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C00000"/>
                </a:solidFill>
              </a:rPr>
              <a:t>Институты, связывающие рынки в единое целое: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>
                <a:solidFill>
                  <a:prstClr val="black"/>
                </a:solidFill>
              </a:rPr>
              <a:t> Транспортная сеть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>
                <a:solidFill>
                  <a:prstClr val="black"/>
                </a:solidFill>
              </a:rPr>
              <a:t> Система коммуникаций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>
                <a:solidFill>
                  <a:prstClr val="black"/>
                </a:solidFill>
              </a:rPr>
              <a:t> Информационные сети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>
                <a:solidFill>
                  <a:prstClr val="black"/>
                </a:solidFill>
              </a:rPr>
              <a:t> Страховые компании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b="1">
                <a:solidFill>
                  <a:prstClr val="black"/>
                </a:solidFill>
              </a:rPr>
              <a:t> Суды</a:t>
            </a:r>
          </a:p>
        </p:txBody>
      </p:sp>
      <p:pic>
        <p:nvPicPr>
          <p:cNvPr id="4098" name="Picture 2" descr="http://mediastar.by/wp-content/uploads/2017/03/mi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4430713"/>
            <a:ext cx="3426070" cy="192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37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rgbClr val="424456"/>
                </a:solidFill>
                <a:latin typeface="TimesNewRomanPSMT"/>
              </a:rPr>
              <a:t>2</a:t>
            </a:r>
            <a:r>
              <a:rPr lang="ru-RU" sz="2000" b="1" dirty="0">
                <a:solidFill>
                  <a:srgbClr val="424456"/>
                </a:solidFill>
                <a:latin typeface="TimesNewRomanPSMT"/>
              </a:rPr>
              <a:t>.4 Рынок и рыночный механизм. Спрос и предложение</a:t>
            </a:r>
            <a:br>
              <a:rPr lang="ru-RU" sz="2000" b="1" dirty="0">
                <a:solidFill>
                  <a:srgbClr val="424456"/>
                </a:solidFill>
                <a:latin typeface="TimesNewRomanPSMT"/>
              </a:rPr>
            </a:br>
            <a:r>
              <a:rPr lang="ru-RU" sz="2400" b="1" i="1" dirty="0">
                <a:solidFill>
                  <a:srgbClr val="C00000"/>
                </a:solidFill>
                <a:latin typeface="Arial"/>
              </a:rPr>
              <a:t>Формы монополий и их основные признаки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73040866"/>
              </p:ext>
            </p:extLst>
          </p:nvPr>
        </p:nvGraphicFramePr>
        <p:xfrm>
          <a:off x="179512" y="1628800"/>
          <a:ext cx="8712968" cy="53285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899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3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122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Формы монополий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Признаки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158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Картель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1" dirty="0">
                          <a:effectLst/>
                        </a:rPr>
                        <a:t>Соглашение о ценах, распределении рынков, производственных и сбытовых квотах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158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Синдикат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1" dirty="0">
                          <a:effectLst/>
                        </a:rPr>
                        <a:t>Объединение, в котором участники сохраняют производственную, но теряют торговую самостоятельность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158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Трест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1" dirty="0">
                          <a:effectLst/>
                        </a:rPr>
                        <a:t>Полное объединение предприятий с потерей и торговой, и производственной самостоятельности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158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Концерн</a:t>
                      </a:r>
                      <a:endParaRPr lang="ru-RU" sz="1400" b="1" i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400" b="1" dirty="0">
                          <a:effectLst/>
                        </a:rPr>
                        <a:t>Объединение предприятий разных отраслей, торговых фирм, банков на основе общей финансовой зависимости</a:t>
                      </a:r>
                      <a:endParaRPr lang="ru-RU" sz="14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701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Консорциум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 dirty="0">
                          <a:effectLst/>
                        </a:rPr>
                        <a:t>Объединение монополий</a:t>
                      </a:r>
                      <a:endParaRPr lang="ru-RU" sz="12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5139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Конгломерат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 dirty="0">
                          <a:effectLst/>
                        </a:rPr>
                        <a:t>Гигантский промышленный комплекс со значительной децентрализацией управления</a:t>
                      </a:r>
                      <a:endParaRPr lang="ru-RU" sz="12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32681" marR="32681" marT="13072" marB="1307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76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>
                <a:solidFill>
                  <a:srgbClr val="424456"/>
                </a:solidFill>
                <a:latin typeface="TimesNewRomanPSMT"/>
              </a:rPr>
              <a:t>2</a:t>
            </a:r>
            <a:r>
              <a:rPr lang="ru-RU" sz="2000" b="1" dirty="0">
                <a:solidFill>
                  <a:srgbClr val="424456"/>
                </a:solidFill>
                <a:latin typeface="TimesNewRomanPSMT"/>
              </a:rPr>
              <a:t>.4 Рынок и рыночный механизм. Спрос и предложение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fontAlgn="base">
              <a:buFont typeface="Wingdings" pitchFamily="2" charset="2"/>
              <a:buChar char="ü"/>
            </a:pPr>
            <a:r>
              <a:rPr lang="ru-RU" sz="1800" b="1" dirty="0">
                <a:solidFill>
                  <a:srgbClr val="C00000"/>
                </a:solidFill>
                <a:latin typeface="Arial"/>
              </a:rPr>
              <a:t>Конкуренция</a:t>
            </a:r>
            <a:r>
              <a:rPr lang="ru-RU" sz="1800" b="1" dirty="0">
                <a:solidFill>
                  <a:srgbClr val="FF0000"/>
                </a:solidFill>
                <a:latin typeface="Arial"/>
              </a:rPr>
              <a:t>- </a:t>
            </a:r>
            <a:r>
              <a:rPr lang="ru-RU" sz="1800" b="1" dirty="0">
                <a:latin typeface="Arial"/>
              </a:rPr>
              <a:t>это борьба участников рынка за лучшие возможность производства и приобретения товаров и услуг.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1800" b="1" dirty="0">
                <a:solidFill>
                  <a:srgbClr val="C00000"/>
                </a:solidFill>
                <a:latin typeface="Arial"/>
              </a:rPr>
              <a:t>Совершенная конкуренция-это </a:t>
            </a:r>
            <a:r>
              <a:rPr lang="ru-RU" sz="1800" b="1" dirty="0">
                <a:latin typeface="Arial"/>
              </a:rPr>
              <a:t>условия деятельности фирм, производящих однотипную продукцию , когда ни одна из них не может непосредственно влиять на цену товара на рынке.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1800" b="1" dirty="0">
                <a:solidFill>
                  <a:srgbClr val="C00000"/>
                </a:solidFill>
                <a:latin typeface="Arial"/>
              </a:rPr>
              <a:t>Олигополия</a:t>
            </a:r>
            <a:r>
              <a:rPr lang="ru-RU" sz="1800" b="1" dirty="0">
                <a:solidFill>
                  <a:schemeClr val="accent4"/>
                </a:solidFill>
                <a:latin typeface="Arial"/>
              </a:rPr>
              <a:t> </a:t>
            </a:r>
            <a:r>
              <a:rPr lang="ru-RU" sz="1800" b="1" dirty="0">
                <a:latin typeface="Arial"/>
              </a:rPr>
              <a:t>( от греч. </a:t>
            </a:r>
            <a:r>
              <a:rPr lang="en-US" sz="1800" b="1" dirty="0" err="1">
                <a:latin typeface="Arial"/>
              </a:rPr>
              <a:t>Oligos</a:t>
            </a:r>
            <a:r>
              <a:rPr lang="en-US" sz="1800" b="1" dirty="0">
                <a:latin typeface="Arial"/>
              </a:rPr>
              <a:t>-</a:t>
            </a:r>
            <a:r>
              <a:rPr lang="ru-RU" sz="1800" b="1" dirty="0">
                <a:latin typeface="Arial"/>
              </a:rPr>
              <a:t>немногочисленный и </a:t>
            </a:r>
            <a:r>
              <a:rPr lang="en-US" sz="1800" b="1" dirty="0" err="1">
                <a:latin typeface="Arial"/>
              </a:rPr>
              <a:t>poleo</a:t>
            </a:r>
            <a:r>
              <a:rPr lang="ru-RU" sz="1800" b="1" dirty="0">
                <a:latin typeface="Arial"/>
              </a:rPr>
              <a:t>- продаю, торгую)- ситуация на рынке, когда несколько крупных конкурирующих фирм монополизируют производство и сбыт основной массы продукции и отрасли.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1800" b="1" dirty="0">
                <a:solidFill>
                  <a:srgbClr val="C00000"/>
                </a:solidFill>
                <a:latin typeface="Arial"/>
              </a:rPr>
              <a:t>Монополия</a:t>
            </a:r>
            <a:r>
              <a:rPr lang="ru-RU" sz="1800" b="1" dirty="0">
                <a:solidFill>
                  <a:srgbClr val="FF0000"/>
                </a:solidFill>
                <a:latin typeface="Arial"/>
              </a:rPr>
              <a:t> </a:t>
            </a:r>
            <a:r>
              <a:rPr lang="ru-RU" sz="1800" b="1" dirty="0">
                <a:latin typeface="Arial"/>
              </a:rPr>
              <a:t>( от греч. </a:t>
            </a:r>
            <a:r>
              <a:rPr lang="en-US" sz="1800" b="1" dirty="0" err="1">
                <a:latin typeface="Arial"/>
              </a:rPr>
              <a:t>Monos</a:t>
            </a:r>
            <a:r>
              <a:rPr lang="en-US" sz="1800" b="1" dirty="0">
                <a:latin typeface="Arial"/>
              </a:rPr>
              <a:t>-</a:t>
            </a:r>
            <a:r>
              <a:rPr lang="ru-RU" sz="1800" b="1" dirty="0">
                <a:latin typeface="Arial"/>
              </a:rPr>
              <a:t> один, единственный и </a:t>
            </a:r>
            <a:r>
              <a:rPr lang="en-US" sz="1800" b="1" dirty="0" err="1">
                <a:latin typeface="Arial"/>
              </a:rPr>
              <a:t>poleo</a:t>
            </a:r>
            <a:r>
              <a:rPr lang="ru-RU" sz="1800" b="1" dirty="0">
                <a:latin typeface="Arial"/>
              </a:rPr>
              <a:t> продаю, торгую) – ситуация на рынке , характеризующаяся наличием небольшого числа продавцов, каждый из которых способен повлиять на общий объем предложения и на цену товара или услуги. Они контролируют вхождение в определенный сектор рынка других фирм как потенциальных конкурентов.</a:t>
            </a:r>
            <a:r>
              <a:rPr lang="en-US" sz="1800" b="1" dirty="0">
                <a:latin typeface="Arial"/>
              </a:rPr>
              <a:t> 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2391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2805"/>
            <a:ext cx="8021114" cy="777924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>
                <a:solidFill>
                  <a:srgbClr val="424456"/>
                </a:solidFill>
                <a:latin typeface="TimesNewRomanPSMT"/>
              </a:rPr>
              <a:t>2</a:t>
            </a:r>
            <a:r>
              <a:rPr lang="ru-RU" sz="1800" b="1" dirty="0">
                <a:solidFill>
                  <a:srgbClr val="424456"/>
                </a:solidFill>
                <a:latin typeface="TimesNewRomanPSMT"/>
              </a:rPr>
              <a:t>.4 Рынок и рыночный механизм. Спрос и предложение</a:t>
            </a:r>
            <a:br>
              <a:rPr lang="ru-RU" sz="1800" b="1" dirty="0">
                <a:solidFill>
                  <a:srgbClr val="424456"/>
                </a:solidFill>
                <a:latin typeface="TimesNewRomanPSMT"/>
              </a:rPr>
            </a:br>
            <a:r>
              <a:rPr lang="ru-RU" sz="1800" b="1" dirty="0">
                <a:solidFill>
                  <a:srgbClr val="C00000"/>
                </a:solidFill>
                <a:latin typeface="TimesNewRomanPSMT"/>
              </a:rPr>
              <a:t>Модели рынка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31071110"/>
              </p:ext>
            </p:extLst>
          </p:nvPr>
        </p:nvGraphicFramePr>
        <p:xfrm>
          <a:off x="179512" y="1268760"/>
          <a:ext cx="8821488" cy="482693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893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5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03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14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1988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Чистая (свободная конкуренция)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16581" marR="16581" marT="6632" marB="6632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Чистая</a:t>
                      </a:r>
                      <a:b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</a:b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монополия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16581" marR="16581" marT="6632" marB="6632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</a:rPr>
                        <a:t>Монополистическая конкуренция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16581" marR="16581" marT="6632" marB="663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</a:rPr>
                        <a:t>Олигополия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16581" marR="16581" marT="6632" marB="663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4947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 dirty="0">
                          <a:effectLst/>
                        </a:rPr>
                        <a:t>Существует множество мелких фирм, предлагающих на рынок однородную продукцию.</a:t>
                      </a:r>
                    </a:p>
                    <a:p>
                      <a:pPr algn="l" fontAlgn="base"/>
                      <a:r>
                        <a:rPr lang="ru-RU" sz="1200" b="1" dirty="0">
                          <a:effectLst/>
                        </a:rPr>
                        <a:t>Нет ограничений на доступ той или другой фирмы к информации о состоянии рынка, о ценах на товары (услуги), ресурсы, о затратах и т.д.</a:t>
                      </a:r>
                    </a:p>
                    <a:p>
                      <a:pPr algn="l" fontAlgn="base"/>
                      <a:r>
                        <a:rPr lang="ru-RU" sz="1200" b="1" dirty="0">
                          <a:effectLst/>
                        </a:rPr>
                        <a:t>Нет ограничений на вступление новых фирм в отрасль, вход и выход из отрасли свободен.</a:t>
                      </a:r>
                    </a:p>
                    <a:p>
                      <a:pPr algn="l" fontAlgn="base"/>
                      <a:r>
                        <a:rPr lang="ru-RU" sz="1200" b="1" dirty="0">
                          <a:effectLst/>
                        </a:rPr>
                        <a:t>Продавец не может осуществить контроль над ценами, конкурентная фирма не может установить рыночную цену.</a:t>
                      </a:r>
                      <a:endParaRPr lang="ru-RU" sz="12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16581" marR="16581" marT="6632" marB="663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 dirty="0">
                          <a:effectLst/>
                        </a:rPr>
                        <a:t>Отрасль, состоящая из одной фирмы. Она является единственным продавцом данной продукции, который уникален. Монополист диктует цену. Фирма осуществляет контроль над ценой, т.к. контролирует все предложения.</a:t>
                      </a:r>
                    </a:p>
                    <a:p>
                      <a:pPr algn="l" fontAlgn="base"/>
                      <a:r>
                        <a:rPr lang="ru-RU" sz="1200" b="1" dirty="0">
                          <a:effectLst/>
                        </a:rPr>
                        <a:t>Для вступления других фирм в отрасль существуют значительные барьеры.</a:t>
                      </a:r>
                      <a:endParaRPr lang="ru-RU" sz="12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16581" marR="16581" marT="6632" marB="663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1" dirty="0">
                          <a:effectLst/>
                        </a:rPr>
                        <a:t>Большое количество мелких фирм предлагает разнородную продукцию. Ограниченный контроль над рыночными ценами. Вход и выход с рынка свободен. Каждая фирма стремится сделать свой товар уникальным. Но товары взаимозаменяемы. Экономическое соперничество основано не только на цене, но и на неценовой конкуренции.</a:t>
                      </a:r>
                      <a:endParaRPr lang="ru-RU" sz="12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16581" marR="16581" marT="6632" marB="6632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400" b="1" dirty="0">
                          <a:effectLst/>
                        </a:rPr>
                        <a:t>Существование на рынке малого числа крупных фирм, которые контролируют его основную часть. Продукция может быть как однородной, так и разнородной. Вступление новых фирм в отрасль затруднено. Взаимозависимость фирм в принятии решения о ценах на свою продукцию.</a:t>
                      </a:r>
                      <a:endParaRPr lang="ru-RU" sz="1400" b="1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16581" marR="16581" marT="6632" marB="663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8124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354162"/>
          </a:xfrm>
        </p:spPr>
        <p:txBody>
          <a:bodyPr/>
          <a:lstStyle/>
          <a:p>
            <a:pPr algn="ctr"/>
            <a:r>
              <a:rPr lang="en-US" sz="1800" b="1" dirty="0">
                <a:solidFill>
                  <a:srgbClr val="424456"/>
                </a:solidFill>
                <a:latin typeface="TimesNewRomanPSMT"/>
              </a:rPr>
              <a:t>2</a:t>
            </a:r>
            <a:r>
              <a:rPr lang="ru-RU" sz="1800" b="1" dirty="0">
                <a:solidFill>
                  <a:srgbClr val="424456"/>
                </a:solidFill>
                <a:latin typeface="TimesNewRomanPSMT"/>
              </a:rPr>
              <a:t>.4 Рынок и рыночный механизм. Спрос и предложение</a:t>
            </a:r>
            <a:br>
              <a:rPr lang="ru-RU" sz="1800" b="1" dirty="0">
                <a:solidFill>
                  <a:srgbClr val="424456"/>
                </a:solidFill>
                <a:latin typeface="TimesNewRomanPSMT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435280" cy="523376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109728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149080"/>
            <a:ext cx="8064896" cy="20162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09728" lvl="0">
              <a:spcBef>
                <a:spcPts val="300"/>
              </a:spcBef>
              <a:buClr>
                <a:srgbClr val="A04DA3"/>
              </a:buClr>
            </a:pPr>
            <a:r>
              <a:rPr lang="ru-RU" sz="2800" b="1" dirty="0">
                <a:solidFill>
                  <a:srgbClr val="C00000"/>
                </a:solidFill>
              </a:rPr>
              <a:t>Формула цены:</a:t>
            </a:r>
          </a:p>
          <a:p>
            <a:pPr marL="109728" lvl="0">
              <a:spcBef>
                <a:spcPts val="300"/>
              </a:spcBef>
              <a:buClr>
                <a:srgbClr val="A04DA3"/>
              </a:buClr>
            </a:pPr>
            <a:r>
              <a:rPr lang="ru-RU" sz="2800" b="1" dirty="0">
                <a:solidFill>
                  <a:prstClr val="black"/>
                </a:solidFill>
              </a:rPr>
              <a:t>Стоимость сырья+ производственные затраты+ прибыль производителя + Торговая наценка=</a:t>
            </a:r>
            <a:r>
              <a:rPr lang="ru-RU" sz="2800" b="1" dirty="0">
                <a:solidFill>
                  <a:srgbClr val="FF0000"/>
                </a:solidFill>
              </a:rPr>
              <a:t>Цена</a:t>
            </a:r>
          </a:p>
        </p:txBody>
      </p:sp>
      <p:sp>
        <p:nvSpPr>
          <p:cNvPr id="4" name="Овал 3"/>
          <p:cNvSpPr/>
          <p:nvPr/>
        </p:nvSpPr>
        <p:spPr>
          <a:xfrm>
            <a:off x="755576" y="1556792"/>
            <a:ext cx="7416824" cy="206149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Цена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/>
              <a:t>–это стоимость товара или услуги в денежном выражении.</a:t>
            </a:r>
          </a:p>
        </p:txBody>
      </p:sp>
    </p:spTree>
    <p:extLst>
      <p:ext uri="{BB962C8B-B14F-4D97-AF65-F5344CB8AC3E}">
        <p14:creationId xmlns:p14="http://schemas.microsoft.com/office/powerpoint/2010/main" val="24437326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76672"/>
            <a:ext cx="6431203" cy="2304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Себестоимость</a:t>
            </a:r>
            <a:r>
              <a:rPr lang="ru-RU" dirty="0"/>
              <a:t>- затраты , связанные с использованием в процессе производства материалов, энергии, топлива, основных фондов, трудовых ресурсов и других затрат, связанных с производством и реализацией продукции; выраженные в денежной форме затраты организации на производство и реализацию продукции.</a:t>
            </a:r>
          </a:p>
        </p:txBody>
      </p:sp>
      <p:pic>
        <p:nvPicPr>
          <p:cNvPr id="11266" name="Picture 2" descr="https://pp.userapi.com/c824411/v824411041/91edb/Fzj2jaEXzQ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66240"/>
            <a:ext cx="7704856" cy="377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6535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228600" y="304455"/>
            <a:ext cx="8686800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Позитивные черты конкуренции</a:t>
            </a:r>
          </a:p>
          <a:p>
            <a:pPr marL="171450" indent="-171450" algn="ctr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ru-RU" sz="800" b="1" dirty="0">
              <a:solidFill>
                <a:srgbClr val="C00000"/>
              </a:solidFill>
            </a:endParaRP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Снижение затрат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Ограничение возможности возникновения монополий, которые, контролируя основную часть производства или сбыта определённого товара, могут взвинчивать цены, снижать качество и т.д.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Создание возможности выбора для потребителя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Формирование условий для гибкого реагирования экономики на изменение обстановки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Стимулирование внедрения технических достижений в производство, улучшения качества продукции</a:t>
            </a: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228600" y="4038600"/>
            <a:ext cx="86106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Arial" charset="0"/>
              </a:rPr>
              <a:t>Негативные черты конкуренции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800" b="1" dirty="0">
              <a:solidFill>
                <a:srgbClr val="C00000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Постоянное разорение многих товаропроизводителей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Отвлечение неоправданно больших средств на рекламу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Чрезмерная эксплуатация ресурсов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Экологические нарушения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Использование нечестных методов борьбы (подкуп работников и шантаж, сокрытие дефектов в товарах и др.)</a:t>
            </a:r>
          </a:p>
        </p:txBody>
      </p:sp>
    </p:spTree>
    <p:extLst>
      <p:ext uri="{BB962C8B-B14F-4D97-AF65-F5344CB8AC3E}">
        <p14:creationId xmlns:p14="http://schemas.microsoft.com/office/powerpoint/2010/main" val="361580961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57518" y="476672"/>
            <a:ext cx="8839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Спрос</a:t>
            </a:r>
            <a:r>
              <a:rPr lang="ru-RU" sz="2400" b="1" dirty="0">
                <a:solidFill>
                  <a:prstClr val="black"/>
                </a:solidFill>
              </a:rPr>
              <a:t> – желание и возможность потребителя купить определённое количество товара или услуги по определённой цене в определённый период времени.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275230" y="1947068"/>
            <a:ext cx="732110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Величина спроса </a:t>
            </a:r>
            <a:r>
              <a:rPr lang="ru-RU" sz="2400" b="1" dirty="0">
                <a:solidFill>
                  <a:prstClr val="black"/>
                </a:solidFill>
              </a:rPr>
              <a:t>– количество товаров и услуг, которое покупатели готовы приобрести в данное время , в данном месте, при данных ценах. </a:t>
            </a: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157518" y="3645024"/>
            <a:ext cx="883408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Закон спроса</a:t>
            </a:r>
            <a:r>
              <a:rPr lang="ru-RU" sz="2400" b="1" dirty="0">
                <a:solidFill>
                  <a:prstClr val="black"/>
                </a:solidFill>
              </a:rPr>
              <a:t> – повышение цен обычно ведёт к снижению спроса, а снижение цен – к его увеличению (обратная зависимость).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</a:rPr>
              <a:t>Поэтому повышение цен не всегда увеличивает выручку производителей/продавцов, а снижение цен не всегда её уменьшает (а может даже увеличить).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27039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2.1 Экономика и экономическая наука.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Истоки экономической науки уходят в глубь веков, туда, где зарождалась колыбель мировой цивилизации- в страны Древнего Востока. Аристотель ввел термин «экономия», от которого и произошло более позднее – «экономика».</a:t>
            </a:r>
          </a:p>
          <a:p>
            <a:r>
              <a:rPr lang="ru-RU" dirty="0"/>
              <a:t>Как наука экономика  возникла в </a:t>
            </a:r>
            <a:r>
              <a:rPr lang="en-US" dirty="0"/>
              <a:t>XVI-XVII</a:t>
            </a:r>
            <a:r>
              <a:rPr lang="ru-RU" dirty="0"/>
              <a:t> вв.</a:t>
            </a:r>
          </a:p>
        </p:txBody>
      </p:sp>
      <p:pic>
        <p:nvPicPr>
          <p:cNvPr id="2050" name="Picture 2" descr="http://dlmn.info/wp-content/uploads/2015/10/Front-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85702" y="1447800"/>
            <a:ext cx="364617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72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152400" y="152400"/>
            <a:ext cx="8686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  <a:latin typeface="Arial" charset="0"/>
              </a:rPr>
              <a:t>  </a:t>
            </a:r>
            <a:r>
              <a:rPr lang="ru-RU" sz="2400" b="1">
                <a:solidFill>
                  <a:prstClr val="black"/>
                </a:solidFill>
                <a:latin typeface="Arial" charset="0"/>
              </a:rPr>
              <a:t> Изменение спроса могут вызвать различные неценовые факторы. </a:t>
            </a:r>
            <a:r>
              <a:rPr lang="ru-RU" sz="2400" b="1">
                <a:solidFill>
                  <a:srgbClr val="C00000"/>
                </a:solidFill>
                <a:latin typeface="Arial" charset="0"/>
              </a:rPr>
              <a:t>В случае увеличения спроса вся кривая спроса сдвигается вправо; соответственно, сокращение спроса иллюстрируется сдвигом кривой спроса влево.</a:t>
            </a:r>
          </a:p>
        </p:txBody>
      </p:sp>
      <p:pic>
        <p:nvPicPr>
          <p:cNvPr id="23555" name="Picture 6" descr="_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601980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228600" y="5486400"/>
            <a:ext cx="8686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  <a:latin typeface="Arial" charset="0"/>
              </a:rPr>
              <a:t>  </a:t>
            </a:r>
            <a:r>
              <a:rPr lang="ru-RU" sz="2000" b="1">
                <a:solidFill>
                  <a:prstClr val="black"/>
                </a:solidFill>
                <a:latin typeface="Arial" charset="0"/>
              </a:rPr>
              <a:t> Пример. Найдите в приведенном ниже списке ситуации, в которых спрос на товар возрастет:</a:t>
            </a:r>
            <a:br>
              <a:rPr lang="ru-RU" sz="2000" b="1">
                <a:solidFill>
                  <a:prstClr val="black"/>
                </a:solidFill>
                <a:latin typeface="Arial" charset="0"/>
              </a:rPr>
            </a:br>
            <a:r>
              <a:rPr lang="ru-RU" sz="2000" b="1">
                <a:solidFill>
                  <a:prstClr val="black"/>
                </a:solidFill>
                <a:latin typeface="Arial" charset="0"/>
              </a:rPr>
              <a:t>   1) товар вышел из моды             2) доходы покупателей возросли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90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37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Неценовые факторы спроса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Вкусы и предпочтения потребителей, мода.</a:t>
            </a:r>
            <a:r>
              <a:rPr lang="ru-RU" sz="2400" b="1" dirty="0">
                <a:solidFill>
                  <a:prstClr val="black"/>
                </a:solidFill>
              </a:rPr>
              <a:t> Под влиянием информации (например, рекламы) формируются вкусы, предпочтения, мода не те, или иные товары / товары конкретного производителя.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Доходы потребителей. </a:t>
            </a:r>
            <a:r>
              <a:rPr lang="ru-RU" sz="2400" b="1" dirty="0">
                <a:solidFill>
                  <a:prstClr val="black"/>
                </a:solidFill>
              </a:rPr>
              <a:t>Обычно по мере роста доходов люди предъявляют спрос на более качественные товары. Интервалы, с которыми люди получают доходы, определяют модель приобретение дорогостоящих товаров (модель приобретения в кредит).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Численность и половозрастной состав населения.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Религиозно-культурные традиции.</a:t>
            </a:r>
            <a:r>
              <a:rPr lang="ru-RU" sz="2400" b="1" dirty="0">
                <a:solidFill>
                  <a:prstClr val="black"/>
                </a:solidFill>
              </a:rPr>
              <a:t> Так, ряд религий не допускают употребления в пищу определённых продуктов (свинины или говядины), также их последователи предъявляют особые требования к конструкции и цвету одежды.</a:t>
            </a:r>
          </a:p>
        </p:txBody>
      </p:sp>
    </p:spTree>
    <p:extLst>
      <p:ext uri="{BB962C8B-B14F-4D97-AF65-F5344CB8AC3E}">
        <p14:creationId xmlns:p14="http://schemas.microsoft.com/office/powerpoint/2010/main" val="156317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52400" y="548680"/>
            <a:ext cx="8839200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</a:rPr>
              <a:t>Неценовые факторы спроса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Цены на дополняющие и замещающие товары.</a:t>
            </a:r>
            <a:r>
              <a:rPr lang="ru-RU" sz="2400" b="1" dirty="0">
                <a:solidFill>
                  <a:prstClr val="black"/>
                </a:solidFill>
              </a:rPr>
              <a:t> Замещающими называют товары-аналоги, удовлетворяющие те же потребности и конкурирующие за спрос (зефир, пастила, мармелад). Дополняющие товары обеспечивают работу друг друга (например, автомобиль и бензин, принтер и </a:t>
            </a:r>
            <a:r>
              <a:rPr lang="ru-RU" sz="2400" b="1" dirty="0" err="1">
                <a:solidFill>
                  <a:prstClr val="black"/>
                </a:solidFill>
              </a:rPr>
              <a:t>катридж</a:t>
            </a:r>
            <a:r>
              <a:rPr lang="ru-RU" sz="2400" b="1" dirty="0">
                <a:solidFill>
                  <a:prstClr val="black"/>
                </a:solidFill>
              </a:rPr>
              <a:t>).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Ожидания потребителей относительно динамики цен в будущем. </a:t>
            </a:r>
            <a:r>
              <a:rPr lang="ru-RU" sz="2400" b="1" dirty="0">
                <a:solidFill>
                  <a:prstClr val="black"/>
                </a:solidFill>
              </a:rPr>
              <a:t>Потребители могут отложить приобретение дорогостоящего товара, надеясь на снижение его цены в будущем, или, наоборот, в условиях инфляции </a:t>
            </a:r>
            <a:r>
              <a:rPr lang="ru-RU" sz="2400" b="1" dirty="0" err="1">
                <a:solidFill>
                  <a:prstClr val="black"/>
                </a:solidFill>
              </a:rPr>
              <a:t>ажиотажно</a:t>
            </a:r>
            <a:r>
              <a:rPr lang="ru-RU" sz="2400" b="1" dirty="0">
                <a:solidFill>
                  <a:prstClr val="black"/>
                </a:solidFill>
              </a:rPr>
              <a:t> скупать бытовую технику и др.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Сезонность.</a:t>
            </a:r>
            <a:r>
              <a:rPr lang="ru-RU" sz="2400" b="1" dirty="0">
                <a:solidFill>
                  <a:prstClr val="black"/>
                </a:solidFill>
              </a:rPr>
              <a:t> Провялятся в спросе на одежду и обувь. Туристические поездки и походы.</a:t>
            </a:r>
          </a:p>
        </p:txBody>
      </p:sp>
    </p:spTree>
    <p:extLst>
      <p:ext uri="{BB962C8B-B14F-4D97-AF65-F5344CB8AC3E}">
        <p14:creationId xmlns:p14="http://schemas.microsoft.com/office/powerpoint/2010/main" val="2328702691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107504" y="620688"/>
            <a:ext cx="808781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Предложение</a:t>
            </a:r>
            <a:r>
              <a:rPr lang="ru-RU" sz="2400" b="1" dirty="0">
                <a:solidFill>
                  <a:prstClr val="black"/>
                </a:solidFill>
              </a:rPr>
              <a:t> – это готовность производителя продать определённое количество товара или услуги по определённой цене за определённый период времени.</a:t>
            </a:r>
          </a:p>
        </p:txBody>
      </p:sp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266700" y="2476796"/>
            <a:ext cx="8686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Объём (величина) предложения </a:t>
            </a:r>
            <a:r>
              <a:rPr lang="ru-RU" sz="2400" b="1" dirty="0">
                <a:solidFill>
                  <a:prstClr val="black"/>
                </a:solidFill>
              </a:rPr>
              <a:t>– количество товара или услуги, которое готовы продать продавцы по определённой цене в течение определённого количества времени.</a:t>
            </a:r>
          </a:p>
        </p:txBody>
      </p:sp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266700" y="4293096"/>
            <a:ext cx="8763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Закон предложения </a:t>
            </a:r>
            <a:r>
              <a:rPr lang="ru-RU" sz="2400" b="1" dirty="0">
                <a:solidFill>
                  <a:prstClr val="black"/>
                </a:solidFill>
              </a:rPr>
              <a:t>– как правило, рост цен вызывает увеличение количества выпускаемых / предлагаемых к продаже товаров, а снижение цен – уменьшение этого количества (прямая зависимость).</a:t>
            </a:r>
          </a:p>
        </p:txBody>
      </p:sp>
    </p:spTree>
    <p:extLst>
      <p:ext uri="{BB962C8B-B14F-4D97-AF65-F5344CB8AC3E}">
        <p14:creationId xmlns:p14="http://schemas.microsoft.com/office/powerpoint/2010/main" val="2525386554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ChangeArrowheads="1"/>
          </p:cNvSpPr>
          <p:nvPr/>
        </p:nvSpPr>
        <p:spPr bwMode="auto">
          <a:xfrm>
            <a:off x="152400" y="228600"/>
            <a:ext cx="8763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  <a:latin typeface="Arial" charset="0"/>
              </a:rPr>
              <a:t>   </a:t>
            </a:r>
            <a:r>
              <a:rPr lang="ru-RU" sz="2400" b="1">
                <a:solidFill>
                  <a:prstClr val="black"/>
                </a:solidFill>
                <a:latin typeface="Arial" charset="0"/>
              </a:rPr>
              <a:t>Изменение предложения могут вызвать различные неценовые факторы. </a:t>
            </a:r>
            <a:r>
              <a:rPr lang="ru-RU" sz="2400" b="1">
                <a:solidFill>
                  <a:srgbClr val="C00000"/>
                </a:solidFill>
                <a:latin typeface="Arial" charset="0"/>
              </a:rPr>
              <a:t>Аналогично графикам спроса, кривая предложения сдвигается вправо в случае увеличения предложения и влево – при его снижении. </a:t>
            </a:r>
          </a:p>
        </p:txBody>
      </p:sp>
      <p:pic>
        <p:nvPicPr>
          <p:cNvPr id="31747" name="Picture 7" descr="_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981200"/>
            <a:ext cx="6781800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8"/>
          <p:cNvSpPr>
            <a:spLocks noChangeArrowheads="1"/>
          </p:cNvSpPr>
          <p:nvPr/>
        </p:nvSpPr>
        <p:spPr bwMode="auto">
          <a:xfrm>
            <a:off x="381000" y="4953000"/>
            <a:ext cx="84582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black"/>
                </a:solidFill>
                <a:latin typeface="Arial" charset="0"/>
              </a:rPr>
              <a:t>   </a:t>
            </a:r>
            <a:r>
              <a:rPr lang="ru-RU" sz="2000" b="1">
                <a:solidFill>
                  <a:prstClr val="black"/>
                </a:solidFill>
                <a:latin typeface="Arial" charset="0"/>
              </a:rPr>
              <a:t>Пример. Найдите в приведенном ниже списке ситуации, в которых предложение товара сократится:</a:t>
            </a:r>
            <a:br>
              <a:rPr lang="ru-RU" sz="2000" b="1">
                <a:solidFill>
                  <a:prstClr val="black"/>
                </a:solidFill>
                <a:latin typeface="Arial" charset="0"/>
              </a:rPr>
            </a:br>
            <a:r>
              <a:rPr lang="ru-RU" sz="2000" b="1">
                <a:solidFill>
                  <a:prstClr val="black"/>
                </a:solidFill>
                <a:latin typeface="Arial" charset="0"/>
              </a:rPr>
              <a:t>   1) проведена компьютеризация процесса производства</a:t>
            </a:r>
            <a:br>
              <a:rPr lang="ru-RU" sz="2000" b="1">
                <a:solidFill>
                  <a:prstClr val="black"/>
                </a:solidFill>
                <a:latin typeface="Arial" charset="0"/>
              </a:rPr>
            </a:br>
            <a:r>
              <a:rPr lang="ru-RU" sz="2000" b="1">
                <a:solidFill>
                  <a:prstClr val="black"/>
                </a:solidFill>
                <a:latin typeface="Arial" charset="0"/>
              </a:rPr>
              <a:t>   2) продавцы ожидают в скором будущем повышения цен на свой товар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953577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152400" y="304800"/>
            <a:ext cx="8839200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</a:rPr>
              <a:t>Неценовые факторы предложения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Стоимость факторов производства (приобретение сырья, аренда помещений, заработная плата и др.).</a:t>
            </a:r>
            <a:r>
              <a:rPr lang="ru-RU" sz="2400" b="1" dirty="0">
                <a:solidFill>
                  <a:prstClr val="black"/>
                </a:solidFill>
              </a:rPr>
              <a:t> В условиях повышения стоимости факторов производства они могут стать слишком дорогими для производителей, и фирма будет в большинстве случаев сокращать их закупку и, соответственно, производство.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Используемые технологии.</a:t>
            </a:r>
            <a:r>
              <a:rPr lang="ru-RU" sz="2400" b="1" dirty="0">
                <a:solidFill>
                  <a:prstClr val="black"/>
                </a:solidFill>
              </a:rPr>
              <a:t> Внедрение новой технологии, как правило, является эффективным средством, т.е. затраты на новые технологии ниже, чем доход, который они обеспечивают.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Количество продавцов.</a:t>
            </a:r>
            <a:r>
              <a:rPr lang="ru-RU" sz="2400" b="1" dirty="0">
                <a:solidFill>
                  <a:prstClr val="black"/>
                </a:solidFill>
              </a:rPr>
              <a:t> Если в отрасли появляется новый продавец такого же товара, то рыночное предложение возрастает. Если отдельные продавцы уходят из отрасли, то рыночное предложение сокращается.</a:t>
            </a:r>
          </a:p>
        </p:txBody>
      </p:sp>
    </p:spTree>
    <p:extLst>
      <p:ext uri="{BB962C8B-B14F-4D97-AF65-F5344CB8AC3E}">
        <p14:creationId xmlns:p14="http://schemas.microsoft.com/office/powerpoint/2010/main" val="34589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NewRomanPSMT"/>
              </a:rPr>
              <a:t>2.5 Постоянные и переменные затраты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5"/>
                </a:solidFill>
              </a:rPr>
              <a:t>Издержки производства </a:t>
            </a:r>
            <a:r>
              <a:rPr lang="ru-RU" sz="2000" b="1" dirty="0"/>
              <a:t>– оценка затрат всех факторов, </a:t>
            </a:r>
            <a:r>
              <a:rPr lang="ru-RU" sz="2000" b="1" dirty="0" err="1"/>
              <a:t>задейственных</a:t>
            </a:r>
            <a:r>
              <a:rPr lang="ru-RU" sz="2000" b="1" dirty="0"/>
              <a:t> в производстве готовой продукции.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1"/>
                </a:solidFill>
              </a:rPr>
              <a:t>Экономические издержки </a:t>
            </a:r>
            <a:r>
              <a:rPr lang="ru-RU" sz="2000" b="1" dirty="0"/>
              <a:t>— это те выплаты, ко­торые фирма должна произвести поставщикам необхо­димых ресурсов (трудовых, материальных, энергетиче­ских и т. д.), чтобы отвлечь эти ресурсы от исполь­зования в других производствах. Экономические издержки делятся на:</a:t>
            </a:r>
          </a:p>
          <a:p>
            <a:pPr fontAlgn="base">
              <a:buFont typeface="Arial"/>
              <a:buChar char="•"/>
            </a:pPr>
            <a:r>
              <a:rPr lang="ru-RU" sz="2000" b="1" dirty="0">
                <a:solidFill>
                  <a:schemeClr val="accent1"/>
                </a:solidFill>
              </a:rPr>
              <a:t>Внутренние (или неявные) </a:t>
            </a:r>
            <a:r>
              <a:rPr lang="ru-RU" sz="2000" b="1" dirty="0"/>
              <a:t>– стоимость  собственного ресурса – равны  денежным выплатам, которые могли бы быть полу­чены за самостоятельно ис­пользуемый ресурс, если бы его собственник вложил его в чужое дело</a:t>
            </a:r>
          </a:p>
          <a:p>
            <a:pPr fontAlgn="base">
              <a:buFont typeface="Arial"/>
              <a:buChar char="•"/>
            </a:pPr>
            <a:r>
              <a:rPr lang="ru-RU" sz="2000" b="1" dirty="0">
                <a:solidFill>
                  <a:schemeClr val="accent1"/>
                </a:solidFill>
              </a:rPr>
              <a:t>Внешние (явные, бухгалтерские) </a:t>
            </a:r>
            <a:r>
              <a:rPr lang="ru-RU" sz="2000" b="1" dirty="0"/>
              <a:t>– выплаты поставщикам тру­довых ресурсов, сырья, топ­лива, услуг и т.д. – Сумма денежных выплат, которые фирма осуществля­ет для оплаты необходимых ресурсов:</a:t>
            </a:r>
          </a:p>
          <a:p>
            <a:pPr marL="0" indent="0">
              <a:buNone/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434240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84784"/>
            <a:ext cx="7772400" cy="4535016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Формула вычисления экономических издержек</a:t>
            </a:r>
            <a:r>
              <a:rPr lang="ru-RU" dirty="0"/>
              <a:t>: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636912"/>
            <a:ext cx="1944216" cy="1152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Экономические издержки</a:t>
            </a:r>
          </a:p>
        </p:txBody>
      </p:sp>
      <p:sp>
        <p:nvSpPr>
          <p:cNvPr id="5" name="Равно 4"/>
          <p:cNvSpPr/>
          <p:nvPr/>
        </p:nvSpPr>
        <p:spPr>
          <a:xfrm>
            <a:off x="2987824" y="2956045"/>
            <a:ext cx="1008112" cy="57606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2600086"/>
            <a:ext cx="1952666" cy="12257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Бухгалтерские ( явные) издержки</a:t>
            </a:r>
          </a:p>
        </p:txBody>
      </p:sp>
      <p:sp>
        <p:nvSpPr>
          <p:cNvPr id="7" name="Плюс 6"/>
          <p:cNvSpPr/>
          <p:nvPr/>
        </p:nvSpPr>
        <p:spPr>
          <a:xfrm>
            <a:off x="6084168" y="2803160"/>
            <a:ext cx="936104" cy="8196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2600086"/>
            <a:ext cx="1512168" cy="11889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Неявные издержки</a:t>
            </a:r>
          </a:p>
        </p:txBody>
      </p:sp>
    </p:spTree>
    <p:extLst>
      <p:ext uri="{BB962C8B-B14F-4D97-AF65-F5344CB8AC3E}">
        <p14:creationId xmlns:p14="http://schemas.microsoft.com/office/powerpoint/2010/main" val="19457536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Виды издержек: </a:t>
            </a:r>
            <a:br>
              <a:rPr lang="ru-RU" i="1" dirty="0"/>
            </a:br>
            <a:r>
              <a:rPr lang="ru-RU" sz="3600" dirty="0"/>
              <a:t>Критерий – объем производства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rgbClr val="C00000"/>
                </a:solidFill>
              </a:rPr>
              <a:t>Постоянные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издержки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err="1"/>
              <a:t>издержк</a:t>
            </a:r>
            <a:r>
              <a:rPr lang="ru-RU" b="1" dirty="0"/>
              <a:t>и</a:t>
            </a:r>
            <a:r>
              <a:rPr lang="en-US" b="1" dirty="0"/>
              <a:t>, </a:t>
            </a:r>
            <a:r>
              <a:rPr lang="ru-RU" b="1" dirty="0"/>
              <a:t> величина которых </a:t>
            </a:r>
            <a:r>
              <a:rPr lang="en-US" b="1" dirty="0" err="1"/>
              <a:t>не</a:t>
            </a:r>
            <a:r>
              <a:rPr lang="en-US" b="1" dirty="0"/>
              <a:t> </a:t>
            </a:r>
            <a:r>
              <a:rPr lang="en-US" b="1" dirty="0" err="1"/>
              <a:t>зависит</a:t>
            </a:r>
            <a:r>
              <a:rPr lang="en-US" b="1" dirty="0"/>
              <a:t> </a:t>
            </a:r>
            <a:r>
              <a:rPr lang="en-US" b="1" dirty="0" err="1"/>
              <a:t>от</a:t>
            </a:r>
            <a:r>
              <a:rPr lang="en-US" b="1" dirty="0"/>
              <a:t> </a:t>
            </a:r>
            <a:r>
              <a:rPr lang="en-US" b="1" dirty="0" err="1"/>
              <a:t>объема</a:t>
            </a:r>
            <a:r>
              <a:rPr lang="en-US" b="1" dirty="0"/>
              <a:t> </a:t>
            </a:r>
            <a:r>
              <a:rPr lang="en-US" b="1" dirty="0" err="1"/>
              <a:t>выпускаемой</a:t>
            </a:r>
            <a:r>
              <a:rPr lang="en-US" b="1" dirty="0"/>
              <a:t> </a:t>
            </a:r>
            <a:r>
              <a:rPr lang="en-US" b="1" dirty="0" err="1"/>
              <a:t>продукции</a:t>
            </a:r>
            <a:endParaRPr lang="ru-RU" b="1" dirty="0"/>
          </a:p>
          <a:p>
            <a:pPr>
              <a:buFont typeface="Wingdings" pitchFamily="2" charset="2"/>
              <a:buChar char="Ø"/>
            </a:pPr>
            <a:r>
              <a:rPr lang="en-US" b="1" i="1" dirty="0"/>
              <a:t> </a:t>
            </a:r>
            <a:r>
              <a:rPr lang="en-US" b="1" i="1" dirty="0" err="1">
                <a:solidFill>
                  <a:schemeClr val="tx1"/>
                </a:solidFill>
              </a:rPr>
              <a:t>арендная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плата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фирмы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за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помещение</a:t>
            </a:r>
            <a:r>
              <a:rPr lang="en-US" b="1" i="1" dirty="0">
                <a:solidFill>
                  <a:schemeClr val="tx1"/>
                </a:solidFill>
              </a:rPr>
              <a:t>,</a:t>
            </a:r>
            <a:endParaRPr lang="ru-RU" b="1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расходы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на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содержание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здания</a:t>
            </a:r>
            <a:r>
              <a:rPr lang="en-US" b="1" i="1" dirty="0">
                <a:solidFill>
                  <a:schemeClr val="tx1"/>
                </a:solidFill>
              </a:rPr>
              <a:t>,</a:t>
            </a:r>
            <a:endParaRPr lang="ru-RU" b="1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затраты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на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подготовку</a:t>
            </a:r>
            <a:r>
              <a:rPr lang="en-US" b="1" i="1" dirty="0">
                <a:solidFill>
                  <a:schemeClr val="tx1"/>
                </a:solidFill>
              </a:rPr>
              <a:t> и </a:t>
            </a:r>
            <a:r>
              <a:rPr lang="en-US" b="1" i="1" dirty="0" err="1">
                <a:solidFill>
                  <a:schemeClr val="tx1"/>
                </a:solidFill>
              </a:rPr>
              <a:t>переподготовку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кадров</a:t>
            </a:r>
            <a:endParaRPr lang="ru-RU" b="1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заработная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плата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управленческого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персонал</a:t>
            </a:r>
            <a:r>
              <a:rPr lang="en-US" b="1" i="1" dirty="0">
                <a:solidFill>
                  <a:schemeClr val="tx1"/>
                </a:solidFill>
              </a:rPr>
              <a:t>,</a:t>
            </a:r>
            <a:endParaRPr lang="ru-RU" b="1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амортизация</a:t>
            </a:r>
            <a:r>
              <a:rPr lang="ru-RU" b="1" i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>
                <a:solidFill>
                  <a:srgbClr val="C00000"/>
                </a:solidFill>
              </a:rPr>
              <a:t>Переменные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издержки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/>
              <a:t>И</a:t>
            </a:r>
            <a:r>
              <a:rPr lang="en-US" b="1" dirty="0" err="1"/>
              <a:t>здержк</a:t>
            </a:r>
            <a:r>
              <a:rPr lang="ru-RU" b="1" dirty="0"/>
              <a:t>и, </a:t>
            </a:r>
            <a:r>
              <a:rPr lang="en-US" b="1" dirty="0" err="1"/>
              <a:t>величина</a:t>
            </a:r>
            <a:r>
              <a:rPr lang="en-US" b="1" dirty="0"/>
              <a:t> </a:t>
            </a:r>
            <a:r>
              <a:rPr lang="en-US" b="1" dirty="0" err="1"/>
              <a:t>которых</a:t>
            </a:r>
            <a:r>
              <a:rPr lang="en-US" b="1" dirty="0"/>
              <a:t> </a:t>
            </a:r>
            <a:r>
              <a:rPr lang="ru-RU" b="1" dirty="0"/>
              <a:t> меняется в </a:t>
            </a:r>
            <a:r>
              <a:rPr lang="en-US" b="1" dirty="0" err="1"/>
              <a:t>зависимости</a:t>
            </a:r>
            <a:r>
              <a:rPr lang="en-US" b="1" dirty="0"/>
              <a:t> </a:t>
            </a:r>
            <a:r>
              <a:rPr lang="en-US" b="1" dirty="0" err="1"/>
              <a:t>от</a:t>
            </a:r>
            <a:r>
              <a:rPr lang="en-US" b="1" dirty="0"/>
              <a:t> </a:t>
            </a:r>
            <a:r>
              <a:rPr lang="en-US" b="1" dirty="0" err="1"/>
              <a:t>объема</a:t>
            </a:r>
            <a:r>
              <a:rPr lang="en-US" b="1" dirty="0"/>
              <a:t> </a:t>
            </a:r>
            <a:r>
              <a:rPr lang="en-US" b="1" dirty="0" err="1"/>
              <a:t>производства</a:t>
            </a:r>
            <a:endParaRPr lang="ru-RU" b="1" dirty="0"/>
          </a:p>
          <a:p>
            <a:pPr>
              <a:buFont typeface="Wingdings" pitchFamily="2" charset="2"/>
              <a:buChar char="Ø"/>
            </a:pPr>
            <a:r>
              <a:rPr lang="en-US" i="1" dirty="0" err="1">
                <a:solidFill>
                  <a:schemeClr val="tx1"/>
                </a:solidFill>
              </a:rPr>
              <a:t>приобретение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сырья</a:t>
            </a:r>
            <a:r>
              <a:rPr lang="en-US" i="1" dirty="0">
                <a:solidFill>
                  <a:schemeClr val="tx1"/>
                </a:solidFill>
              </a:rPr>
              <a:t>, </a:t>
            </a:r>
            <a:endParaRPr lang="ru-RU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err="1">
                <a:solidFill>
                  <a:schemeClr val="tx1"/>
                </a:solidFill>
              </a:rPr>
              <a:t>оплата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труда</a:t>
            </a:r>
            <a:r>
              <a:rPr lang="en-US" i="1" dirty="0">
                <a:solidFill>
                  <a:schemeClr val="tx1"/>
                </a:solidFill>
              </a:rPr>
              <a:t>, </a:t>
            </a:r>
            <a:r>
              <a:rPr lang="en-US" i="1" dirty="0" err="1">
                <a:solidFill>
                  <a:schemeClr val="tx1"/>
                </a:solidFill>
              </a:rPr>
              <a:t>энергии</a:t>
            </a:r>
            <a:r>
              <a:rPr lang="en-US" i="1" dirty="0">
                <a:solidFill>
                  <a:schemeClr val="tx1"/>
                </a:solidFill>
              </a:rPr>
              <a:t>, </a:t>
            </a:r>
            <a:r>
              <a:rPr lang="en-US" i="1" dirty="0" err="1">
                <a:solidFill>
                  <a:schemeClr val="tx1"/>
                </a:solidFill>
              </a:rPr>
              <a:t>топлива</a:t>
            </a:r>
            <a:r>
              <a:rPr lang="en-US" i="1" dirty="0">
                <a:solidFill>
                  <a:schemeClr val="tx1"/>
                </a:solidFill>
              </a:rPr>
              <a:t>, </a:t>
            </a:r>
            <a:r>
              <a:rPr lang="en-US" i="1" dirty="0" err="1">
                <a:solidFill>
                  <a:schemeClr val="tx1"/>
                </a:solidFill>
              </a:rPr>
              <a:t>транспортных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услуг</a:t>
            </a:r>
            <a:r>
              <a:rPr lang="en-US" i="1" dirty="0">
                <a:solidFill>
                  <a:schemeClr val="tx1"/>
                </a:solidFill>
              </a:rPr>
              <a:t>, </a:t>
            </a:r>
            <a:endParaRPr lang="ru-RU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i="1" dirty="0" err="1">
                <a:solidFill>
                  <a:schemeClr val="tx1"/>
                </a:solidFill>
              </a:rPr>
              <a:t>расходы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на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тару</a:t>
            </a:r>
            <a:r>
              <a:rPr lang="en-US" i="1" dirty="0">
                <a:solidFill>
                  <a:schemeClr val="tx1"/>
                </a:solidFill>
              </a:rPr>
              <a:t> и </a:t>
            </a:r>
            <a:r>
              <a:rPr lang="en-US" i="1" dirty="0" err="1">
                <a:solidFill>
                  <a:schemeClr val="tx1"/>
                </a:solidFill>
              </a:rPr>
              <a:t>упаковку</a:t>
            </a:r>
            <a:endParaRPr lang="ru-RU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chemeClr val="tx1"/>
                </a:solidFill>
              </a:rPr>
              <a:t> и т. п.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059371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850106"/>
          </a:xfrm>
        </p:spPr>
        <p:txBody>
          <a:bodyPr>
            <a:normAutofit/>
          </a:bodyPr>
          <a:lstStyle/>
          <a:p>
            <a:r>
              <a:rPr lang="ru-RU" sz="3200" dirty="0"/>
              <a:t>2.7 Источники финансирования бизнеса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874772"/>
            <a:ext cx="4040188" cy="3951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2564904"/>
            <a:ext cx="4041775" cy="3951288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899592" y="2087269"/>
            <a:ext cx="2358008" cy="504056"/>
          </a:xfrm>
          <a:prstGeom prst="line">
            <a:avLst/>
          </a:prstGeom>
          <a:noFill/>
          <a:ln w="12700" cap="flat" cmpd="sng" algn="ctr">
            <a:solidFill>
              <a:srgbClr val="873624">
                <a:shade val="90000"/>
                <a:lumMod val="90000"/>
              </a:srgbClr>
            </a:solidFill>
            <a:prstDash val="solid"/>
          </a:ln>
          <a:effectLst/>
        </p:spPr>
      </p:cxn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1196752"/>
            <a:ext cx="5616624" cy="864096"/>
          </a:xfrm>
          <a:prstGeom prst="rect">
            <a:avLst/>
          </a:prstGeom>
          <a:solidFill>
            <a:srgbClr val="873624"/>
          </a:solidFill>
          <a:ln w="19050" cap="flat" cmpd="sng" algn="ctr">
            <a:solidFill>
              <a:srgbClr val="873624">
                <a:shade val="50000"/>
                <a:shade val="75000"/>
                <a:lumMod val="9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Источники финансирования бизнеса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797244" y="2060848"/>
            <a:ext cx="2358008" cy="504056"/>
          </a:xfrm>
          <a:prstGeom prst="line">
            <a:avLst/>
          </a:prstGeom>
          <a:noFill/>
          <a:ln w="12700" cap="flat" cmpd="sng" algn="ctr">
            <a:solidFill>
              <a:srgbClr val="873624">
                <a:shade val="90000"/>
                <a:lumMod val="90000"/>
              </a:srgbClr>
            </a:solidFill>
            <a:prstDash val="solid"/>
          </a:ln>
          <a:effectLst/>
        </p:spPr>
      </p:cxnSp>
      <p:sp>
        <p:nvSpPr>
          <p:cNvPr id="11" name="Прямоугольник 10"/>
          <p:cNvSpPr/>
          <p:nvPr/>
        </p:nvSpPr>
        <p:spPr>
          <a:xfrm>
            <a:off x="107504" y="2591325"/>
            <a:ext cx="4427984" cy="4104456"/>
          </a:xfrm>
          <a:prstGeom prst="rect">
            <a:avLst/>
          </a:prstGeom>
          <a:solidFill>
            <a:srgbClr val="873624"/>
          </a:solidFill>
          <a:ln w="19050" cap="flat" cmpd="sng" algn="ctr">
            <a:solidFill>
              <a:srgbClr val="873624">
                <a:shade val="50000"/>
                <a:shade val="75000"/>
                <a:lumMod val="9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Внешние (заемные):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>
                <a:solidFill>
                  <a:prstClr val="white"/>
                </a:solidFill>
                <a:latin typeface="Times New Roman"/>
              </a:rPr>
              <a:t>-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банковский кредит (ссуда)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- коммерческий (торговый) кредит или кредиторская задолженность (долг предприятия перед другими)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- сбережения и накопления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- страховые возмещения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- субсидии из бюджета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>
                <a:solidFill>
                  <a:prstClr val="white"/>
                </a:solidFill>
                <a:latin typeface="Times New Roman"/>
              </a:rPr>
              <a:t>-дотации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-лизинг(долгосрочная</a:t>
            </a:r>
            <a:r>
              <a:rPr kumimoji="0" lang="ru-RU" sz="2000" b="1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аренда)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>
                <a:solidFill>
                  <a:prstClr val="white"/>
                </a:solidFill>
                <a:latin typeface="Times New Roman"/>
              </a:rPr>
              <a:t>-эмиссия акций и облигаций</a:t>
            </a:r>
            <a:endParaRPr kumimoji="0" lang="ru-RU" sz="2000" b="1" i="0" u="none" strike="noStrike" kern="0" cap="none" spc="0" normalizeH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76422" y="2564904"/>
            <a:ext cx="4427984" cy="4104456"/>
          </a:xfrm>
          <a:prstGeom prst="rect">
            <a:avLst/>
          </a:prstGeom>
          <a:solidFill>
            <a:srgbClr val="873624"/>
          </a:solidFill>
          <a:ln w="19050" cap="flat" cmpd="sng" algn="ctr">
            <a:solidFill>
              <a:srgbClr val="873624">
                <a:shade val="50000"/>
                <a:shade val="75000"/>
                <a:lumMod val="9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Внутренние (собственные):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 уставной фонд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- амортизационные отчисления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- нераспределенная прибыль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- выпуск и приобретение акций и облигаций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- продажа и сдача в аренду имущества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>
                <a:solidFill>
                  <a:prstClr val="white"/>
                </a:solidFill>
                <a:latin typeface="Times New Roman"/>
              </a:rPr>
              <a:t>-чистая прибыль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-сдача в аренду помещений </a:t>
            </a:r>
            <a:r>
              <a:rPr kumimoji="0" lang="ru-RU" sz="2000" b="1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и оборудования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9036890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2.1 Экономика и экономическая наука.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363272" cy="44630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Современная экономическая теория изучает поведение хозяйствующих субъектов на всех уровнях экономической системы в процессах </a:t>
            </a:r>
            <a:r>
              <a:rPr lang="ru-RU" b="1" dirty="0">
                <a:solidFill>
                  <a:srgbClr val="FF0000"/>
                </a:solidFill>
              </a:rPr>
              <a:t>производства,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распределения, обмена </a:t>
            </a:r>
            <a:r>
              <a:rPr lang="ru-RU" dirty="0"/>
              <a:t>и </a:t>
            </a:r>
            <a:r>
              <a:rPr lang="ru-RU" b="1" dirty="0">
                <a:solidFill>
                  <a:srgbClr val="FF0000"/>
                </a:solidFill>
              </a:rPr>
              <a:t>потребления материальных благ и услуг </a:t>
            </a:r>
            <a:r>
              <a:rPr lang="ru-RU" dirty="0"/>
              <a:t>в целях удовлетворения человеческих потребностей при ограниченных ресурсах семьи, фирмы и общества в целом.</a:t>
            </a:r>
          </a:p>
        </p:txBody>
      </p:sp>
    </p:spTree>
    <p:extLst>
      <p:ext uri="{BB962C8B-B14F-4D97-AF65-F5344CB8AC3E}">
        <p14:creationId xmlns:p14="http://schemas.microsoft.com/office/powerpoint/2010/main" val="370861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prstClr val="black"/>
                </a:solidFill>
              </a:rPr>
              <a:t>2.7 Источники финансирования бизнеса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Чистая прибыль- </a:t>
            </a:r>
            <a:r>
              <a:rPr lang="ru-RU" b="1" dirty="0"/>
              <a:t>это один из главных источников финансирования бизнеса. Фирма может использовать её  для создания фона накопления, средства которого пойдут на развитие производства.</a:t>
            </a:r>
          </a:p>
          <a:p>
            <a:pPr lvl="0">
              <a:spcBef>
                <a:spcPct val="20000"/>
              </a:spcBef>
              <a:buClr>
                <a:srgbClr val="873624"/>
              </a:buClr>
              <a:buSzTx/>
              <a:buFont typeface="Wingdings" pitchFamily="2" charset="2"/>
              <a:buChar char="Ø"/>
            </a:pPr>
            <a:r>
              <a:rPr lang="ru-RU" sz="2400" b="1" dirty="0">
                <a:solidFill>
                  <a:srgbClr val="C00000"/>
                </a:solidFill>
              </a:rPr>
              <a:t>Амортизация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– стоимость замены изношенного оборудования.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124535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2.8 Ценные бумаги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"/>
              </a:rPr>
              <a:t>Ценная бумага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 — это документ, составленный по установленной форме и при наличии обязательных рек­визитов, удостоверяющий имущественные права, осу­ществление или передача которых возможны только при предъявлении этого документа.</a:t>
            </a:r>
            <a:endParaRPr lang="ru-RU" b="1" dirty="0"/>
          </a:p>
        </p:txBody>
      </p:sp>
      <p:pic>
        <p:nvPicPr>
          <p:cNvPr id="4" name="Picture 2" descr="C:\Users\Бтивт\Desktop\cennye_bumagi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3933056"/>
            <a:ext cx="3024336" cy="2572099"/>
          </a:xfrm>
          <a:prstGeom prst="rect">
            <a:avLst/>
          </a:prstGeom>
          <a:noFill/>
        </p:spPr>
      </p:pic>
      <p:pic>
        <p:nvPicPr>
          <p:cNvPr id="5" name="Picture 3" descr="C:\Users\Бтивт\Desktop\veksel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1857388" cy="26268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52712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571184" cy="778098"/>
          </a:xfrm>
        </p:spPr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2.8 Ценные бумаги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507288" cy="59766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br>
              <a:rPr lang="ru-RU" sz="2400" b="1" u="sng" dirty="0">
                <a:solidFill>
                  <a:srgbClr val="9F293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                                   </a:t>
            </a:r>
            <a:r>
              <a:rPr lang="ru-RU" sz="4000" b="1" dirty="0">
                <a:solidFill>
                  <a:srgbClr val="C00000"/>
                </a:solidFill>
                <a:ea typeface="+mj-ea"/>
                <a:cs typeface="+mj-cs"/>
              </a:rPr>
              <a:t>Свойства ценных бумаг</a:t>
            </a:r>
            <a:br>
              <a:rPr lang="ru-RU" sz="4000" b="1" u="sng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br>
              <a:rPr lang="ru-RU" sz="3400" b="1" dirty="0">
                <a:solidFill>
                  <a:srgbClr val="9F293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400" b="1" dirty="0">
                <a:solidFill>
                  <a:srgbClr val="C00000"/>
                </a:solidFill>
                <a:ea typeface="+mj-ea"/>
                <a:cs typeface="+mj-cs"/>
              </a:rPr>
              <a:t>- обращаемость </a:t>
            </a:r>
            <a:r>
              <a:rPr lang="ru-RU" sz="3400" b="1" i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(способность продаваться и покупаться на рынке)</a:t>
            </a:r>
            <a:b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400" b="1" dirty="0">
                <a:solidFill>
                  <a:srgbClr val="C00000"/>
                </a:solidFill>
                <a:ea typeface="+mj-ea"/>
                <a:cs typeface="+mj-cs"/>
              </a:rPr>
              <a:t>- стандартность</a:t>
            </a: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b="1" i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(наличие стандартного образа, реквизитов, что делает их товаром)</a:t>
            </a:r>
            <a:b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- </a:t>
            </a:r>
            <a:r>
              <a:rPr lang="ru-RU" sz="3400" b="1" dirty="0">
                <a:solidFill>
                  <a:srgbClr val="C00000"/>
                </a:solidFill>
                <a:ea typeface="+mj-ea"/>
                <a:cs typeface="+mj-cs"/>
              </a:rPr>
              <a:t>документальность</a:t>
            </a: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b="1" i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(ценная бумага есть документ)</a:t>
            </a:r>
            <a:b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- </a:t>
            </a:r>
            <a:r>
              <a:rPr lang="ru-RU" sz="3400" b="1" dirty="0" err="1">
                <a:solidFill>
                  <a:srgbClr val="C00000"/>
                </a:solidFill>
                <a:ea typeface="+mj-ea"/>
                <a:cs typeface="+mj-cs"/>
              </a:rPr>
              <a:t>рыночность</a:t>
            </a: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b="1" i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(неразрывно связаны с соответствующим рынком)</a:t>
            </a:r>
            <a:b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- </a:t>
            </a:r>
            <a:r>
              <a:rPr lang="ru-RU" sz="3400" b="1" dirty="0">
                <a:solidFill>
                  <a:srgbClr val="C00000"/>
                </a:solidFill>
                <a:ea typeface="+mj-ea"/>
                <a:cs typeface="+mj-cs"/>
              </a:rPr>
              <a:t>раскрытие информации </a:t>
            </a:r>
            <a:r>
              <a:rPr lang="ru-RU" b="1" i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(обеспечивается равный доступ к информации о ЦБ различных эмитентов)</a:t>
            </a:r>
            <a:b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-</a:t>
            </a:r>
            <a:r>
              <a:rPr lang="ru-RU" sz="3400" b="1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 ликвидность </a:t>
            </a:r>
            <a:r>
              <a:rPr lang="ru-RU" b="1" i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(способность ЦБ быть быстро проданной и превращённой в деньги)</a:t>
            </a:r>
            <a:b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-</a:t>
            </a:r>
            <a:r>
              <a:rPr lang="ru-RU" sz="3400" b="1" dirty="0">
                <a:solidFill>
                  <a:srgbClr val="C00000"/>
                </a:solidFill>
                <a:ea typeface="+mj-ea"/>
                <a:cs typeface="+mj-cs"/>
              </a:rPr>
              <a:t> риск </a:t>
            </a:r>
            <a:r>
              <a:rPr lang="ru-RU" b="1" i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(возможность потерь, связанных с инвестициями в ЦБ)</a:t>
            </a:r>
            <a:b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- </a:t>
            </a:r>
            <a:r>
              <a:rPr lang="ru-RU" sz="3400" b="1" dirty="0">
                <a:solidFill>
                  <a:srgbClr val="C00000"/>
                </a:solidFill>
                <a:ea typeface="+mj-ea"/>
                <a:cs typeface="+mj-cs"/>
              </a:rPr>
              <a:t>доходность</a:t>
            </a:r>
            <a:r>
              <a:rPr lang="ru-RU" sz="3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b="1" i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(это отношение дохода к затратам на покупку ЦБ)</a:t>
            </a:r>
            <a:br>
              <a:rPr lang="ru-RU" sz="2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br>
              <a:rPr lang="ru-RU" sz="24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13545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895D1D"/>
                </a:solidFill>
              </a:rPr>
              <a:t>2.8 Ценные бумаги</a:t>
            </a:r>
            <a:r>
              <a:rPr lang="ru-RU" sz="2800" dirty="0">
                <a:solidFill>
                  <a:schemeClr val="accent2"/>
                </a:solidFill>
              </a:rPr>
              <a:t>  </a:t>
            </a:r>
            <a:br>
              <a:rPr lang="ru-RU" sz="2800" dirty="0">
                <a:solidFill>
                  <a:schemeClr val="accent2"/>
                </a:solidFill>
              </a:rPr>
            </a:br>
            <a:br>
              <a:rPr lang="ru-RU" sz="2800" dirty="0">
                <a:solidFill>
                  <a:schemeClr val="accent2"/>
                </a:solidFill>
              </a:rPr>
            </a:br>
            <a:r>
              <a:rPr lang="ru-RU" sz="2800" dirty="0">
                <a:solidFill>
                  <a:schemeClr val="accent2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Права, закрепляемые за ценными бумагами</a:t>
            </a:r>
            <a:br>
              <a:rPr lang="ru-RU" sz="2800" u="sng" dirty="0">
                <a:solidFill>
                  <a:srgbClr val="FF0000"/>
                </a:solidFill>
              </a:rPr>
            </a:br>
            <a:br>
              <a:rPr lang="ru-RU" sz="2400" u="sng" dirty="0">
                <a:solidFill>
                  <a:schemeClr val="accent2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- </a:t>
            </a:r>
            <a:r>
              <a:rPr lang="ru-RU" sz="2400" b="1" dirty="0">
                <a:solidFill>
                  <a:srgbClr val="C00000"/>
                </a:solidFill>
              </a:rPr>
              <a:t>право требования </a:t>
            </a:r>
            <a:r>
              <a:rPr lang="ru-RU" sz="2400" b="1" dirty="0">
                <a:solidFill>
                  <a:schemeClr val="tx1"/>
                </a:solidFill>
              </a:rPr>
              <a:t>уплаты определённой суммы денег </a:t>
            </a:r>
            <a:r>
              <a:rPr lang="ru-RU" sz="2400" b="1" i="1" dirty="0">
                <a:solidFill>
                  <a:schemeClr val="tx1"/>
                </a:solidFill>
              </a:rPr>
              <a:t>(облигации, векселя, чеки)</a:t>
            </a:r>
            <a:br>
              <a:rPr lang="ru-RU" sz="2400" b="1" i="1" dirty="0">
                <a:solidFill>
                  <a:schemeClr val="tx1"/>
                </a:solidFill>
              </a:rPr>
            </a:b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- </a:t>
            </a:r>
            <a:r>
              <a:rPr lang="ru-RU" sz="2400" b="1" dirty="0">
                <a:solidFill>
                  <a:srgbClr val="C00000"/>
                </a:solidFill>
              </a:rPr>
              <a:t>право участия </a:t>
            </a:r>
            <a:r>
              <a:rPr lang="ru-RU" sz="2400" b="1" dirty="0">
                <a:solidFill>
                  <a:schemeClr val="tx1"/>
                </a:solidFill>
              </a:rPr>
              <a:t>в управлении и в получении части прибыли </a:t>
            </a:r>
            <a:r>
              <a:rPr lang="ru-RU" sz="2400" b="1" i="1" dirty="0">
                <a:solidFill>
                  <a:schemeClr val="tx1"/>
                </a:solidFill>
              </a:rPr>
              <a:t>(акции)</a:t>
            </a:r>
            <a:br>
              <a:rPr lang="ru-RU" sz="2400" b="1" i="1" dirty="0">
                <a:solidFill>
                  <a:schemeClr val="tx1"/>
                </a:solidFill>
              </a:rPr>
            </a:b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- </a:t>
            </a:r>
            <a:r>
              <a:rPr lang="ru-RU" sz="2400" b="1" dirty="0">
                <a:solidFill>
                  <a:srgbClr val="C00000"/>
                </a:solidFill>
              </a:rPr>
              <a:t>право собственности </a:t>
            </a:r>
            <a:r>
              <a:rPr lang="ru-RU" sz="2400" b="1" dirty="0">
                <a:solidFill>
                  <a:schemeClr val="tx1"/>
                </a:solidFill>
              </a:rPr>
              <a:t>или право залога на товары, находящиеся во владении другого лица, например, в качестве хранителя </a:t>
            </a:r>
            <a:r>
              <a:rPr lang="ru-RU" sz="2400" b="1" i="1" dirty="0">
                <a:solidFill>
                  <a:schemeClr val="tx1"/>
                </a:solidFill>
              </a:rPr>
              <a:t>( такие ЦБ являются товарораспорядительными документами)</a:t>
            </a:r>
          </a:p>
        </p:txBody>
      </p:sp>
    </p:spTree>
    <p:extLst>
      <p:ext uri="{BB962C8B-B14F-4D97-AF65-F5344CB8AC3E}">
        <p14:creationId xmlns:p14="http://schemas.microsoft.com/office/powerpoint/2010/main" val="35222595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2.8 Ценные бумаги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</a:rPr>
              <a:t>Виды ценных бумаг:</a:t>
            </a:r>
          </a:p>
          <a:p>
            <a:pPr marL="0" indent="0">
              <a:buNone/>
            </a:pPr>
            <a:r>
              <a:rPr lang="ru-RU" b="1" dirty="0"/>
              <a:t>1)В зависимости от цели выпуска и характера операции: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Фондовые ( акции и облигации)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Коммерческие( вексель, </a:t>
            </a:r>
            <a:r>
              <a:rPr lang="ru-RU" dirty="0" err="1"/>
              <a:t>чек,закладные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b="1" dirty="0"/>
              <a:t>2)В зависимости от владельца: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Именные (инвестиционный пай)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Ордерные бумаги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Предъявительские</a:t>
            </a:r>
          </a:p>
          <a:p>
            <a:pPr marL="0" indent="0">
              <a:buNone/>
            </a:pPr>
            <a:r>
              <a:rPr lang="ru-RU" b="1" dirty="0"/>
              <a:t>3) По условиям выдачи: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Документарные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бездокументарные</a:t>
            </a:r>
          </a:p>
        </p:txBody>
      </p:sp>
    </p:spTree>
    <p:extLst>
      <p:ext uri="{BB962C8B-B14F-4D97-AF65-F5344CB8AC3E}">
        <p14:creationId xmlns:p14="http://schemas.microsoft.com/office/powerpoint/2010/main" val="30733582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2.8 Ценные бумаги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/>
              <a:t>Фондовые бумаги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0278" y="1916832"/>
            <a:ext cx="3528392" cy="34563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C00000"/>
                </a:solidFill>
              </a:rPr>
              <a:t>Акция</a:t>
            </a:r>
            <a:r>
              <a:rPr lang="ru-RU" sz="2400" b="1" dirty="0"/>
              <a:t>- ценная бумага, удостоверяющая доля участия владельца в акционерном капитале компании, а также право на участие в управлении ею и на получение дивидендов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916832"/>
            <a:ext cx="3312368" cy="34563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C00000"/>
                </a:solidFill>
              </a:rPr>
              <a:t>Облигация </a:t>
            </a:r>
            <a:r>
              <a:rPr lang="ru-RU" sz="2000" b="1" dirty="0"/>
              <a:t>– долговое обязательство, в соответствии с которым заёмщик  гарантирует кредитору выплату определенной суммы по истечении определенного срока и выплату доходу в виде фиксированного или плавающего процента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00575" y="5589240"/>
            <a:ext cx="6768752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Государственные облигации- </a:t>
            </a:r>
            <a:r>
              <a:rPr lang="ru-RU" b="1" dirty="0"/>
              <a:t>ценные бумаги , выпускаемые государством с целью привлечения в государственный бюджет части заемных средств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27968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2.8 Ценные бумаги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Простые акции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16016" y="1447800"/>
            <a:ext cx="3970784" cy="829072"/>
          </a:xfrm>
        </p:spPr>
        <p:txBody>
          <a:bodyPr/>
          <a:lstStyle/>
          <a:p>
            <a:r>
              <a:rPr lang="ru-RU" dirty="0"/>
              <a:t>Привилегированные акции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b="1" dirty="0"/>
              <a:t>Дают права голоса </a:t>
            </a:r>
          </a:p>
          <a:p>
            <a:r>
              <a:rPr lang="ru-RU" b="1" dirty="0"/>
              <a:t> не гарантирует дивидендов</a:t>
            </a:r>
          </a:p>
          <a:p>
            <a:r>
              <a:rPr lang="ru-RU" b="1" dirty="0"/>
              <a:t>В случае ликвидации предприятие не дают права на первоочередное получение имущества доли имущества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4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b="1" dirty="0"/>
              <a:t>Не дают право голоса</a:t>
            </a:r>
          </a:p>
          <a:p>
            <a:r>
              <a:rPr lang="ru-RU" b="1" dirty="0"/>
              <a:t>Гарантирует фиксированный дивиденд </a:t>
            </a:r>
          </a:p>
          <a:p>
            <a:r>
              <a:rPr lang="ru-RU" b="1" dirty="0"/>
              <a:t>Дают право на первоочередное получении доли имущества в случае банкротства </a:t>
            </a:r>
          </a:p>
        </p:txBody>
      </p:sp>
    </p:spTree>
    <p:extLst>
      <p:ext uri="{BB962C8B-B14F-4D97-AF65-F5344CB8AC3E}">
        <p14:creationId xmlns:p14="http://schemas.microsoft.com/office/powerpoint/2010/main" val="12473818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2.8 Ценные бумаги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39552" y="1628800"/>
            <a:ext cx="3816424" cy="424847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fontAlgn="base">
              <a:buNone/>
            </a:pPr>
            <a:r>
              <a:rPr lang="ru-RU" sz="2400" b="1" dirty="0">
                <a:solidFill>
                  <a:srgbClr val="C00000"/>
                </a:solidFill>
                <a:latin typeface="Arial"/>
              </a:rPr>
              <a:t>Фьючерсные контракты</a:t>
            </a:r>
            <a:r>
              <a:rPr lang="ru-RU" sz="2400" b="1" dirty="0">
                <a:solidFill>
                  <a:srgbClr val="333333"/>
                </a:solidFill>
                <a:latin typeface="Arial"/>
              </a:rPr>
              <a:t> </a:t>
            </a:r>
          </a:p>
          <a:p>
            <a:pPr marL="0" indent="0" algn="ctr" fontAlgn="base"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-товарные, валютные, процентные, индексные и др. - обязательства купить или продать товар в определенное время в будущем по цене, установленной сегодня.)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4"/>
          </p:nvPr>
        </p:nvSpPr>
        <p:spPr>
          <a:xfrm>
            <a:off x="5148064" y="1628800"/>
            <a:ext cx="3538736" cy="424847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fontAlgn="base">
              <a:buClr>
                <a:srgbClr val="873624"/>
              </a:buClr>
              <a:buFont typeface="Arial"/>
              <a:buChar char="•"/>
            </a:pPr>
            <a:r>
              <a:rPr lang="ru-RU" sz="1800" b="1" dirty="0">
                <a:solidFill>
                  <a:srgbClr val="C00000"/>
                </a:solidFill>
                <a:latin typeface="Arial"/>
              </a:rPr>
              <a:t>Свободно обращающиеся опционы </a:t>
            </a:r>
            <a:r>
              <a:rPr lang="ru-RU" sz="1800" b="1" dirty="0">
                <a:solidFill>
                  <a:schemeClr val="tx1"/>
                </a:solidFill>
                <a:latin typeface="Arial"/>
              </a:rPr>
              <a:t>— договоры, по которому покупатель опциона получает право (но не обязанность) совершить покупку или продажу актива по заранее оговорённой цене в определенный договором момент в будущем или на протяжении определенного отрезка времени).</a:t>
            </a:r>
          </a:p>
          <a:p>
            <a:pPr lvl="0">
              <a:buClr>
                <a:srgbClr val="873624"/>
              </a:buClr>
            </a:pPr>
            <a:endParaRPr lang="ru-RU" sz="1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7689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Фондовая биржа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это определённым образом организованный </a:t>
            </a:r>
            <a:r>
              <a:rPr lang="ru-RU" sz="3200" b="1" dirty="0">
                <a:solidFill>
                  <a:srgbClr val="C00000"/>
                </a:solidFill>
              </a:rPr>
              <a:t>рынок ценных бумаг,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котором владельцы ценных бумаг совершают сделки купли-продажи.</a:t>
            </a:r>
            <a:b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b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Фондовая биржа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это место, где находят друг друга продавец и покупатель ценных бумаг, где цены на эти бумаги определяются спросом и предложением на них, а процесс купли-продажи регламентируется правилами и нормами.</a:t>
            </a:r>
          </a:p>
        </p:txBody>
      </p:sp>
    </p:spTree>
    <p:extLst>
      <p:ext uri="{BB962C8B-B14F-4D97-AF65-F5344CB8AC3E}">
        <p14:creationId xmlns:p14="http://schemas.microsoft.com/office/powerpoint/2010/main" val="32890005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   Функции фондовой биржи (ФБ):</a:t>
            </a:r>
            <a:br>
              <a:rPr lang="ru-RU" dirty="0"/>
            </a:br>
            <a:r>
              <a:rPr lang="ru-RU" dirty="0"/>
              <a:t>1. </a:t>
            </a:r>
            <a:r>
              <a:rPr lang="ru-RU" b="1" dirty="0">
                <a:solidFill>
                  <a:srgbClr val="C00000"/>
                </a:solidFill>
              </a:rPr>
              <a:t>посредническая</a:t>
            </a:r>
            <a:r>
              <a:rPr lang="ru-RU" b="1" dirty="0">
                <a:solidFill>
                  <a:schemeClr val="tx1"/>
                </a:solidFill>
              </a:rPr>
              <a:t> – ФБ создаёт условия для инвесторам и эмитентам для торговли ценными бумагами;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2. </a:t>
            </a:r>
            <a:r>
              <a:rPr lang="ru-RU" b="1" i="1" dirty="0">
                <a:solidFill>
                  <a:srgbClr val="C00000"/>
                </a:solidFill>
              </a:rPr>
              <a:t>индикативная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– ФБ оценивает стоимость и привлекательность ценных бумаг;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3. </a:t>
            </a:r>
            <a:r>
              <a:rPr lang="ru-RU" b="1" dirty="0">
                <a:solidFill>
                  <a:srgbClr val="C00000"/>
                </a:solidFill>
              </a:rPr>
              <a:t>регулятивная</a:t>
            </a:r>
            <a:r>
              <a:rPr lang="ru-RU" b="1" dirty="0">
                <a:solidFill>
                  <a:schemeClr val="tx1"/>
                </a:solidFill>
              </a:rPr>
              <a:t> – ФБ организует торговлю ценными бумагами.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889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1143000"/>
          </a:xfrm>
        </p:spPr>
        <p:txBody>
          <a:bodyPr>
            <a:normAutofit/>
          </a:bodyPr>
          <a:lstStyle/>
          <a:p>
            <a:r>
              <a:rPr lang="ru-RU" sz="3200" dirty="0"/>
              <a:t>2.1 Экономика и экономическая наука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marL="109728" indent="0" algn="ctr">
              <a:buNone/>
            </a:pPr>
            <a:r>
              <a:rPr lang="ru-RU" sz="3200" dirty="0"/>
              <a:t>Экономическая наука относится к разряду </a:t>
            </a:r>
            <a:r>
              <a:rPr lang="ru-RU" sz="3200" b="1" dirty="0">
                <a:solidFill>
                  <a:srgbClr val="FF0000"/>
                </a:solidFill>
              </a:rPr>
              <a:t>общественных</a:t>
            </a:r>
            <a:r>
              <a:rPr lang="ru-RU" sz="3200" dirty="0"/>
              <a:t>, является </a:t>
            </a:r>
            <a:r>
              <a:rPr lang="ru-RU" sz="3200" b="1" dirty="0">
                <a:solidFill>
                  <a:srgbClr val="FF0000"/>
                </a:solidFill>
              </a:rPr>
              <a:t>эмпирической</a:t>
            </a:r>
            <a:r>
              <a:rPr lang="ru-RU" sz="3200" dirty="0"/>
              <a:t>,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/>
              <a:t>входит в число </a:t>
            </a:r>
            <a:r>
              <a:rPr lang="ru-RU" sz="3200" b="1" dirty="0">
                <a:solidFill>
                  <a:srgbClr val="FF0000"/>
                </a:solidFill>
              </a:rPr>
              <a:t>гуманитарных наук</a:t>
            </a:r>
            <a:r>
              <a:rPr lang="ru-RU" sz="3200" dirty="0"/>
              <a:t>.</a:t>
            </a:r>
          </a:p>
          <a:p>
            <a:pPr marL="109728" indent="0">
              <a:buNone/>
            </a:pPr>
            <a:r>
              <a:rPr lang="ru-RU" sz="3200" dirty="0"/>
              <a:t>Включает в себя: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Экономическую теорию;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Политэкономию;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err="1"/>
              <a:t>Экономикс</a:t>
            </a:r>
            <a:r>
              <a:rPr lang="ru-RU" sz="3200" dirty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Историю экономической мысли;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Планирование народного хозяйства;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Управление общественным производством;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Экономическую статистику;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Финансы и кредит;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Экономику труда;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Экономику отраслей народного хозяйства;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/>
              <a:t>Региональную экономику.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2416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92935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        </a:t>
            </a:r>
            <a:r>
              <a:rPr lang="ru-RU" b="1" dirty="0">
                <a:solidFill>
                  <a:schemeClr val="tx1"/>
                </a:solidFill>
              </a:rPr>
              <a:t>Роль рынка ценных бумаг в           экономике:</a:t>
            </a: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1. развитие РЦБ стимулирует экономический подъём;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2. РЦБ эффективно распределяет ресурсы;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3. РЦБ – это хороший метод выявления важной экономической информации.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7203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2.9.Рынок труда. Безработица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Рынок труда – </a:t>
            </a:r>
            <a:r>
              <a:rPr lang="ru-RU" b="1" i="1" dirty="0"/>
              <a:t>это сфера формирования спроса и предложения рабочей силы (трудовых услуг).</a:t>
            </a:r>
          </a:p>
          <a:p>
            <a:pPr>
              <a:buNone/>
            </a:pPr>
            <a:r>
              <a:rPr lang="ru-RU" b="1" i="1" dirty="0">
                <a:solidFill>
                  <a:srgbClr val="C00000"/>
                </a:solidFill>
              </a:rPr>
              <a:t>Особенности: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на рынке труда формируется спрос на </a:t>
            </a:r>
            <a:r>
              <a:rPr lang="ru-RU" b="1" i="1" dirty="0"/>
              <a:t>трудовые услуги</a:t>
            </a:r>
            <a:r>
              <a:rPr lang="ru-RU" b="1" dirty="0"/>
              <a:t>, а не сам индивид;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Наряду с общенациональным существуют местные рынки труда, структура спроса и предложения на них может существенно различаться;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Компенсация за труд представлена не только заработной платой, но и различными дополнительными льготами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0561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Субъекты рынка труда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Работники-</a:t>
            </a:r>
            <a:r>
              <a:rPr lang="ru-RU" b="1" dirty="0"/>
              <a:t> формируют предложение</a:t>
            </a:r>
          </a:p>
          <a:p>
            <a:r>
              <a:rPr lang="ru-RU" b="1" dirty="0">
                <a:solidFill>
                  <a:srgbClr val="C00000"/>
                </a:solidFill>
              </a:rPr>
              <a:t>Работодатели-</a:t>
            </a:r>
            <a:r>
              <a:rPr lang="ru-RU" b="1" dirty="0"/>
              <a:t> формируют спрос</a:t>
            </a:r>
          </a:p>
          <a:p>
            <a:r>
              <a:rPr lang="ru-RU" b="1" dirty="0"/>
              <a:t>государство- правовое регулирование трудовых отношений</a:t>
            </a:r>
          </a:p>
          <a:p>
            <a:r>
              <a:rPr lang="ru-RU" b="1" dirty="0">
                <a:solidFill>
                  <a:srgbClr val="C00000"/>
                </a:solidFill>
              </a:rPr>
              <a:t>Профсоюзы-</a:t>
            </a:r>
            <a:r>
              <a:rPr lang="ru-RU" b="1" dirty="0"/>
              <a:t> представительство и защита прав работников в трудовых отношениях</a:t>
            </a:r>
          </a:p>
        </p:txBody>
      </p:sp>
    </p:spTree>
    <p:extLst>
      <p:ext uri="{BB962C8B-B14F-4D97-AF65-F5344CB8AC3E}">
        <p14:creationId xmlns:p14="http://schemas.microsoft.com/office/powerpoint/2010/main" val="1747978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6080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Рынок труда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554343" cy="5118447"/>
          </a:xfrm>
        </p:spPr>
        <p:txBody>
          <a:bodyPr/>
          <a:lstStyle/>
          <a:p>
            <a:r>
              <a:rPr lang="ru-RU" sz="2800" b="1" i="1" dirty="0">
                <a:solidFill>
                  <a:srgbClr val="C00000"/>
                </a:solidFill>
              </a:rPr>
              <a:t>Спрос на труд—это </a:t>
            </a:r>
            <a:r>
              <a:rPr lang="ru-RU" sz="2800" b="1" i="1" dirty="0"/>
              <a:t>объём услуг труда, который фирмы  готовы приобрести при существующих ценах на труд.</a:t>
            </a:r>
            <a:r>
              <a:rPr lang="ru-RU" sz="2400" b="1" dirty="0"/>
              <a:t> Предложение труда—это объём услуг труда, который работники готовы предложить при существующих ценах на труд.</a:t>
            </a:r>
          </a:p>
          <a:p>
            <a:endParaRPr lang="ru-RU" i="1" dirty="0"/>
          </a:p>
          <a:p>
            <a:pPr algn="ctr" eaLnBrk="1" hangingPunct="1">
              <a:buFont typeface="Wingdings 2" pitchFamily="18" charset="2"/>
              <a:buNone/>
            </a:pPr>
            <a:endParaRPr lang="ru-RU" i="1" dirty="0"/>
          </a:p>
          <a:p>
            <a:pPr algn="just" eaLnBrk="1" hangingPunct="1">
              <a:buFont typeface="Wingdings 2" pitchFamily="18" charset="2"/>
              <a:buNone/>
            </a:pPr>
            <a:endParaRPr lang="ru-RU" i="1" dirty="0"/>
          </a:p>
          <a:p>
            <a:pPr algn="just" eaLnBrk="1" hangingPunct="1">
              <a:buFont typeface="Wingdings 2" pitchFamily="18" charset="2"/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150" y="3141663"/>
            <a:ext cx="5689600" cy="431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Неценовые факторы на рынке труда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3623338"/>
            <a:ext cx="3600450" cy="431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</a:rPr>
              <a:t>спрос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6463" y="3644900"/>
            <a:ext cx="3527425" cy="431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</a:rPr>
              <a:t>предложения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188" y="4149725"/>
            <a:ext cx="3600450" cy="2159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</a:rPr>
              <a:t> производительность труда;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</a:rPr>
              <a:t> уровень автоматизации производства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</a:rPr>
              <a:t> спрос на  продукцию фирмы, или ожидание его изменения  и др.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6463" y="4149725"/>
            <a:ext cx="3527425" cy="2159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</a:rPr>
              <a:t> демографическая ситуация;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</a:rPr>
              <a:t> уровень квалификации;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</a:rPr>
              <a:t>;условия труда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</a:rPr>
              <a:t> престижность профессии;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C00000"/>
                </a:solidFill>
              </a:rPr>
              <a:t> социальная и налоговая политика государства</a:t>
            </a:r>
          </a:p>
        </p:txBody>
      </p:sp>
    </p:spTree>
    <p:extLst>
      <p:ext uri="{BB962C8B-B14F-4D97-AF65-F5344CB8AC3E}">
        <p14:creationId xmlns:p14="http://schemas.microsoft.com/office/powerpoint/2010/main" val="36210724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895D1D"/>
                </a:solidFill>
              </a:rPr>
              <a:t>2.9.Рынок труда. Безработица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2066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H="1">
            <a:off x="3131840" y="3212976"/>
            <a:ext cx="28803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508104" y="3212976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875705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Причины устойчивых различий в оплате труда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Уровень образования и квалификации</a:t>
            </a:r>
          </a:p>
          <a:p>
            <a:r>
              <a:rPr lang="ru-RU" dirty="0"/>
              <a:t>Опыт работы, стаж</a:t>
            </a:r>
          </a:p>
          <a:p>
            <a:r>
              <a:rPr lang="ru-RU" dirty="0"/>
              <a:t>Сложность труда</a:t>
            </a:r>
          </a:p>
          <a:p>
            <a:r>
              <a:rPr lang="ru-RU" dirty="0"/>
              <a:t>Ограниченность талантов</a:t>
            </a:r>
          </a:p>
          <a:p>
            <a:r>
              <a:rPr lang="ru-RU" dirty="0"/>
              <a:t>Уровень ответственности</a:t>
            </a:r>
          </a:p>
          <a:p>
            <a:r>
              <a:rPr lang="ru-RU" dirty="0"/>
              <a:t>Особенность отрасли, региона</a:t>
            </a:r>
          </a:p>
          <a:p>
            <a:r>
              <a:rPr lang="ru-RU" dirty="0"/>
              <a:t>Условия труда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375429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51520" y="548680"/>
            <a:ext cx="8353425" cy="707886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CC0000"/>
                </a:solidFill>
              </a:rPr>
              <a:t>Трудоспособное население = Женщины (16 – 55 лет) + Мужчины (16 – 60 лет)</a:t>
            </a: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1259632" y="1628800"/>
            <a:ext cx="2376488" cy="5762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dirty="0">
                <a:solidFill>
                  <a:srgbClr val="CC0000"/>
                </a:solidFill>
              </a:rPr>
              <a:t>Рабочая сила</a:t>
            </a: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1475656" y="2348880"/>
            <a:ext cx="215900" cy="360363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>
            <a:off x="3203848" y="2420888"/>
            <a:ext cx="215900" cy="360363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179512" y="2708920"/>
            <a:ext cx="2232025" cy="863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Экономически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активное население</a:t>
            </a:r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>
            <a:off x="2483768" y="2708920"/>
            <a:ext cx="2879725" cy="10795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Экономически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неактивное население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(добровольно незанятые)</a:t>
            </a:r>
          </a:p>
        </p:txBody>
      </p:sp>
      <p:sp>
        <p:nvSpPr>
          <p:cNvPr id="22540" name="AutoShape 12"/>
          <p:cNvSpPr>
            <a:spLocks noChangeArrowheads="1"/>
          </p:cNvSpPr>
          <p:nvPr/>
        </p:nvSpPr>
        <p:spPr bwMode="auto">
          <a:xfrm>
            <a:off x="0" y="4077072"/>
            <a:ext cx="1692275" cy="45878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Занятые</a:t>
            </a:r>
          </a:p>
        </p:txBody>
      </p:sp>
      <p:sp>
        <p:nvSpPr>
          <p:cNvPr id="22541" name="AutoShape 13"/>
          <p:cNvSpPr>
            <a:spLocks noChangeArrowheads="1"/>
          </p:cNvSpPr>
          <p:nvPr/>
        </p:nvSpPr>
        <p:spPr bwMode="auto">
          <a:xfrm>
            <a:off x="2051720" y="4077072"/>
            <a:ext cx="2016125" cy="50482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Безработные</a:t>
            </a:r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 flipH="1">
            <a:off x="755576" y="3573016"/>
            <a:ext cx="215900" cy="5032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971600" y="3573016"/>
            <a:ext cx="1368425" cy="5032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4572000" y="1484784"/>
            <a:ext cx="374344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/>
              <a:t>Уровень безработицы =</a:t>
            </a:r>
          </a:p>
          <a:p>
            <a:pPr algn="ctr">
              <a:spcBef>
                <a:spcPct val="50000"/>
              </a:spcBef>
            </a:pPr>
            <a:r>
              <a:rPr lang="ru-RU" b="1" dirty="0"/>
              <a:t>Безработные</a:t>
            </a:r>
          </a:p>
          <a:p>
            <a:pPr algn="ctr">
              <a:spcBef>
                <a:spcPct val="50000"/>
              </a:spcBef>
            </a:pPr>
            <a:r>
              <a:rPr lang="ru-RU" b="1" dirty="0"/>
              <a:t>Экономически активное население </a:t>
            </a:r>
            <a:endParaRPr lang="ru-RU" u="sng" dirty="0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>
            <a:off x="5580112" y="2348880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6" name="WordArt 18"/>
          <p:cNvSpPr>
            <a:spLocks noChangeArrowheads="1" noChangeShapeType="1" noTextEdit="1"/>
          </p:cNvSpPr>
          <p:nvPr/>
        </p:nvSpPr>
        <p:spPr bwMode="auto">
          <a:xfrm>
            <a:off x="8172400" y="1700808"/>
            <a:ext cx="971600" cy="7920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100%</a:t>
            </a:r>
          </a:p>
        </p:txBody>
      </p:sp>
      <p:sp>
        <p:nvSpPr>
          <p:cNvPr id="22547" name="WordArt 19"/>
          <p:cNvSpPr>
            <a:spLocks noChangeArrowheads="1" noChangeShapeType="1" noTextEdit="1"/>
          </p:cNvSpPr>
          <p:nvPr/>
        </p:nvSpPr>
        <p:spPr bwMode="auto">
          <a:xfrm rot="5400000">
            <a:off x="7740353" y="2132855"/>
            <a:ext cx="144014" cy="28803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х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436096" y="3284984"/>
            <a:ext cx="3528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Нетрудоспособные граждане: </a:t>
            </a:r>
          </a:p>
          <a:p>
            <a:r>
              <a:rPr lang="ru-RU" b="1" dirty="0"/>
              <a:t>дети до 16 лет,</a:t>
            </a:r>
          </a:p>
          <a:p>
            <a:r>
              <a:rPr lang="ru-RU" b="1" dirty="0"/>
              <a:t>пенсионеры,</a:t>
            </a:r>
          </a:p>
          <a:p>
            <a:r>
              <a:rPr lang="ru-RU" b="1" dirty="0"/>
              <a:t> инвалиды, </a:t>
            </a:r>
          </a:p>
          <a:p>
            <a:r>
              <a:rPr lang="ru-RU" b="1" dirty="0"/>
              <a:t>больные в психиатрических клиниках, </a:t>
            </a:r>
          </a:p>
          <a:p>
            <a:r>
              <a:rPr lang="ru-RU" b="1" dirty="0"/>
              <a:t>заключённые в тюрьмах и т. д.)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979712" y="4653136"/>
            <a:ext cx="2592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/>
              <a:t>не имеющие работу;</a:t>
            </a:r>
          </a:p>
          <a:p>
            <a:r>
              <a:rPr lang="ru-RU" b="1" dirty="0"/>
              <a:t>• состоящие на учёте в центрах занятости;</a:t>
            </a:r>
          </a:p>
          <a:p>
            <a:r>
              <a:rPr lang="ru-RU" b="1" dirty="0"/>
              <a:t>• готовые приступить к работе немедленно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5661248"/>
            <a:ext cx="4572000" cy="86409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Естественный уровень безработицы  5-6 %</a:t>
            </a:r>
          </a:p>
        </p:txBody>
      </p:sp>
    </p:spTree>
    <p:extLst>
      <p:ext uri="{BB962C8B-B14F-4D97-AF65-F5344CB8AC3E}">
        <p14:creationId xmlns:p14="http://schemas.microsoft.com/office/powerpoint/2010/main" val="2930627731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895D1D"/>
                </a:solidFill>
              </a:rPr>
              <a:t>2.9.Рынок труда. Безработица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C00000"/>
                </a:solidFill>
              </a:rPr>
              <a:t>Безработица</a:t>
            </a:r>
            <a:r>
              <a:rPr lang="ru-RU" sz="2800" b="1" dirty="0"/>
              <a:t> –социально-экономическое </a:t>
            </a:r>
            <a:r>
              <a:rPr lang="ru-RU" sz="2800" b="1" dirty="0" err="1"/>
              <a:t>явление,при</a:t>
            </a:r>
            <a:r>
              <a:rPr lang="ru-RU" sz="2800" b="1" dirty="0"/>
              <a:t> котором определенная часть трудящихся не может устроиться на работу и, становясь относительно избыточным населением, превращается в резервную армию труда.</a:t>
            </a:r>
          </a:p>
          <a:p>
            <a:pPr>
              <a:buFont typeface="Wingdings" pitchFamily="2" charset="2"/>
              <a:buChar char="Ø"/>
            </a:pPr>
            <a:endParaRPr lang="ru-RU" sz="2800" b="1" dirty="0"/>
          </a:p>
        </p:txBody>
      </p:sp>
      <p:pic>
        <p:nvPicPr>
          <p:cNvPr id="6146" name="Picture 2" descr="http://russianpoetry.ru/images/photos/medium/article1476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861048"/>
            <a:ext cx="4388768" cy="286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819982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dirty="0">
                <a:solidFill>
                  <a:schemeClr val="tx1"/>
                </a:solidFill>
              </a:rPr>
              <a:t>Виды безработицы</a:t>
            </a:r>
          </a:p>
        </p:txBody>
      </p:sp>
      <p:graphicFrame>
        <p:nvGraphicFramePr>
          <p:cNvPr id="77853" name="Group 2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27890547"/>
              </p:ext>
            </p:extLst>
          </p:nvPr>
        </p:nvGraphicFramePr>
        <p:xfrm>
          <a:off x="457200" y="1600200"/>
          <a:ext cx="8229600" cy="4704716"/>
        </p:xfrm>
        <a:graphic>
          <a:graphicData uri="http://schemas.openxmlformats.org/drawingml/2006/table">
            <a:tbl>
              <a:tblPr/>
              <a:tblGrid>
                <a:gridCol w="332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06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31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Структурная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Связана с упадком старых отраслей и появления новых, отмиранием одних профессий и появлением других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Циклическая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 результате циклического спада в развитии рыночной экономики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0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Фрикционная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Связана с переходом с одного места работы на другое («между двумя работами»)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1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Технологическая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Обусловлена внедрением новых технологий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701477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dirty="0">
                <a:solidFill>
                  <a:schemeClr val="tx1"/>
                </a:solidFill>
              </a:rPr>
              <a:t>Виды безработицы</a:t>
            </a:r>
          </a:p>
        </p:txBody>
      </p:sp>
      <p:graphicFrame>
        <p:nvGraphicFramePr>
          <p:cNvPr id="79892" name="Group 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997364728"/>
              </p:ext>
            </p:extLst>
          </p:nvPr>
        </p:nvGraphicFramePr>
        <p:xfrm>
          <a:off x="457200" y="1600200"/>
          <a:ext cx="8229600" cy="4705351"/>
        </p:xfrm>
        <a:graphic>
          <a:graphicData uri="http://schemas.openxmlformats.org/drawingml/2006/table">
            <a:tbl>
              <a:tblPr/>
              <a:tblGrid>
                <a:gridCol w="332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06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320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Сезонная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Связана с осуществлением некоторых видов работ в определенное время года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08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Вынужденная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Работники, готовые работать за более низкую зарплату, чем та, которую получают занятые, все равно не могут найти работу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Добровольная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Потенциальных работников не устраивает уровень зарплаты или характер труда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20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Скрытая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Излишние работники используются в производстве, реально требующем меньшего количества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26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445624" cy="12108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2.1. Экономика и экономическая наука</a:t>
            </a:r>
            <a:br>
              <a:rPr lang="ru-RU" sz="3600" dirty="0"/>
            </a:br>
            <a:r>
              <a:rPr lang="ru-RU" dirty="0">
                <a:solidFill>
                  <a:srgbClr val="FF0000"/>
                </a:solidFill>
              </a:rPr>
              <a:t>Фазы экономической деятельности</a:t>
            </a:r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4400" y="1916832"/>
            <a:ext cx="7772400" cy="403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843690"/>
      </p:ext>
    </p:extLst>
  </p:cSld>
  <p:clrMapOvr>
    <a:masterClrMapping/>
  </p:clrMapOvr>
  <p:transition spd="slow">
    <p:randomBar dir="vert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/>
              <a:t>Безработица может проявляться в следующих формах: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094438072"/>
              </p:ext>
            </p:extLst>
          </p:nvPr>
        </p:nvGraphicFramePr>
        <p:xfrm>
          <a:off x="251520" y="1844824"/>
          <a:ext cx="8517632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5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41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8359">
                <a:tc>
                  <a:txBody>
                    <a:bodyPr/>
                    <a:lstStyle/>
                    <a:p>
                      <a:r>
                        <a:rPr lang="ru-RU" sz="1800" dirty="0"/>
                        <a:t>открытая</a:t>
                      </a: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5897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C00000"/>
                          </a:solidFill>
                        </a:rPr>
                        <a:t>скрытая</a:t>
                      </a: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Работник дает согласие на неполный рабочий день или неполную рабочую неделю из-за невозможности иного трудоустройства</a:t>
                      </a: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C00000"/>
                          </a:solidFill>
                        </a:rPr>
                        <a:t>текучая</a:t>
                      </a: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Связана с периодическим «отталкиванием» и «притягиванием» рабочей силы на рынке труда</a:t>
                      </a: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C00000"/>
                          </a:solidFill>
                        </a:rPr>
                        <a:t>застойная</a:t>
                      </a: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Длительная, чередующаяся с краткими периодами временной, случайной работы</a:t>
                      </a: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0787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/>
              <a:t>Последствия безработицы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Font typeface="Wingdings 3" pitchFamily="18" charset="2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Позитивные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/>
              <a:t>Формируется мобильный «резерв» рабочей силы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/>
              <a:t>Сдерживаются требования профсоюзов в части повышения зарплаты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/>
              <a:t>Усиливается трудовая мотивация работающих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Font typeface="Wingdings 3" pitchFamily="18" charset="2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Негативные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/>
              <a:t>Недоиспользование экономического потенциала общества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/>
              <a:t>Снижение уровня жизни населения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/>
              <a:t>Потеря профессиональных знаний и навыков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/>
              <a:t>Моральная травма, ведущая к алкоголизму</a:t>
            </a:r>
          </a:p>
        </p:txBody>
      </p:sp>
    </p:spTree>
    <p:extLst>
      <p:ext uri="{BB962C8B-B14F-4D97-AF65-F5344CB8AC3E}">
        <p14:creationId xmlns:p14="http://schemas.microsoft.com/office/powerpoint/2010/main" val="6835813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На динамику безработицы влияют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Состояние экономики страны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Демографическая ситуация в стране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Структурные изменения в экономике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Состояние внешней торговли, масштабы инвестиций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Военные расходы</a:t>
            </a:r>
          </a:p>
        </p:txBody>
      </p:sp>
    </p:spTree>
    <p:extLst>
      <p:ext uri="{BB962C8B-B14F-4D97-AF65-F5344CB8AC3E}">
        <p14:creationId xmlns:p14="http://schemas.microsoft.com/office/powerpoint/2010/main" val="1163188940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Причины безработицы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i="1" dirty="0">
                <a:solidFill>
                  <a:srgbClr val="C00000"/>
                </a:solidFill>
              </a:rPr>
              <a:t>Завышенные требования самих работников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>
                <a:solidFill>
                  <a:srgbClr val="C00000"/>
                </a:solidFill>
              </a:rPr>
              <a:t>Негибкость, характерная для рынка труда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>
                <a:solidFill>
                  <a:srgbClr val="C00000"/>
                </a:solidFill>
              </a:rPr>
              <a:t>Экономический кризис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>
                <a:solidFill>
                  <a:srgbClr val="C00000"/>
                </a:solidFill>
              </a:rPr>
              <a:t>НТП и автоматизация производства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197460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Государственная политика в сфере занятости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активная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Профессиональная переподготовка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Организация общественных работ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Поддержка </a:t>
            </a:r>
            <a:r>
              <a:rPr lang="ru-RU" dirty="0" err="1"/>
              <a:t>самозанятости</a:t>
            </a:r>
            <a:r>
              <a:rPr lang="ru-RU" dirty="0"/>
              <a:t>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Постройка государственных </a:t>
            </a:r>
            <a:r>
              <a:rPr lang="ru-RU" dirty="0" err="1"/>
              <a:t>преприятий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пассивная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Государственные пособия по безработице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Обязательное медицинское страхование безработных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Деятельность центров психологической поддержки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Выплаты пособий</a:t>
            </a:r>
          </a:p>
          <a:p>
            <a:pPr marL="457200" indent="-457200">
              <a:buAutoNum type="arabicParenR"/>
            </a:pPr>
            <a:r>
              <a:rPr lang="ru-RU" dirty="0"/>
              <a:t>З месяца – 75% от полной зарплаты</a:t>
            </a:r>
          </a:p>
          <a:p>
            <a:pPr marL="457200" indent="-457200">
              <a:buAutoNum type="arabicParenR"/>
            </a:pPr>
            <a:r>
              <a:rPr lang="ru-RU" dirty="0"/>
              <a:t> последующие 6 месяцев- 65%</a:t>
            </a:r>
          </a:p>
          <a:p>
            <a:pPr marL="457200" indent="-457200">
              <a:buAutoNum type="arabicParenR"/>
            </a:pPr>
            <a:r>
              <a:rPr lang="ru-RU" dirty="0"/>
              <a:t>Оставшийся месяцы до конца года -45 %</a:t>
            </a:r>
          </a:p>
        </p:txBody>
      </p:sp>
    </p:spTree>
    <p:extLst>
      <p:ext uri="{BB962C8B-B14F-4D97-AF65-F5344CB8AC3E}">
        <p14:creationId xmlns:p14="http://schemas.microsoft.com/office/powerpoint/2010/main" val="1879866760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2.9.Рынок труда. Безработица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Служба занятости населения- </a:t>
            </a:r>
            <a:r>
              <a:rPr lang="ru-RU" b="1" dirty="0"/>
              <a:t>система государственных органов, осуществляющих комплексное управление процессами занятости</a:t>
            </a:r>
            <a:r>
              <a:rPr lang="ru-RU" dirty="0"/>
              <a:t>.</a:t>
            </a:r>
          </a:p>
        </p:txBody>
      </p:sp>
      <p:pic>
        <p:nvPicPr>
          <p:cNvPr id="8194" name="Picture 2" descr="http://www.centradm.ru/sites/default/files/pictures/logoti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212976"/>
            <a:ext cx="61912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8034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972" y="332656"/>
            <a:ext cx="7772400" cy="1143000"/>
          </a:xfrm>
        </p:spPr>
        <p:txBody>
          <a:bodyPr/>
          <a:lstStyle/>
          <a:p>
            <a:r>
              <a:rPr lang="ru-RU" dirty="0">
                <a:solidFill>
                  <a:srgbClr val="895D1D"/>
                </a:solidFill>
              </a:rPr>
              <a:t>2.9.Рынок труда. Безработица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v-izm.mos.ru/security-and-rule-of-law/downloads/%D1%81%D1%82%D1%80%D1%83%D0%BA%D1%82%D1%83%D1%80%D0%B0%20%D0%B1%D0%B5%D0%B7%D1%80%D0%B0%D0%B1%D0%BE%D1%82%D0%B8%D1%86%D1%8B%20%D0%BC%D1%81%D0%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441193" cy="474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5438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24916250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2" name="Picture 2" descr="http://www.dw.com/image/40645696_30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849" y="409061"/>
            <a:ext cx="8953500" cy="558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51017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NewRomanPSMT"/>
              </a:rPr>
              <a:t>2.13 Налоги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sz="3000" b="1" dirty="0">
                <a:solidFill>
                  <a:srgbClr val="C00000"/>
                </a:solidFill>
                <a:ea typeface="+mj-ea"/>
                <a:cs typeface="+mj-cs"/>
              </a:rPr>
              <a:t>Налоги </a:t>
            </a:r>
            <a:r>
              <a:rPr lang="ru-RU" sz="3000" b="1" dirty="0">
                <a:solidFill>
                  <a:prstClr val="black"/>
                </a:solidFill>
                <a:ea typeface="+mj-ea"/>
                <a:cs typeface="+mj-cs"/>
              </a:rPr>
              <a:t>– обязательный	 платеж, взимаемый с организаций и </a:t>
            </a:r>
            <a:r>
              <a:rPr lang="ru-RU" sz="3000" b="1" dirty="0" err="1">
                <a:solidFill>
                  <a:prstClr val="black"/>
                </a:solidFill>
                <a:ea typeface="+mj-ea"/>
                <a:cs typeface="+mj-cs"/>
              </a:rPr>
              <a:t>физ.лиц</a:t>
            </a:r>
            <a:r>
              <a:rPr lang="ru-RU" sz="3000" b="1" dirty="0">
                <a:solidFill>
                  <a:prstClr val="black"/>
                </a:solidFill>
                <a:ea typeface="+mj-ea"/>
                <a:cs typeface="+mj-cs"/>
              </a:rPr>
              <a:t>  в денежной форме в целях финансового обеспечения деятельности государства или муниципальных образований</a:t>
            </a:r>
          </a:p>
          <a:p>
            <a:pPr>
              <a:buNone/>
            </a:pPr>
            <a:r>
              <a:rPr lang="ru-RU" sz="3000" b="1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ru-RU" sz="3000" b="1" i="1" dirty="0"/>
              <a:t>Признаки налогов;</a:t>
            </a:r>
          </a:p>
          <a:p>
            <a:pPr>
              <a:buFont typeface="Wingdings" pitchFamily="2" charset="2"/>
              <a:buChar char="Ø"/>
            </a:pPr>
            <a:r>
              <a:rPr lang="ru-RU" sz="3000" b="1" i="1" dirty="0"/>
              <a:t>Обязательный характер</a:t>
            </a:r>
          </a:p>
          <a:p>
            <a:pPr>
              <a:buFont typeface="Wingdings" pitchFamily="2" charset="2"/>
              <a:buChar char="Ø"/>
            </a:pPr>
            <a:r>
              <a:rPr lang="ru-RU" sz="3000" b="1" i="1" dirty="0"/>
              <a:t>Законодательный</a:t>
            </a:r>
          </a:p>
          <a:p>
            <a:pPr>
              <a:buFont typeface="Wingdings" pitchFamily="2" charset="2"/>
              <a:buChar char="Ø"/>
            </a:pPr>
            <a:r>
              <a:rPr lang="ru-RU" sz="3000" b="1" i="1" dirty="0"/>
              <a:t>Безвозмездный</a:t>
            </a:r>
          </a:p>
          <a:p>
            <a:pPr>
              <a:buFont typeface="Wingdings" pitchFamily="2" charset="2"/>
              <a:buChar char="Ø"/>
            </a:pPr>
            <a:r>
              <a:rPr lang="ru-RU" sz="3000" b="1" i="1" dirty="0" err="1"/>
              <a:t>Безэквивалентный</a:t>
            </a:r>
            <a:r>
              <a:rPr lang="ru-RU" sz="3000" b="1" i="1" dirty="0"/>
              <a:t> ( т.е. нельзя заменить др.платежами)</a:t>
            </a:r>
          </a:p>
          <a:p>
            <a:pPr>
              <a:buFont typeface="Wingdings" pitchFamily="2" charset="2"/>
              <a:buChar char="Ø"/>
            </a:pPr>
            <a:r>
              <a:rPr lang="ru-RU" sz="3000" b="1" i="1" dirty="0"/>
              <a:t>Денежная форма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8371966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налогов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80078506"/>
              </p:ext>
            </p:extLst>
          </p:nvPr>
        </p:nvGraphicFramePr>
        <p:xfrm>
          <a:off x="179512" y="1365492"/>
          <a:ext cx="8820472" cy="5492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79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5107"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Наименование функции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Её сущность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6160"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Фискальная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Пополнения</a:t>
                      </a:r>
                      <a:r>
                        <a:rPr lang="ru-RU" baseline="0" dirty="0"/>
                        <a:t> </a:t>
                      </a:r>
                      <a:r>
                        <a:rPr lang="ru-RU" baseline="0" dirty="0" err="1"/>
                        <a:t>гос.бюджета</a:t>
                      </a:r>
                      <a:r>
                        <a:rPr lang="ru-RU" baseline="0" dirty="0"/>
                        <a:t> и финансирование расходов государства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5107"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Распределительная (социальная)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Перераспределение доходов между разными социальными слоями с целью сглаживания неравенства в обществе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6628"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Стимулирующая</a:t>
                      </a:r>
                    </a:p>
                    <a:p>
                      <a:r>
                        <a:rPr lang="ru-RU" sz="1800" kern="1200" baseline="0" dirty="0"/>
                        <a:t>(антиинфляционная)</a:t>
                      </a:r>
                      <a:endParaRPr lang="ru-RU" sz="18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Стимулирование развития научно-технического прогресса, увеличения числа рабочих мест, капитальных вложений в расширение производства путём применения льготного налогообложения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5107"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Социально-воспитательная</a:t>
                      </a:r>
                      <a:endParaRPr lang="ru-RU" sz="18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Сдерживание потребления вредных для здоровья продуктов путём установления на них повышенных налогов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5106"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Конкретно-учётная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/>
                        <a:t>Осуществление учёта доходов граждан, предприятий и организаций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903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426840"/>
          </a:xfrm>
        </p:spPr>
        <p:txBody>
          <a:bodyPr>
            <a:normAutofit/>
          </a:bodyPr>
          <a:lstStyle/>
          <a:p>
            <a:pPr algn="ctr"/>
            <a:r>
              <a:rPr lang="ru-RU" sz="3100" dirty="0"/>
              <a:t>2.1</a:t>
            </a:r>
            <a:r>
              <a:rPr lang="ru-RU" sz="3600" dirty="0"/>
              <a:t> Экономика и экономическая наука</a:t>
            </a: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Фазы экономической деятельности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914400" y="1844824"/>
            <a:ext cx="7772400" cy="446449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Производство-</a:t>
            </a:r>
            <a:r>
              <a:rPr lang="ru-RU" sz="2000" b="1" dirty="0"/>
              <a:t>это процесс создания экономических благ и услуг, которые выступают исходным пунктом экономической деятельности.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Распределение- </a:t>
            </a:r>
            <a:r>
              <a:rPr lang="ru-RU" sz="2000" b="1" dirty="0"/>
              <a:t>это разделение производственного продукта, дохода между участниками производства.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Обмен –</a:t>
            </a:r>
            <a:r>
              <a:rPr lang="ru-RU" sz="2000" b="1" dirty="0"/>
              <a:t>это процесс, в котором взамен произведенного продукта люди получают деньги или другой продукт.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Потребление –</a:t>
            </a:r>
            <a:r>
              <a:rPr lang="ru-RU" sz="2000" b="1" dirty="0"/>
              <a:t>заключительная стадия производства, в процессе  которой произведенный продукт используется ( потребление длительного пользования) или уничтожается ( потребление продовольствия)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7575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Основные принципы налогообложения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1) </a:t>
            </a:r>
            <a:r>
              <a:rPr lang="ru-RU" b="1" dirty="0">
                <a:solidFill>
                  <a:srgbClr val="C00000"/>
                </a:solidFill>
              </a:rPr>
              <a:t>справедливость</a:t>
            </a:r>
            <a:r>
              <a:rPr lang="ru-RU" b="1" dirty="0"/>
              <a:t> (предполагает всеобщность обложения и равномерность распределения налога между гражданами соразмерно их доходам);</a:t>
            </a:r>
          </a:p>
          <a:p>
            <a:pPr>
              <a:buNone/>
            </a:pPr>
            <a:r>
              <a:rPr lang="ru-RU" b="1" dirty="0"/>
              <a:t>2) </a:t>
            </a:r>
            <a:r>
              <a:rPr lang="ru-RU" b="1" dirty="0">
                <a:solidFill>
                  <a:srgbClr val="C00000"/>
                </a:solidFill>
              </a:rPr>
              <a:t>экономия</a:t>
            </a:r>
            <a:r>
              <a:rPr lang="ru-RU" b="1" dirty="0"/>
              <a:t> (подразумевает сокращение издержек взимания налогов);</a:t>
            </a:r>
          </a:p>
          <a:p>
            <a:pPr>
              <a:buNone/>
            </a:pPr>
            <a:r>
              <a:rPr lang="ru-RU" b="1" dirty="0"/>
              <a:t>3) </a:t>
            </a:r>
            <a:r>
              <a:rPr lang="ru-RU" b="1" dirty="0">
                <a:solidFill>
                  <a:srgbClr val="C00000"/>
                </a:solidFill>
              </a:rPr>
              <a:t>определенность</a:t>
            </a:r>
            <a:r>
              <a:rPr lang="ru-RU" b="1" dirty="0"/>
              <a:t> (сумма, способ и время платежа должны быть точно и заранее известны налогоплательщику);</a:t>
            </a:r>
          </a:p>
          <a:p>
            <a:pPr>
              <a:buNone/>
            </a:pPr>
            <a:r>
              <a:rPr lang="ru-RU" b="1" dirty="0"/>
              <a:t>4) </a:t>
            </a:r>
            <a:r>
              <a:rPr lang="ru-RU" b="1" dirty="0">
                <a:solidFill>
                  <a:srgbClr val="C00000"/>
                </a:solidFill>
              </a:rPr>
              <a:t>удобство</a:t>
            </a:r>
            <a:r>
              <a:rPr lang="ru-RU" b="1" dirty="0"/>
              <a:t> (налог должен взиматься в такое время и таким способом, которые представляют наибольшие удобства для плательщика).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504611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Виды налогов</a:t>
            </a:r>
            <a:br>
              <a:rPr lang="ru-RU" sz="3200" b="1" dirty="0"/>
            </a:br>
            <a:r>
              <a:rPr lang="ru-RU" sz="3200" b="1" dirty="0"/>
              <a:t>(по способу взимания)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738333"/>
              </p:ext>
            </p:extLst>
          </p:nvPr>
        </p:nvGraphicFramePr>
        <p:xfrm>
          <a:off x="755576" y="1556792"/>
          <a:ext cx="7704856" cy="533400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852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2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6283">
                <a:tc>
                  <a:txBody>
                    <a:bodyPr/>
                    <a:lstStyle/>
                    <a:p>
                      <a:pPr algn="l"/>
                      <a:r>
                        <a:rPr lang="ru-RU" sz="2400" u="sng" dirty="0"/>
                        <a:t>Прямые</a:t>
                      </a:r>
                      <a:r>
                        <a:rPr lang="ru-RU" sz="2000" dirty="0"/>
                        <a:t> – обязательные платежи, взимаемые государством с дохода или имущества: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u="sng" dirty="0"/>
                        <a:t>Косвенные</a:t>
                      </a:r>
                      <a:r>
                        <a:rPr lang="ru-RU" sz="2000" dirty="0"/>
                        <a:t> – установленные государством налоги в виде надбавки к цене</a:t>
                      </a:r>
                      <a:r>
                        <a:rPr lang="ru-RU" sz="2000" baseline="0" dirty="0"/>
                        <a:t> на товары и услуги (включаются в цену товара)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0595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/>
                        <a:t>платит производитель, налогоплательщик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/>
                        <a:t>платит потребитель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7658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/>
                        <a:t>1) с доходов</a:t>
                      </a:r>
                    </a:p>
                    <a:p>
                      <a:pPr algn="l"/>
                      <a:r>
                        <a:rPr lang="ru-RU" sz="2400" b="1" dirty="0"/>
                        <a:t>а)</a:t>
                      </a:r>
                      <a:r>
                        <a:rPr lang="ru-RU" sz="2400" b="1" baseline="0" dirty="0"/>
                        <a:t> доходов </a:t>
                      </a:r>
                      <a:r>
                        <a:rPr lang="ru-RU" sz="2400" b="1" dirty="0"/>
                        <a:t>физических</a:t>
                      </a:r>
                    </a:p>
                    <a:p>
                      <a:pPr algn="l"/>
                      <a:r>
                        <a:rPr lang="ru-RU" sz="2400" b="1" dirty="0"/>
                        <a:t>б)</a:t>
                      </a:r>
                      <a:r>
                        <a:rPr lang="ru-RU" sz="2400" b="1" baseline="0" dirty="0"/>
                        <a:t> прибыли юридических лиц</a:t>
                      </a:r>
                    </a:p>
                    <a:p>
                      <a:pPr algn="l"/>
                      <a:r>
                        <a:rPr lang="ru-RU" sz="2400" b="1" baseline="0" dirty="0"/>
                        <a:t>в) на дарение</a:t>
                      </a:r>
                      <a:endParaRPr lang="ru-RU" sz="2400" b="1" dirty="0"/>
                    </a:p>
                    <a:p>
                      <a:pPr algn="l"/>
                      <a:r>
                        <a:rPr lang="ru-RU" sz="2400" b="1" dirty="0"/>
                        <a:t>2) с имущества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/>
                        <a:t>1)</a:t>
                      </a:r>
                      <a:r>
                        <a:rPr lang="ru-RU" sz="2400" b="1" baseline="0" dirty="0"/>
                        <a:t> </a:t>
                      </a:r>
                      <a:r>
                        <a:rPr lang="ru-RU" sz="2400" b="1" dirty="0"/>
                        <a:t>Акцизные пошлины</a:t>
                      </a:r>
                    </a:p>
                    <a:p>
                      <a:pPr algn="l"/>
                      <a:r>
                        <a:rPr lang="ru-RU" sz="2400" b="1" dirty="0"/>
                        <a:t>2) Таможенные пошлины</a:t>
                      </a:r>
                    </a:p>
                    <a:p>
                      <a:pPr algn="l"/>
                      <a:r>
                        <a:rPr lang="ru-RU" sz="2400" b="1" dirty="0"/>
                        <a:t>3) НДС</a:t>
                      </a:r>
                    </a:p>
                    <a:p>
                      <a:pPr algn="l"/>
                      <a:r>
                        <a:rPr lang="ru-RU" sz="2400" b="1" dirty="0"/>
                        <a:t>4) Налог с продаж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4630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ChangeArrowheads="1"/>
          </p:cNvSpPr>
          <p:nvPr/>
        </p:nvSpPr>
        <p:spPr bwMode="auto">
          <a:xfrm>
            <a:off x="1043608" y="188640"/>
            <a:ext cx="6912942" cy="57653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2800" b="1" dirty="0">
                <a:solidFill>
                  <a:prstClr val="black"/>
                </a:solidFill>
              </a:rPr>
              <a:t>НАЛОГИ</a:t>
            </a:r>
            <a:r>
              <a:rPr lang="ru-RU" sz="2800" dirty="0">
                <a:solidFill>
                  <a:prstClr val="black"/>
                </a:solidFill>
              </a:rPr>
              <a:t> (по  уровню бюджета)</a:t>
            </a:r>
          </a:p>
        </p:txBody>
      </p:sp>
      <p:sp>
        <p:nvSpPr>
          <p:cNvPr id="54275" name="Rectangle 5"/>
          <p:cNvSpPr>
            <a:spLocks noChangeArrowheads="1"/>
          </p:cNvSpPr>
          <p:nvPr/>
        </p:nvSpPr>
        <p:spPr bwMode="auto">
          <a:xfrm>
            <a:off x="323850" y="908050"/>
            <a:ext cx="3024188" cy="5032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2400" b="1" dirty="0">
                <a:solidFill>
                  <a:prstClr val="black"/>
                </a:solidFill>
              </a:rPr>
              <a:t>ФЕДЕРАЛЬНЫЕ</a:t>
            </a:r>
          </a:p>
        </p:txBody>
      </p:sp>
      <p:sp>
        <p:nvSpPr>
          <p:cNvPr id="54276" name="Rectangle 6"/>
          <p:cNvSpPr>
            <a:spLocks noChangeArrowheads="1"/>
          </p:cNvSpPr>
          <p:nvPr/>
        </p:nvSpPr>
        <p:spPr bwMode="auto">
          <a:xfrm>
            <a:off x="251520" y="1556544"/>
            <a:ext cx="3744218" cy="496880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buFontTx/>
              <a:buChar char="•"/>
            </a:pPr>
            <a:endParaRPr lang="ru-RU" sz="2000" dirty="0">
              <a:solidFill>
                <a:prstClr val="black"/>
              </a:solidFill>
            </a:endParaRPr>
          </a:p>
          <a:p>
            <a:pPr>
              <a:buFontTx/>
              <a:buChar char="•"/>
            </a:pPr>
            <a:endParaRPr lang="ru-RU" sz="2000" dirty="0">
              <a:solidFill>
                <a:prstClr val="black"/>
              </a:solidFill>
            </a:endParaRPr>
          </a:p>
          <a:p>
            <a:pPr>
              <a:buFontTx/>
              <a:buChar char="•"/>
            </a:pPr>
            <a:endParaRPr lang="ru-RU" sz="2000" dirty="0">
              <a:solidFill>
                <a:prstClr val="black"/>
              </a:solidFill>
            </a:endParaRP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НДФЛ – налог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на доходы физических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лиц;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налог на прибыль</a:t>
            </a:r>
          </a:p>
          <a:p>
            <a:r>
              <a:rPr lang="ru-RU" sz="2000" dirty="0">
                <a:solidFill>
                  <a:prstClr val="black"/>
                </a:solidFill>
              </a:rPr>
              <a:t>организаций;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НДС – налог на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добавленную стоимость;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акцизы;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налог на добычу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полезных ископаемых;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водный налог;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сборы за пользование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объектами животного</a:t>
            </a:r>
          </a:p>
          <a:p>
            <a:r>
              <a:rPr lang="ru-RU" sz="2000" dirty="0">
                <a:solidFill>
                  <a:prstClr val="black"/>
                </a:solidFill>
              </a:rPr>
              <a:t>мира и водных биологических</a:t>
            </a:r>
          </a:p>
          <a:p>
            <a:r>
              <a:rPr lang="ru-RU" sz="2000" dirty="0">
                <a:solidFill>
                  <a:prstClr val="black"/>
                </a:solidFill>
              </a:rPr>
              <a:t> ресурсов;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государственная пошлина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pPr>
              <a:buFontTx/>
              <a:buChar char="•"/>
            </a:pPr>
            <a:endParaRPr lang="ru-RU" dirty="0">
              <a:solidFill>
                <a:prstClr val="black"/>
              </a:solidFill>
            </a:endParaRPr>
          </a:p>
          <a:p>
            <a:pPr>
              <a:buFontTx/>
              <a:buChar char="•"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4277" name="Rectangle 7"/>
          <p:cNvSpPr>
            <a:spLocks noChangeArrowheads="1"/>
          </p:cNvSpPr>
          <p:nvPr/>
        </p:nvSpPr>
        <p:spPr bwMode="auto">
          <a:xfrm>
            <a:off x="3851275" y="908050"/>
            <a:ext cx="2808288" cy="5032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2400" b="1" dirty="0">
                <a:solidFill>
                  <a:prstClr val="black"/>
                </a:solidFill>
              </a:rPr>
              <a:t>РЕГИОНАЛЬНЫЕ</a:t>
            </a:r>
          </a:p>
        </p:txBody>
      </p:sp>
      <p:sp>
        <p:nvSpPr>
          <p:cNvPr id="54278" name="Rectangle 8"/>
          <p:cNvSpPr>
            <a:spLocks noChangeArrowheads="1"/>
          </p:cNvSpPr>
          <p:nvPr/>
        </p:nvSpPr>
        <p:spPr bwMode="auto">
          <a:xfrm>
            <a:off x="6877050" y="908050"/>
            <a:ext cx="2016125" cy="5032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2400" b="1" dirty="0">
                <a:solidFill>
                  <a:prstClr val="black"/>
                </a:solidFill>
              </a:rPr>
              <a:t>МЕСТНЫЕ</a:t>
            </a:r>
          </a:p>
        </p:txBody>
      </p:sp>
      <p:sp>
        <p:nvSpPr>
          <p:cNvPr id="54279" name="Rectangle 9"/>
          <p:cNvSpPr>
            <a:spLocks noChangeArrowheads="1"/>
          </p:cNvSpPr>
          <p:nvPr/>
        </p:nvSpPr>
        <p:spPr bwMode="auto">
          <a:xfrm>
            <a:off x="4427538" y="1628775"/>
            <a:ext cx="2160587" cy="2592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buFontTx/>
              <a:buChar char="•"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налог на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имущество</a:t>
            </a:r>
          </a:p>
          <a:p>
            <a:r>
              <a:rPr lang="ru-RU" sz="2000" dirty="0">
                <a:solidFill>
                  <a:prstClr val="black"/>
                </a:solidFill>
              </a:rPr>
              <a:t>организаций;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налог на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игорный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бизнес;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транспортный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налог</a:t>
            </a:r>
          </a:p>
        </p:txBody>
      </p:sp>
      <p:sp>
        <p:nvSpPr>
          <p:cNvPr id="54280" name="Rectangle 10"/>
          <p:cNvSpPr>
            <a:spLocks noChangeArrowheads="1"/>
          </p:cNvSpPr>
          <p:nvPr/>
        </p:nvSpPr>
        <p:spPr bwMode="auto">
          <a:xfrm>
            <a:off x="7164388" y="1700213"/>
            <a:ext cx="1727200" cy="20161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buFontTx/>
              <a:buChar char="•"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земельный</a:t>
            </a:r>
          </a:p>
          <a:p>
            <a:r>
              <a:rPr lang="ru-RU" sz="2000" dirty="0">
                <a:solidFill>
                  <a:prstClr val="black"/>
                </a:solidFill>
              </a:rPr>
              <a:t>налог; </a:t>
            </a:r>
          </a:p>
          <a:p>
            <a:pPr>
              <a:buFontTx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 налог на </a:t>
            </a:r>
          </a:p>
          <a:p>
            <a:r>
              <a:rPr lang="ru-RU" sz="2000" dirty="0">
                <a:solidFill>
                  <a:prstClr val="black"/>
                </a:solidFill>
              </a:rPr>
              <a:t>имущество</a:t>
            </a:r>
          </a:p>
          <a:p>
            <a:r>
              <a:rPr lang="ru-RU" sz="2000" dirty="0">
                <a:solidFill>
                  <a:prstClr val="black"/>
                </a:solidFill>
              </a:rPr>
              <a:t>физических</a:t>
            </a:r>
          </a:p>
          <a:p>
            <a:r>
              <a:rPr lang="ru-RU" sz="2000" dirty="0">
                <a:solidFill>
                  <a:prstClr val="black"/>
                </a:solidFill>
              </a:rPr>
              <a:t>лиц</a:t>
            </a:r>
          </a:p>
        </p:txBody>
      </p:sp>
      <p:sp>
        <p:nvSpPr>
          <p:cNvPr id="54281" name="Line 11"/>
          <p:cNvSpPr>
            <a:spLocks noChangeShapeType="1"/>
          </p:cNvSpPr>
          <p:nvPr/>
        </p:nvSpPr>
        <p:spPr bwMode="auto">
          <a:xfrm flipH="1">
            <a:off x="3348038" y="765175"/>
            <a:ext cx="12954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4282" name="Line 12"/>
          <p:cNvSpPr>
            <a:spLocks noChangeShapeType="1"/>
          </p:cNvSpPr>
          <p:nvPr/>
        </p:nvSpPr>
        <p:spPr bwMode="auto">
          <a:xfrm>
            <a:off x="4643438" y="76517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4283" name="Line 13"/>
          <p:cNvSpPr>
            <a:spLocks noChangeShapeType="1"/>
          </p:cNvSpPr>
          <p:nvPr/>
        </p:nvSpPr>
        <p:spPr bwMode="auto">
          <a:xfrm>
            <a:off x="4643438" y="765175"/>
            <a:ext cx="309721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4284" name="Line 15"/>
          <p:cNvSpPr>
            <a:spLocks noChangeShapeType="1"/>
          </p:cNvSpPr>
          <p:nvPr/>
        </p:nvSpPr>
        <p:spPr bwMode="auto">
          <a:xfrm>
            <a:off x="5508625" y="14128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4285" name="Line 16"/>
          <p:cNvSpPr>
            <a:spLocks noChangeShapeType="1"/>
          </p:cNvSpPr>
          <p:nvPr/>
        </p:nvSpPr>
        <p:spPr bwMode="auto">
          <a:xfrm>
            <a:off x="8027988" y="14128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4286" name="Line 17"/>
          <p:cNvSpPr>
            <a:spLocks noChangeShapeType="1"/>
          </p:cNvSpPr>
          <p:nvPr/>
        </p:nvSpPr>
        <p:spPr bwMode="auto">
          <a:xfrm>
            <a:off x="1692275" y="14128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10525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Вид налоговой ставки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ропорциональный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сумма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налога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пропорциональна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доходам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работников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(НДС)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егрессивный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тем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выше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чем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доход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рогрессивный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тем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выше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чем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выше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доход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(ТРАНСПОРТНЫЙ НАЛОГ)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48993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Права налогоплательщиков</a:t>
            </a:r>
            <a:br>
              <a:rPr lang="ru-RU" b="1" dirty="0"/>
            </a:br>
            <a:r>
              <a:rPr lang="ru-RU" b="1" dirty="0"/>
              <a:t>НК РФ ст21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/>
              <a:t>Получать от налоговых органов бесплатную информацию о налогах и сборах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Использовать  налоговые льготы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Получать зачет или возврат сумм излишне уплаченных или излишне взысканных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Требовать соблюдения налоговой тайны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Присутствовать при выездной налоговой проверке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Требовать возмещения в полном объеме убытков, причиненных незаконными решениями налоговых органов</a:t>
            </a:r>
          </a:p>
        </p:txBody>
      </p:sp>
    </p:spTree>
    <p:extLst>
      <p:ext uri="{BB962C8B-B14F-4D97-AF65-F5344CB8AC3E}">
        <p14:creationId xmlns:p14="http://schemas.microsoft.com/office/powerpoint/2010/main" val="2606869943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Обязанности налогоплательщиков НК РФ ст23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/>
              <a:t>Уплачивать налоги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Вести в установленном порядке учет доходов (расходов)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Представлять налоговые декларации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Выполнять законные требования налоговых органов об устранении выявленных нарушений налогового законодательства, а также не препятствовать законным действиям работников налоговых органов</a:t>
            </a:r>
          </a:p>
        </p:txBody>
      </p:sp>
    </p:spTree>
    <p:extLst>
      <p:ext uri="{BB962C8B-B14F-4D97-AF65-F5344CB8AC3E}">
        <p14:creationId xmlns:p14="http://schemas.microsoft.com/office/powerpoint/2010/main" val="2371266923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895D1D"/>
                </a:solidFill>
                <a:latin typeface="TimesNewRomanPS-BoldMT"/>
              </a:rPr>
              <a:t>2.10 </a:t>
            </a:r>
            <a:r>
              <a:rPr lang="ru-RU" sz="3600" dirty="0">
                <a:solidFill>
                  <a:srgbClr val="895D1D"/>
                </a:solidFill>
                <a:latin typeface="TimesNewRomanPSMT"/>
              </a:rPr>
              <a:t>Виды, причины и последствия инфляции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b="1" u="sng" dirty="0">
                <a:solidFill>
                  <a:srgbClr val="C00000"/>
                </a:solidFill>
              </a:rPr>
              <a:t>Инфляция</a:t>
            </a:r>
            <a:r>
              <a:rPr lang="ru-RU" sz="2800" b="1" dirty="0"/>
              <a:t> –  процесс обесценивание денег, падение их покупательной способности вследствие чрезмерного выпуска ( эмиссии) или сокращения товарной массы в обращении при неизменной количестве выпущенных денег.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u="sng" dirty="0">
                <a:solidFill>
                  <a:srgbClr val="C00000"/>
                </a:solidFill>
              </a:rPr>
              <a:t>Закон обмена </a:t>
            </a:r>
            <a:r>
              <a:rPr lang="ru-RU" sz="2800" b="1" u="sng" dirty="0" err="1">
                <a:solidFill>
                  <a:srgbClr val="C00000"/>
                </a:solidFill>
              </a:rPr>
              <a:t>Ирвинга</a:t>
            </a:r>
            <a:r>
              <a:rPr lang="ru-RU" sz="2800" b="1" u="sng" dirty="0">
                <a:solidFill>
                  <a:srgbClr val="C00000"/>
                </a:solidFill>
              </a:rPr>
              <a:t> Фишера</a:t>
            </a:r>
            <a:r>
              <a:rPr lang="ru-RU" sz="2800" b="1" dirty="0"/>
              <a:t>: количество денег, обращающихся в стране,  должно соответствовать объему торговых сделок за год и достигнутой скорости обращения местной валюты ( если скорость высокая , а цены и объемы производства не меняются, то нужен меньший объем денег  и наоборот)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3621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Виды инфляции ( от причин)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>
                <a:solidFill>
                  <a:srgbClr val="C00000"/>
                </a:solidFill>
              </a:rPr>
              <a:t>Инфляция спроса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Инфляция предложения</a:t>
            </a:r>
          </a:p>
          <a:p>
            <a:r>
              <a:rPr lang="ru-RU" i="1" dirty="0">
                <a:solidFill>
                  <a:srgbClr val="C00000"/>
                </a:solidFill>
              </a:rPr>
              <a:t>(издержек)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Дефицит на товарном рынке- спрос на товары превышает предложение, что вызывает рост цен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4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Увеличение издержек производства (вследствие роста заработной платы и за счёт роста цен на сырьё и энергию) вызывает рост цен на товары и услуги</a:t>
            </a:r>
          </a:p>
        </p:txBody>
      </p:sp>
    </p:spTree>
    <p:extLst>
      <p:ext uri="{BB962C8B-B14F-4D97-AF65-F5344CB8AC3E}">
        <p14:creationId xmlns:p14="http://schemas.microsoft.com/office/powerpoint/2010/main" val="146183532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Виды инфляции от размера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Ползучая</a:t>
            </a:r>
            <a:r>
              <a:rPr lang="ru-RU" b="1" dirty="0"/>
              <a:t> – среднегодовое повышение цен не более 3-5 %</a:t>
            </a:r>
          </a:p>
          <a:p>
            <a:r>
              <a:rPr lang="ru-RU" b="1" dirty="0">
                <a:solidFill>
                  <a:srgbClr val="C00000"/>
                </a:solidFill>
              </a:rPr>
              <a:t>Галопирующая </a:t>
            </a:r>
            <a:r>
              <a:rPr lang="ru-RU" b="1" dirty="0"/>
              <a:t>– 10-50% в год</a:t>
            </a:r>
          </a:p>
          <a:p>
            <a:r>
              <a:rPr lang="ru-RU" b="1" dirty="0">
                <a:solidFill>
                  <a:srgbClr val="C00000"/>
                </a:solidFill>
              </a:rPr>
              <a:t>Гиперинфляция</a:t>
            </a:r>
            <a:r>
              <a:rPr lang="ru-RU" b="1" dirty="0"/>
              <a:t>-  ежемесячный рост  свыше 50%</a:t>
            </a:r>
          </a:p>
        </p:txBody>
      </p:sp>
    </p:spTree>
    <p:extLst>
      <p:ext uri="{BB962C8B-B14F-4D97-AF65-F5344CB8AC3E}">
        <p14:creationId xmlns:p14="http://schemas.microsoft.com/office/powerpoint/2010/main" val="3923735057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928688"/>
          </a:xfrm>
        </p:spPr>
        <p:txBody>
          <a:bodyPr/>
          <a:lstStyle/>
          <a:p>
            <a:pPr eaLnBrk="1" hangingPunct="1"/>
            <a:r>
              <a:rPr lang="ru-RU" dirty="0"/>
              <a:t>Основные причины инфляции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38"/>
            <a:ext cx="8229600" cy="5357812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/>
              <a:t>	</a:t>
            </a:r>
            <a:r>
              <a:rPr lang="ru-RU" sz="2400" b="1" dirty="0"/>
              <a:t>Различают следующие причины инфляции: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>
                <a:solidFill>
                  <a:srgbClr val="C00000"/>
                </a:solidFill>
              </a:rPr>
              <a:t>Рост государственных расходов</a:t>
            </a:r>
            <a:r>
              <a:rPr lang="ru-RU" sz="2400" dirty="0"/>
              <a:t>, для финансирования которых государство прибегает к денежной эмиссии, увеличивая денежную массу сверх потребностей товарного обращения;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>
                <a:solidFill>
                  <a:srgbClr val="C00000"/>
                </a:solidFill>
              </a:rPr>
              <a:t>Чрезмерное расширение денежной массы</a:t>
            </a:r>
            <a:r>
              <a:rPr lang="ru-RU" sz="2400" dirty="0"/>
              <a:t> за счёт массового кредитования;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>
                <a:solidFill>
                  <a:srgbClr val="C00000"/>
                </a:solidFill>
              </a:rPr>
              <a:t>Монополия крупных компаний</a:t>
            </a:r>
            <a:r>
              <a:rPr lang="ru-RU" sz="2400" dirty="0"/>
              <a:t> на определение цены и собственных издержек производства;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>
                <a:solidFill>
                  <a:srgbClr val="C00000"/>
                </a:solidFill>
              </a:rPr>
              <a:t>Сокращение реального объема национального производства</a:t>
            </a:r>
            <a:r>
              <a:rPr lang="ru-RU" sz="2400" dirty="0"/>
              <a:t>, которое при стабильном уровне денежной массы приводит к росту цен, так как меньшему объему товаров и услуг соответствует прежнее количество денег.</a:t>
            </a:r>
          </a:p>
        </p:txBody>
      </p:sp>
    </p:spTree>
    <p:extLst>
      <p:ext uri="{BB962C8B-B14F-4D97-AF65-F5344CB8AC3E}">
        <p14:creationId xmlns:p14="http://schemas.microsoft.com/office/powerpoint/2010/main" val="176535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2.1  </a:t>
            </a:r>
            <a:r>
              <a:rPr lang="ru-RU" dirty="0"/>
              <a:t>Экономика и экономическая наука</a:t>
            </a: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Два уровня экономического анализа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.</a:t>
            </a:r>
          </a:p>
          <a:p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37495978"/>
              </p:ext>
            </p:extLst>
          </p:nvPr>
        </p:nvGraphicFramePr>
        <p:xfrm>
          <a:off x="611560" y="2348880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4286212"/>
      </p:ext>
    </p:extLst>
  </p:cSld>
  <p:clrMapOvr>
    <a:masterClrMapping/>
  </p:clrMapOvr>
  <p:transition spd="slow">
    <p:randomBar dir="vert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Методы измерения инфляции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75"/>
            <a:ext cx="8229600" cy="6000750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/>
              <a:t>	</a:t>
            </a:r>
            <a:r>
              <a:rPr lang="ru-RU" sz="2600" b="1" dirty="0">
                <a:solidFill>
                  <a:srgbClr val="C00000"/>
                </a:solidFill>
              </a:rPr>
              <a:t>Индекс потребительских цен</a:t>
            </a:r>
            <a:r>
              <a:rPr lang="ru-RU" sz="2600" dirty="0"/>
              <a:t> – наиболее распространенный метод измерения инфляции. В России индекс рассчитывает и публикует – </a:t>
            </a:r>
            <a:r>
              <a:rPr lang="ru-RU" sz="2600" i="1" dirty="0">
                <a:solidFill>
                  <a:srgbClr val="002060"/>
                </a:solidFill>
              </a:rPr>
              <a:t>Федеральная служба государственной статистики.</a:t>
            </a:r>
            <a:r>
              <a:rPr lang="ru-RU" sz="2600" dirty="0"/>
              <a:t> Данный индекс используются как поправочный коэффициент, например, при расчёте размера компенсаций, ущерба и тому подобному.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/>
              <a:t>	 </a:t>
            </a:r>
            <a:r>
              <a:rPr lang="ru-RU" sz="2600" b="1" dirty="0">
                <a:solidFill>
                  <a:srgbClr val="C00000"/>
                </a:solidFill>
              </a:rPr>
              <a:t>Индекс цен производителей</a:t>
            </a:r>
            <a:r>
              <a:rPr lang="ru-RU" sz="2600" dirty="0"/>
              <a:t> – отражает себестоимость производства без учёта добавочной цены дистрибуции и налогов с продаж.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/>
              <a:t>	</a:t>
            </a:r>
            <a:r>
              <a:rPr lang="ru-RU" sz="2600" b="1" dirty="0">
                <a:solidFill>
                  <a:srgbClr val="C00000"/>
                </a:solidFill>
              </a:rPr>
              <a:t>Индекс расходов на проживание</a:t>
            </a:r>
            <a:r>
              <a:rPr lang="ru-RU" sz="2600" dirty="0"/>
              <a:t> – учитывает баланс повышения доходов и роста расходов.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/>
              <a:t>	</a:t>
            </a:r>
            <a:r>
              <a:rPr lang="ru-RU" sz="2600" b="1" dirty="0">
                <a:solidFill>
                  <a:srgbClr val="C00000"/>
                </a:solidFill>
              </a:rPr>
              <a:t>Индекс цены активов</a:t>
            </a:r>
            <a:r>
              <a:rPr lang="ru-RU" sz="2600" dirty="0"/>
              <a:t> – акций, недвижимости, цены заёмного капитала и прочее. Обычно цены на активы растут быстрее цен потребительских товаров и стоимости денег. Поэтому владельцы активов вследствие инфляции только богатеют.</a:t>
            </a:r>
          </a:p>
        </p:txBody>
      </p:sp>
    </p:spTree>
    <p:extLst>
      <p:ext uri="{BB962C8B-B14F-4D97-AF65-F5344CB8AC3E}">
        <p14:creationId xmlns:p14="http://schemas.microsoft.com/office/powerpoint/2010/main" val="251213188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Индекс потребительских цен в РФ</a:t>
            </a:r>
          </a:p>
        </p:txBody>
      </p:sp>
      <p:pic>
        <p:nvPicPr>
          <p:cNvPr id="440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1652588"/>
            <a:ext cx="73342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70033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8" y="642938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Инфляция в мире</a:t>
            </a:r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654175"/>
            <a:ext cx="8501062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81241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Примеры инфляции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Исторические примеры инфляции:</a:t>
            </a:r>
          </a:p>
          <a:p>
            <a:r>
              <a:rPr lang="ru-RU" dirty="0"/>
              <a:t>Американская революция ( покупательная способность денег падала от 1 доллара до 2,5 центов)</a:t>
            </a:r>
          </a:p>
          <a:p>
            <a:r>
              <a:rPr lang="ru-RU" dirty="0"/>
              <a:t>Германия 1923 г. 725 марок=1 марки( 1918).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477784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Антиинфляционная политика государства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38"/>
            <a:ext cx="8229600" cy="5357812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/>
              <a:t>	Антиинфляционная политика подразделяется на: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b="1" dirty="0">
                <a:solidFill>
                  <a:srgbClr val="C00000"/>
                </a:solidFill>
              </a:rPr>
              <a:t>активную</a:t>
            </a:r>
            <a:r>
              <a:rPr lang="ru-RU" sz="2600" dirty="0"/>
              <a:t> – направлена на ликвидацию причин, вызвавших инфляцию (предусматривает использование монетарных рычагов, контроль за денежной эмиссией; недопущение эмиссионного финансирования государственного бюджета, осуществление текущего контроля за денежной массой, проведение денежной реформы конфискационного типа).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600" b="1" dirty="0">
                <a:solidFill>
                  <a:srgbClr val="C00000"/>
                </a:solidFill>
              </a:rPr>
              <a:t>адаптивную</a:t>
            </a:r>
            <a:r>
              <a:rPr lang="ru-RU" sz="2600" dirty="0"/>
              <a:t> – представляет собой приспособление к условиям инфляции, смягчение ее отрицательных последствий (индексацию, соглашения с предпринимателями и профсоюзами о темпах роста цен и заработной платы).</a:t>
            </a:r>
          </a:p>
        </p:txBody>
      </p:sp>
    </p:spTree>
    <p:extLst>
      <p:ext uri="{BB962C8B-B14F-4D97-AF65-F5344CB8AC3E}">
        <p14:creationId xmlns:p14="http://schemas.microsoft.com/office/powerpoint/2010/main" val="110307407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500063"/>
            <a:ext cx="85725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Антиинфляционные меры государства (продолжение)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3125"/>
            <a:ext cx="8229600" cy="40005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/>
              <a:t>	</a:t>
            </a:r>
            <a:r>
              <a:rPr lang="ru-RU" b="1" dirty="0">
                <a:solidFill>
                  <a:srgbClr val="C00000"/>
                </a:solidFill>
              </a:rPr>
              <a:t>Меры, направленные против </a:t>
            </a:r>
            <a:r>
              <a:rPr lang="ru-RU" b="1" i="1" dirty="0">
                <a:solidFill>
                  <a:srgbClr val="C00000"/>
                </a:solidFill>
              </a:rPr>
              <a:t>инфляции издержек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solidFill>
                  <a:srgbClr val="002060"/>
                </a:solidFill>
              </a:rPr>
              <a:t>сдерживание роста факторных доходов и цен;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/>
              <a:t>борьба с монополизмом в экономике и развитие рыночных институтов;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solidFill>
                  <a:srgbClr val="002060"/>
                </a:solidFill>
              </a:rPr>
              <a:t>стимулирование производства.</a:t>
            </a:r>
          </a:p>
        </p:txBody>
      </p:sp>
    </p:spTree>
    <p:extLst>
      <p:ext uri="{BB962C8B-B14F-4D97-AF65-F5344CB8AC3E}">
        <p14:creationId xmlns:p14="http://schemas.microsoft.com/office/powerpoint/2010/main" val="224557435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003232" cy="9197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Социально-экономические последствия инфляции</a:t>
            </a:r>
          </a:p>
        </p:txBody>
      </p:sp>
      <p:sp>
        <p:nvSpPr>
          <p:cNvPr id="4915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25"/>
            <a:ext cx="8229600" cy="5572125"/>
          </a:xfrm>
        </p:spPr>
        <p:txBody>
          <a:bodyPr>
            <a:normAutofit lnSpcReduction="10000"/>
          </a:bodyPr>
          <a:lstStyle/>
          <a:p>
            <a:pPr marL="457200" indent="-457200" algn="just" eaLnBrk="1" hangingPunct="1">
              <a:buFont typeface="Calibri" pitchFamily="34" charset="0"/>
              <a:buAutoNum type="arabicPeriod"/>
            </a:pPr>
            <a:r>
              <a:rPr lang="ru-RU" sz="2400" b="1" dirty="0"/>
              <a:t>Инфляция приводит к тому, что все денежные доходы (населения, предприятий, государства) фактически уменьшаются. Это определяется различиями между номинальным и реальным доходом.</a:t>
            </a:r>
          </a:p>
          <a:p>
            <a:pPr marL="457200" indent="-457200" algn="just" eaLnBrk="1" hangingPunct="1">
              <a:buFont typeface="Calibri" pitchFamily="34" charset="0"/>
              <a:buAutoNum type="arabicPeriod"/>
            </a:pPr>
            <a:r>
              <a:rPr lang="ru-RU" sz="2400" b="1" dirty="0"/>
              <a:t>Инфляция перераспределяет доходы и богатство. Так, должники богатеют за счет своих кредиторов.</a:t>
            </a:r>
          </a:p>
          <a:p>
            <a:pPr marL="457200" indent="-457200" algn="just" eaLnBrk="1" hangingPunct="1">
              <a:buFont typeface="Calibri" pitchFamily="34" charset="0"/>
              <a:buAutoNum type="arabicPeriod"/>
            </a:pPr>
            <a:r>
              <a:rPr lang="ru-RU" sz="2400" b="1" dirty="0"/>
              <a:t>В период инфляции растут цены на товарно-материальные ценности, пользующиеся спросом на рынке.</a:t>
            </a:r>
          </a:p>
          <a:p>
            <a:pPr marL="457200" indent="-457200" algn="just" eaLnBrk="1" hangingPunct="1">
              <a:buFont typeface="Calibri" pitchFamily="34" charset="0"/>
              <a:buAutoNum type="arabicPeriod"/>
            </a:pPr>
            <a:r>
              <a:rPr lang="ru-RU" sz="2400" b="1" dirty="0"/>
              <a:t>Инфляция делает невыгодным долгосрочное инвестирование.</a:t>
            </a:r>
          </a:p>
          <a:p>
            <a:pPr marL="457200" indent="-457200" algn="just" eaLnBrk="1" hangingPunct="1">
              <a:buFont typeface="Calibri" pitchFamily="34" charset="0"/>
              <a:buAutoNum type="arabicPeriod"/>
            </a:pPr>
            <a:r>
              <a:rPr lang="ru-RU" sz="2400" b="1" dirty="0"/>
              <a:t>Инфляция приводит к обесцениванию амортизационного фонда фирм, что затрудняет процесс нормального воспроизводства.</a:t>
            </a:r>
          </a:p>
        </p:txBody>
      </p:sp>
    </p:spTree>
    <p:extLst>
      <p:ext uri="{BB962C8B-B14F-4D97-AF65-F5344CB8AC3E}">
        <p14:creationId xmlns:p14="http://schemas.microsoft.com/office/powerpoint/2010/main" val="11575948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b="1" dirty="0">
                <a:solidFill>
                  <a:schemeClr val="tx1"/>
                </a:solidFill>
              </a:rPr>
              <a:t>Влияние инфляции на потребителя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1" y="1600201"/>
            <a:ext cx="4330824" cy="44210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Страдают от инфляции: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Граждане с фиксированным доходом;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Вкладчики;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Кредиторы (если % по кредиту не превышают уровень инфляции);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Предприниматели.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Clr>
                <a:srgbClr val="873624"/>
              </a:buClr>
              <a:buNone/>
            </a:pPr>
            <a:r>
              <a:rPr lang="ru-RU" b="1" dirty="0">
                <a:solidFill>
                  <a:prstClr val="black"/>
                </a:solidFill>
              </a:rPr>
              <a:t>Выигрывают от инфляции:</a:t>
            </a:r>
          </a:p>
          <a:p>
            <a:pPr lvl="0">
              <a:buClr>
                <a:srgbClr val="873624"/>
              </a:buClr>
              <a:buFont typeface="Wingdings" pitchFamily="2" charset="2"/>
              <a:buChar char="Ø"/>
            </a:pPr>
            <a:r>
              <a:rPr lang="ru-RU" b="1" dirty="0">
                <a:solidFill>
                  <a:prstClr val="black"/>
                </a:solidFill>
              </a:rPr>
              <a:t>Работники и предприятия, легко увеличивающие свой доход;</a:t>
            </a:r>
          </a:p>
          <a:p>
            <a:pPr lvl="0">
              <a:buClr>
                <a:srgbClr val="873624"/>
              </a:buClr>
              <a:buFont typeface="Wingdings" pitchFamily="2" charset="2"/>
              <a:buChar char="Ø"/>
            </a:pPr>
            <a:r>
              <a:rPr lang="ru-RU" b="1" dirty="0">
                <a:solidFill>
                  <a:prstClr val="black"/>
                </a:solidFill>
              </a:rPr>
              <a:t>Заемщики (если % по кредиту меньше уровня инфляции);</a:t>
            </a:r>
          </a:p>
          <a:p>
            <a:pPr lvl="0">
              <a:buClr>
                <a:srgbClr val="873624"/>
              </a:buClr>
              <a:buFont typeface="Wingdings" pitchFamily="2" charset="2"/>
              <a:buChar char="Ø"/>
            </a:pPr>
            <a:r>
              <a:rPr lang="ru-RU" b="1" dirty="0">
                <a:solidFill>
                  <a:prstClr val="black"/>
                </a:solidFill>
              </a:rPr>
              <a:t>Правительство (если на прибыль установлена прогрессивная ставка налога).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95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2.14 Государственный бюджет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  <a:latin typeface="Arial"/>
              </a:rPr>
              <a:t>Государственный бюджет</a:t>
            </a:r>
            <a:r>
              <a:rPr lang="ru-RU" dirty="0">
                <a:latin typeface="Arial"/>
              </a:rPr>
              <a:t> (от англ. </a:t>
            </a:r>
            <a:r>
              <a:rPr lang="ru-RU" dirty="0" err="1">
                <a:latin typeface="Arial"/>
              </a:rPr>
              <a:t>budget</a:t>
            </a:r>
            <a:r>
              <a:rPr lang="ru-RU" dirty="0">
                <a:latin typeface="Arial"/>
              </a:rPr>
              <a:t> — сум­ка, кошелек) — это смета доходов и расходов госу­дарства на определенный период времени, составлен­ная с указанием источников поступления государст­венных доходов и направлений, каналов расходования денег.</a:t>
            </a:r>
          </a:p>
          <a:p>
            <a:pPr fontAlgn="base">
              <a:buFont typeface="Wingdings" pitchFamily="2" charset="2"/>
              <a:buChar char="Ø"/>
            </a:pPr>
            <a:r>
              <a:rPr lang="ru-RU" dirty="0">
                <a:latin typeface="Arial"/>
              </a:rPr>
              <a:t> Государственный бюджет составляется </a:t>
            </a:r>
            <a:r>
              <a:rPr lang="ru-RU" b="1" dirty="0">
                <a:solidFill>
                  <a:srgbClr val="C00000"/>
                </a:solidFill>
                <a:latin typeface="Arial"/>
              </a:rPr>
              <a:t>правительст­вом</a:t>
            </a:r>
            <a:r>
              <a:rPr lang="ru-RU" dirty="0">
                <a:latin typeface="Arial"/>
              </a:rPr>
              <a:t> и утверждается высшими законодательными органа­ми (в России – в виде закона Государственной Думы Федерального Со­брания РФ). По окончании финансового года </a:t>
            </a:r>
            <a:r>
              <a:rPr lang="ru-RU" b="1" dirty="0">
                <a:solidFill>
                  <a:srgbClr val="C00000"/>
                </a:solidFill>
                <a:latin typeface="Arial"/>
              </a:rPr>
              <a:t>Правитель­ство Российской Федерации </a:t>
            </a:r>
            <a:r>
              <a:rPr lang="ru-RU" dirty="0">
                <a:latin typeface="Arial"/>
              </a:rPr>
              <a:t>должно отчитаться </a:t>
            </a:r>
            <a:r>
              <a:rPr lang="ru-RU" b="1" dirty="0">
                <a:solidFill>
                  <a:srgbClr val="C00000"/>
                </a:solidFill>
                <a:latin typeface="Arial"/>
              </a:rPr>
              <a:t>об испол­нении бюджета.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320702"/>
      </p:ext>
    </p:extLst>
  </p:cSld>
  <p:clrMapOvr>
    <a:masterClrMapping/>
  </p:clrMapOvr>
  <p:transition spd="slow"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prstClr val="black"/>
                </a:solidFill>
              </a:rPr>
              <a:t>2.14 Государственный бюджет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Доходы государственного бюджета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Расходы государственного бюджета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/>
              <a:t>Налоги на доходы физ. лиц ( подоходный)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/>
              <a:t>Налоги на прибыль предприятий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/>
              <a:t>НДС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/>
              <a:t>Акцизы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/>
              <a:t>Таможенные пошлины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4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/>
              <a:t>Социальные расходы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Военные расходы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Расходы на фундаментальную науку и научную деятельность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Расходы на финансирование экономики: предоставление субсидии, дотации, </a:t>
            </a:r>
            <a:r>
              <a:rPr lang="ru-RU" b="1" dirty="0" err="1"/>
              <a:t>заемов</a:t>
            </a:r>
            <a:r>
              <a:rPr lang="ru-RU" b="1" dirty="0"/>
              <a:t>; государственные инвестиции; федеральные программы;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Содержание государственного аппарата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/>
              <a:t>Обслуживание государственного долга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08867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864096"/>
          </a:xfrm>
        </p:spPr>
        <p:txBody>
          <a:bodyPr>
            <a:normAutofit/>
          </a:bodyPr>
          <a:lstStyle/>
          <a:p>
            <a:r>
              <a:rPr lang="ru-RU" sz="3200" dirty="0"/>
              <a:t>2.1 Экономика и экономическая наука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Объектом</a:t>
            </a:r>
            <a:r>
              <a:rPr lang="ru-RU" dirty="0"/>
              <a:t> изучения </a:t>
            </a:r>
            <a:r>
              <a:rPr lang="ru-RU" b="1" dirty="0">
                <a:solidFill>
                  <a:srgbClr val="FF0000"/>
                </a:solidFill>
              </a:rPr>
              <a:t>макроэкономики </a:t>
            </a:r>
            <a:r>
              <a:rPr lang="ru-RU" dirty="0"/>
              <a:t>являются: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Валовой национальный продукт;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Валовой внутренний продукт;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Экономический рост;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Национальный доход;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Суммарные государственные и частные инвестиции;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Общее кол-во денег в обращение;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Средние доходы населения;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Средняя з/п;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Цены;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Уровень инфляции;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Объемы производства продукции;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Инвестиции;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Безработицы;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Занятость;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Производительность труда.</a:t>
            </a:r>
          </a:p>
        </p:txBody>
      </p:sp>
    </p:spTree>
    <p:extLst>
      <p:ext uri="{BB962C8B-B14F-4D97-AF65-F5344CB8AC3E}">
        <p14:creationId xmlns:p14="http://schemas.microsoft.com/office/powerpoint/2010/main" val="408088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prstClr val="black"/>
                </a:solidFill>
              </a:rPr>
              <a:t>2.14 Государственный бюджет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Современная Россия представляет собой федеративное государство с трёхуровневой бюджетной системой: 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федеральный бюджет и бюджет государственных внебюджетных фондов;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Бюджеты субъектов РФ и бюджеты территориальных государственных внебюджетных фондов;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Местные бюджеты.</a:t>
            </a:r>
          </a:p>
          <a:p>
            <a:pPr marL="0" indent="0" algn="ctr">
              <a:buNone/>
            </a:pPr>
            <a:r>
              <a:rPr lang="ru-RU" b="1" dirty="0"/>
              <a:t>Свод бюджетов составляет </a:t>
            </a:r>
            <a:r>
              <a:rPr lang="ru-RU" b="1" dirty="0">
                <a:solidFill>
                  <a:srgbClr val="C00000"/>
                </a:solidFill>
              </a:rPr>
              <a:t>консолидированный</a:t>
            </a:r>
            <a:r>
              <a:rPr lang="ru-RU" b="1" dirty="0"/>
              <a:t> бюджет РФ. </a:t>
            </a:r>
          </a:p>
        </p:txBody>
      </p:sp>
    </p:spTree>
    <p:extLst>
      <p:ext uri="{BB962C8B-B14F-4D97-AF65-F5344CB8AC3E}">
        <p14:creationId xmlns:p14="http://schemas.microsoft.com/office/powerpoint/2010/main" val="275089951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prstClr val="black"/>
                </a:solidFill>
              </a:rPr>
              <a:t>2.14 Государственный бюджет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Сбалансированный бюджет</a:t>
            </a:r>
            <a:r>
              <a:rPr lang="ru-RU" b="1" dirty="0"/>
              <a:t>- бюджет в котором соблюдено </a:t>
            </a:r>
            <a:r>
              <a:rPr lang="ru-RU" b="1" dirty="0" err="1"/>
              <a:t>соответсвие</a:t>
            </a:r>
            <a:r>
              <a:rPr lang="ru-RU" b="1" dirty="0"/>
              <a:t> между расходами и доходами.</a:t>
            </a:r>
          </a:p>
          <a:p>
            <a:r>
              <a:rPr lang="ru-RU" b="1" dirty="0">
                <a:solidFill>
                  <a:srgbClr val="C00000"/>
                </a:solidFill>
              </a:rPr>
              <a:t>Профицит бюджета </a:t>
            </a:r>
            <a:r>
              <a:rPr lang="ru-RU" b="1" dirty="0"/>
              <a:t>возникает когда правительство собирает больше налогов, чем тратит на финансирование бюджетных организаций и проектов, включая оплату процентов по обслуживанию государственного долга.</a:t>
            </a:r>
          </a:p>
          <a:p>
            <a:r>
              <a:rPr lang="ru-RU" b="1" dirty="0">
                <a:solidFill>
                  <a:srgbClr val="C00000"/>
                </a:solidFill>
              </a:rPr>
              <a:t>Дефицит бюджета </a:t>
            </a:r>
            <a:r>
              <a:rPr lang="ru-RU" b="1" dirty="0"/>
              <a:t>проявляется когда правительство тратит на финансирование бюджетных организаций и проектов больше чем собирает налогов.</a:t>
            </a:r>
          </a:p>
        </p:txBody>
      </p:sp>
    </p:spTree>
    <p:extLst>
      <p:ext uri="{BB962C8B-B14F-4D97-AF65-F5344CB8AC3E}">
        <p14:creationId xmlns:p14="http://schemas.microsoft.com/office/powerpoint/2010/main" val="410165726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http://rationalnumbers.ru/pictures/photo_2017-01-08_13-25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652905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28789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prstClr val="black"/>
                </a:solidFill>
              </a:rPr>
              <a:t>2.14 Государственный бюджет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Государственный долг-</a:t>
            </a:r>
            <a:r>
              <a:rPr lang="ru-RU" b="1" dirty="0"/>
              <a:t> долговые обязательства государства перед физическими и юридическими лицами и иностранными государствами, международными  организациями и иными субъектами международного права.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Внутренний долг</a:t>
            </a:r>
            <a:r>
              <a:rPr lang="ru-RU" b="1" dirty="0"/>
              <a:t>- совокупность долговых обязательств ,выраженных в валюте РФ.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Внешний долг- </a:t>
            </a:r>
            <a:r>
              <a:rPr lang="ru-RU" b="1" dirty="0"/>
              <a:t>совокупность долговых обязательств , выраженных в иностранной валюте.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69914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www.oilru.com/images/upload/imgRIKhr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315761"/>
            <a:ext cx="7704855" cy="640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73652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prstClr val="black"/>
                </a:solidFill>
              </a:rPr>
              <a:t>2.14 Государственный бюджет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Пути борьбы  с дефицитом государственного бюджета.</a:t>
            </a:r>
          </a:p>
          <a:p>
            <a:pPr marL="0" indent="0">
              <a:buNone/>
            </a:pPr>
            <a:r>
              <a:rPr lang="ru-RU" sz="3600" b="1" dirty="0">
                <a:latin typeface="Calibri"/>
                <a:ea typeface="+mj-ea"/>
                <a:cs typeface="+mj-cs"/>
              </a:rPr>
              <a:t>1) сокращение бюджетных расходов;</a:t>
            </a:r>
          </a:p>
          <a:p>
            <a:pPr marL="0" indent="0">
              <a:buNone/>
            </a:pPr>
            <a:r>
              <a:rPr lang="ru-RU" sz="3600" b="1" dirty="0">
                <a:latin typeface="Calibri"/>
                <a:ea typeface="+mj-ea"/>
                <a:cs typeface="+mj-cs"/>
              </a:rPr>
              <a:t>2) привлечение  дополнительных источников;</a:t>
            </a:r>
          </a:p>
          <a:p>
            <a:pPr marL="0" indent="0">
              <a:buNone/>
            </a:pPr>
            <a:r>
              <a:rPr lang="ru-RU" sz="3600" b="1" dirty="0">
                <a:latin typeface="Calibri"/>
                <a:ea typeface="+mj-ea"/>
                <a:cs typeface="+mj-cs"/>
              </a:rPr>
              <a:t> 3) выпуск (эмиссия) необеспеченных денег для покрытия расходов;</a:t>
            </a:r>
          </a:p>
          <a:p>
            <a:pPr marL="0" indent="0">
              <a:buNone/>
            </a:pPr>
            <a:r>
              <a:rPr lang="ru-RU" sz="3600" b="1" dirty="0">
                <a:latin typeface="Calibri"/>
                <a:ea typeface="+mj-ea"/>
                <a:cs typeface="+mj-cs"/>
              </a:rPr>
              <a:t>4) Одалживание денег у населения и банков внутри страны  либо у иностранных государств и финансовых организаций ( фондов) и т.д</a:t>
            </a:r>
            <a:r>
              <a:rPr lang="ru-RU" sz="3600" dirty="0">
                <a:latin typeface="Calibri"/>
                <a:ea typeface="+mj-ea"/>
                <a:cs typeface="+mj-cs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21719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NewRomanPS-BoldMT"/>
              </a:rPr>
              <a:t>2.11 </a:t>
            </a:r>
            <a:r>
              <a:rPr lang="ru-RU" dirty="0">
                <a:latin typeface="TimesNewRomanPSMT"/>
              </a:rPr>
              <a:t>Экономический рост и развитие. Понятие ВВП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spcBef>
                <a:spcPct val="20000"/>
              </a:spcBef>
              <a:buClrTx/>
              <a:buSzTx/>
              <a:buFont typeface="Wingdings" pitchFamily="2" charset="2"/>
              <a:buChar char="Ø"/>
            </a:pPr>
            <a:r>
              <a:rPr lang="ru-RU" sz="2500" b="1" dirty="0">
                <a:solidFill>
                  <a:srgbClr val="C00000"/>
                </a:solidFill>
                <a:latin typeface="Calibri"/>
              </a:rPr>
              <a:t>Экономический рост </a:t>
            </a:r>
            <a:r>
              <a:rPr lang="ru-RU" sz="2500" b="1" dirty="0">
                <a:solidFill>
                  <a:prstClr val="black"/>
                </a:solidFill>
                <a:latin typeface="Calibri"/>
              </a:rPr>
              <a:t>— увеличение реального и потенциального доходов (валового внутреннего продукта) в длительный период времени. Реальный экономический рост – это рост ВВП в денежном выражении минус инфляция.</a:t>
            </a:r>
          </a:p>
          <a:p>
            <a:pPr lvl="0">
              <a:spcBef>
                <a:spcPct val="20000"/>
              </a:spcBef>
              <a:buClrTx/>
              <a:buSzTx/>
              <a:buFont typeface="Wingdings" pitchFamily="2" charset="2"/>
              <a:buChar char="Ø"/>
            </a:pPr>
            <a:r>
              <a:rPr lang="ru-RU" sz="2500" b="1" dirty="0">
                <a:solidFill>
                  <a:prstClr val="black"/>
                </a:solidFill>
                <a:latin typeface="Calibri"/>
              </a:rPr>
              <a:t>.Экономический рост часто приводит к </a:t>
            </a:r>
            <a:r>
              <a:rPr lang="ru-RU" sz="2500" b="1" i="1" dirty="0">
                <a:solidFill>
                  <a:srgbClr val="C00000"/>
                </a:solidFill>
                <a:latin typeface="Calibri"/>
              </a:rPr>
              <a:t>социальному прогрессу</a:t>
            </a:r>
            <a:r>
              <a:rPr lang="ru-RU" sz="2500" b="1" dirty="0">
                <a:solidFill>
                  <a:prstClr val="black"/>
                </a:solidFill>
                <a:latin typeface="Calibri"/>
              </a:rPr>
              <a:t>. Он означает рост прибавочного продукта в стране, а следовательно, и прибыли, которая в свою очередь является источником дальнейшего расширения и обновления производства и увеличения благосостояния населения.</a:t>
            </a:r>
          </a:p>
          <a:p>
            <a:pPr lvl="0">
              <a:spcBef>
                <a:spcPct val="20000"/>
              </a:spcBef>
              <a:buClrTx/>
              <a:buSzTx/>
              <a:buFont typeface="Wingdings" pitchFamily="2" charset="2"/>
              <a:buChar char="Ø"/>
            </a:pPr>
            <a:r>
              <a:rPr lang="ru-RU" sz="2500" b="1" dirty="0">
                <a:solidFill>
                  <a:prstClr val="black"/>
                </a:solidFill>
                <a:latin typeface="Calibri"/>
              </a:rPr>
              <a:t>Экономический рост часто приводит к</a:t>
            </a:r>
            <a:r>
              <a:rPr lang="ru-RU" sz="2500" b="1" dirty="0">
                <a:solidFill>
                  <a:srgbClr val="C00000"/>
                </a:solidFill>
                <a:latin typeface="Calibri"/>
              </a:rPr>
              <a:t> </a:t>
            </a:r>
            <a:r>
              <a:rPr lang="ru-RU" sz="2500" b="1" i="1" dirty="0">
                <a:solidFill>
                  <a:srgbClr val="C00000"/>
                </a:solidFill>
                <a:latin typeface="Calibri"/>
              </a:rPr>
              <a:t>научному прогрессу</a:t>
            </a:r>
            <a:r>
              <a:rPr lang="ru-RU" sz="2500" b="1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93442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Достижение экономического роста возможно двумя путями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экстенсивный путь </a:t>
            </a:r>
            <a:r>
              <a:rPr lang="ru-RU" dirty="0"/>
              <a:t>– рост ВВП за счет расширения масштабов использования ресурсов (в производство вовлекаются имеющиеся в стране, но еще неиспользованные ресурсы);</a:t>
            </a:r>
          </a:p>
          <a:p>
            <a:r>
              <a:rPr lang="ru-RU" b="1" dirty="0"/>
              <a:t>интенсивный путь </a:t>
            </a:r>
            <a:r>
              <a:rPr lang="ru-RU" dirty="0"/>
              <a:t>– увеличение ВВП за счет качественного улучшения факторов производства и повышения их эффективности.</a:t>
            </a:r>
          </a:p>
          <a:p>
            <a:r>
              <a:rPr lang="ru-RU" dirty="0"/>
              <a:t>В современности преобладает интенсивного рост за счет развития новых отраслей, основанных на научно-техническом прогрессе, например, развитие информационного пространства.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160773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895D1D"/>
                </a:solidFill>
                <a:latin typeface="TimesNewRomanPS-BoldMT"/>
              </a:rPr>
              <a:t>2.11 </a:t>
            </a:r>
            <a:r>
              <a:rPr lang="ru-RU" sz="3600" dirty="0">
                <a:solidFill>
                  <a:srgbClr val="895D1D"/>
                </a:solidFill>
                <a:latin typeface="TimesNewRomanPSMT"/>
              </a:rPr>
              <a:t>Экономический рост и развитие. Понятие ВВП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200" b="1" dirty="0">
                <a:solidFill>
                  <a:srgbClr val="C00000"/>
                </a:solidFill>
              </a:rPr>
              <a:t>Экономический цикл </a:t>
            </a:r>
            <a:r>
              <a:rPr lang="ru-RU" sz="2200" b="1" dirty="0">
                <a:solidFill>
                  <a:prstClr val="black"/>
                </a:solidFill>
              </a:rPr>
              <a:t>— это периодические колебания уровней занятости, производства и инфляции; период цикличности деловой активности. Первый крупный кризис имел место в Англии в 1825 г</a:t>
            </a:r>
          </a:p>
          <a:p>
            <a:pPr lvl="0"/>
            <a:r>
              <a:rPr lang="ru-RU" sz="2200" b="1" dirty="0">
                <a:solidFill>
                  <a:prstClr val="black"/>
                </a:solidFill>
              </a:rPr>
              <a:t>Экономический подъем </a:t>
            </a:r>
            <a:r>
              <a:rPr lang="ru-RU" sz="2200" dirty="0">
                <a:solidFill>
                  <a:prstClr val="black"/>
                </a:solidFill>
              </a:rPr>
              <a:t>(пик) – почти полная занятость активного населения, постоянное расширение производства всех товаров и услуг, рост доходов, расширение совокупного спроса</a:t>
            </a:r>
          </a:p>
          <a:p>
            <a:pPr lvl="0"/>
            <a:r>
              <a:rPr lang="ru-RU" sz="2200" b="1" dirty="0">
                <a:solidFill>
                  <a:prstClr val="black"/>
                </a:solidFill>
              </a:rPr>
              <a:t>Экономическое сжатие </a:t>
            </a:r>
            <a:r>
              <a:rPr lang="ru-RU" sz="2200" dirty="0">
                <a:solidFill>
                  <a:prstClr val="black"/>
                </a:solidFill>
              </a:rPr>
              <a:t>(рецессия) – сокращение производства и потребления, доходов и инвестиций, падение уровня ВВП </a:t>
            </a:r>
          </a:p>
          <a:p>
            <a:pPr lvl="0"/>
            <a:r>
              <a:rPr lang="ru-RU" sz="2200" b="1" dirty="0">
                <a:solidFill>
                  <a:prstClr val="black"/>
                </a:solidFill>
              </a:rPr>
              <a:t>Экономический спад </a:t>
            </a:r>
            <a:r>
              <a:rPr lang="ru-RU" sz="2200" dirty="0">
                <a:solidFill>
                  <a:prstClr val="black"/>
                </a:solidFill>
              </a:rPr>
              <a:t>(кризис) - экономика, достигнув дна, топчется на месте</a:t>
            </a:r>
          </a:p>
          <a:p>
            <a:pPr lvl="0"/>
            <a:r>
              <a:rPr lang="ru-RU" sz="2200" b="1" dirty="0">
                <a:solidFill>
                  <a:prstClr val="black"/>
                </a:solidFill>
              </a:rPr>
              <a:t>Оживление</a:t>
            </a:r>
            <a:r>
              <a:rPr lang="ru-RU" sz="2200" dirty="0">
                <a:solidFill>
                  <a:prstClr val="black"/>
                </a:solidFill>
              </a:rPr>
              <a:t> – постепенный рост производства, промышленность начинает привлекать дополнительную рабочую силу, растут доходы населения и прибыль предпринимателей</a:t>
            </a:r>
          </a:p>
          <a:p>
            <a:pPr lvl="0"/>
            <a:r>
              <a:rPr lang="ru-RU" sz="2200" dirty="0">
                <a:solidFill>
                  <a:prstClr val="black"/>
                </a:solidFill>
              </a:rPr>
              <a:t> Некоторые ученые объясняют экономические циклы </a:t>
            </a:r>
            <a:r>
              <a:rPr lang="ru-RU" sz="2200" b="1" i="1" dirty="0">
                <a:solidFill>
                  <a:prstClr val="black"/>
                </a:solidFill>
              </a:rPr>
              <a:t>внешними</a:t>
            </a:r>
            <a:r>
              <a:rPr lang="ru-RU" sz="2200" dirty="0">
                <a:solidFill>
                  <a:prstClr val="black"/>
                </a:solidFill>
              </a:rPr>
              <a:t> (экзогенными) причинами, другие — </a:t>
            </a:r>
            <a:r>
              <a:rPr lang="ru-RU" sz="2200" b="1" i="1" dirty="0">
                <a:solidFill>
                  <a:prstClr val="black"/>
                </a:solidFill>
              </a:rPr>
              <a:t>внутренними</a:t>
            </a:r>
            <a:r>
              <a:rPr lang="ru-RU" sz="2200" dirty="0">
                <a:solidFill>
                  <a:prstClr val="black"/>
                </a:solidFill>
              </a:rPr>
              <a:t> (эндогенными) факторами.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214420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Экономический цикл</a:t>
            </a:r>
          </a:p>
        </p:txBody>
      </p:sp>
      <p:pic>
        <p:nvPicPr>
          <p:cNvPr id="22531" name="Picture 6" descr="shem5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6425" y="2157412"/>
            <a:ext cx="5848350" cy="3152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1700213"/>
            <a:ext cx="827088" cy="433387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>
                <a:solidFill>
                  <a:srgbClr val="000000"/>
                </a:solidFill>
              </a:rPr>
              <a:t>ВВП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55650" y="5589588"/>
            <a:ext cx="936625" cy="2159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FFFFF"/>
                </a:solidFill>
              </a:rPr>
              <a:t>бум</a:t>
            </a:r>
          </a:p>
        </p:txBody>
      </p:sp>
      <p:sp>
        <p:nvSpPr>
          <p:cNvPr id="22534" name="TextBox 2"/>
          <p:cNvSpPr txBox="1">
            <a:spLocks noChangeArrowheads="1"/>
          </p:cNvSpPr>
          <p:nvPr/>
        </p:nvSpPr>
        <p:spPr bwMode="auto">
          <a:xfrm>
            <a:off x="755650" y="5497512"/>
            <a:ext cx="12240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>
                <a:solidFill>
                  <a:srgbClr val="000000"/>
                </a:solidFill>
              </a:rPr>
              <a:t>бум</a:t>
            </a:r>
          </a:p>
        </p:txBody>
      </p:sp>
    </p:spTree>
    <p:extLst>
      <p:ext uri="{BB962C8B-B14F-4D97-AF65-F5344CB8AC3E}">
        <p14:creationId xmlns:p14="http://schemas.microsoft.com/office/powerpoint/2010/main" val="40262862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2085</TotalTime>
  <Words>6033</Words>
  <Application>Microsoft Office PowerPoint</Application>
  <PresentationFormat>Экран (4:3)</PresentationFormat>
  <Paragraphs>757</Paragraphs>
  <Slides>115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115</vt:i4>
      </vt:variant>
    </vt:vector>
  </HeadingPairs>
  <TitlesOfParts>
    <vt:vector size="141" baseType="lpstr">
      <vt:lpstr>Arial</vt:lpstr>
      <vt:lpstr>Calibri</vt:lpstr>
      <vt:lpstr>Cambria</vt:lpstr>
      <vt:lpstr>Franklin Gothic Book</vt:lpstr>
      <vt:lpstr>Impact</vt:lpstr>
      <vt:lpstr>Perpetua</vt:lpstr>
      <vt:lpstr>Times New Roman</vt:lpstr>
      <vt:lpstr>TimesNewRomanPS-BoldMT</vt:lpstr>
      <vt:lpstr>TimesNewRomanPSMT</vt:lpstr>
      <vt:lpstr>Verdana</vt:lpstr>
      <vt:lpstr>Wingdings</vt:lpstr>
      <vt:lpstr>Wingdings 2</vt:lpstr>
      <vt:lpstr>Wingdings 3</vt:lpstr>
      <vt:lpstr>Справедливость</vt:lpstr>
      <vt:lpstr>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1_Тема Office</vt:lpstr>
      <vt:lpstr>10_Тема Office</vt:lpstr>
      <vt:lpstr>11_Тема Office</vt:lpstr>
      <vt:lpstr>Экономика</vt:lpstr>
      <vt:lpstr>2.1 Экономика и экономическая наука</vt:lpstr>
      <vt:lpstr>2.1 Экономика и экономическая наука.</vt:lpstr>
      <vt:lpstr>2.1 Экономика и экономическая наука.</vt:lpstr>
      <vt:lpstr>2.1 Экономика и экономическая наука</vt:lpstr>
      <vt:lpstr>2.1. Экономика и экономическая наука Фазы экономической деятельности</vt:lpstr>
      <vt:lpstr>2.1 Экономика и экономическая наука Фазы экономической деятельности</vt:lpstr>
      <vt:lpstr>2.1  Экономика и экономическая наука Два уровня экономического анализа</vt:lpstr>
      <vt:lpstr>2.1 Экономика и экономическая наука</vt:lpstr>
      <vt:lpstr>2.1 Экономика и экономическая наука</vt:lpstr>
      <vt:lpstr>2.1 Экономика и экономическая наука</vt:lpstr>
      <vt:lpstr>2.1 Экономика и экономическая наука</vt:lpstr>
      <vt:lpstr>Презентация PowerPoint</vt:lpstr>
      <vt:lpstr>2.2 Факторы производства  и факторные доходы  </vt:lpstr>
      <vt:lpstr>Презентация PowerPoint</vt:lpstr>
      <vt:lpstr>Презентация PowerPoint</vt:lpstr>
      <vt:lpstr>2.2 Факторы производства и факторные доходы</vt:lpstr>
      <vt:lpstr>2.4 Рынок и рыночный механизм. Спрос и предложение </vt:lpstr>
      <vt:lpstr> Положительные и отрицательные черты рынка как системы хозяйствования </vt:lpstr>
      <vt:lpstr>Презентация PowerPoint</vt:lpstr>
      <vt:lpstr>Презентация PowerPoint</vt:lpstr>
      <vt:lpstr>Презентация PowerPoint</vt:lpstr>
      <vt:lpstr>2.4 Рынок и рыночный механизм. Спрос и предложение Формы монополий и их основные признаки</vt:lpstr>
      <vt:lpstr>2.4 Рынок и рыночный механизм. Спрос и предложение</vt:lpstr>
      <vt:lpstr>2.4 Рынок и рыночный механизм. Спрос и предложение Модели рынка</vt:lpstr>
      <vt:lpstr>2.4 Рынок и рыночный механизм. Спрос и предложение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2.5 Постоянные и переменные затраты</vt:lpstr>
      <vt:lpstr>Презентация PowerPoint</vt:lpstr>
      <vt:lpstr>Виды издержек:  Критерий – объем производства</vt:lpstr>
      <vt:lpstr>2.7 Источники финансирования бизнеса</vt:lpstr>
      <vt:lpstr>2.7 Источники финансирования бизнеса</vt:lpstr>
      <vt:lpstr>2.8 Ценные бумаги</vt:lpstr>
      <vt:lpstr>2.8 Ценные бумаги</vt:lpstr>
      <vt:lpstr>2.8 Ценные бумаги     Права, закрепляемые за ценными бумагами  - право требования уплаты определённой суммы денег (облигации, векселя, чеки)  - право участия в управлении и в получении части прибыли (акции)  - право собственности или право залога на товары, находящиеся во владении другого лица, например, в качестве хранителя ( такие ЦБ являются товарораспорядительными документами)</vt:lpstr>
      <vt:lpstr>2.8 Ценные бумаги</vt:lpstr>
      <vt:lpstr>2.8 Ценные бумаги</vt:lpstr>
      <vt:lpstr>2.8 Ценные бумаги</vt:lpstr>
      <vt:lpstr>2.8 Ценные бумаги</vt:lpstr>
      <vt:lpstr>Фондовая биржа – это определённым образом организованный рынок ценных бумаг, на котором владельцы ценных бумаг совершают сделки купли-продажи.  Фондовая биржа – это место, где находят друг друга продавец и покупатель ценных бумаг, где цены на эти бумаги определяются спросом и предложением на них, а процесс купли-продажи регламентируется правилами и нормами.</vt:lpstr>
      <vt:lpstr>   Функции фондовой биржи (ФБ): 1. посредническая – ФБ создаёт условия для инвесторам и эмитентам для торговли ценными бумагами; 2. индикативная – ФБ оценивает стоимость и привлекательность ценных бумаг; 3. регулятивная – ФБ организует торговлю ценными бумагами. </vt:lpstr>
      <vt:lpstr>        Роль рынка ценных бумаг в           экономике:  1. развитие РЦБ стимулирует экономический подъём; 2. РЦБ эффективно распределяет ресурсы; 3. РЦБ – это хороший метод выявления важной экономической информации. </vt:lpstr>
      <vt:lpstr>2.9.Рынок труда. Безработица</vt:lpstr>
      <vt:lpstr>Субъекты рынка труда</vt:lpstr>
      <vt:lpstr>Рынок труда</vt:lpstr>
      <vt:lpstr>2.9.Рынок труда. Безработица</vt:lpstr>
      <vt:lpstr>Причины устойчивых различий в оплате труда</vt:lpstr>
      <vt:lpstr>Презентация PowerPoint</vt:lpstr>
      <vt:lpstr>2.9.Рынок труда. Безработица</vt:lpstr>
      <vt:lpstr>Виды безработицы</vt:lpstr>
      <vt:lpstr>Виды безработицы</vt:lpstr>
      <vt:lpstr>Безработица может проявляться в следующих формах:</vt:lpstr>
      <vt:lpstr>Последствия безработицы</vt:lpstr>
      <vt:lpstr>На динамику безработицы влияют</vt:lpstr>
      <vt:lpstr>Причины безработицы</vt:lpstr>
      <vt:lpstr>Государственная политика в сфере занятости</vt:lpstr>
      <vt:lpstr>2.9.Рынок труда. Безработица</vt:lpstr>
      <vt:lpstr>2.9.Рынок труда. Безработица</vt:lpstr>
      <vt:lpstr>Презентация PowerPoint</vt:lpstr>
      <vt:lpstr>2.13 Налоги</vt:lpstr>
      <vt:lpstr>Функции налогов</vt:lpstr>
      <vt:lpstr>Основные принципы налогообложения</vt:lpstr>
      <vt:lpstr>Виды налогов (по способу взимания)</vt:lpstr>
      <vt:lpstr>Презентация PowerPoint</vt:lpstr>
      <vt:lpstr>Вид налоговой ставки</vt:lpstr>
      <vt:lpstr>Права налогоплательщиков НК РФ ст21</vt:lpstr>
      <vt:lpstr>Обязанности налогоплательщиков НК РФ ст23</vt:lpstr>
      <vt:lpstr>2.10 Виды, причины и последствия инфляции</vt:lpstr>
      <vt:lpstr>Виды инфляции ( от причин)</vt:lpstr>
      <vt:lpstr>Виды инфляции от размера</vt:lpstr>
      <vt:lpstr>Основные причины инфляции</vt:lpstr>
      <vt:lpstr>Методы измерения инфляции</vt:lpstr>
      <vt:lpstr>Индекс потребительских цен в РФ</vt:lpstr>
      <vt:lpstr>Инфляция в мире</vt:lpstr>
      <vt:lpstr>Примеры инфляции</vt:lpstr>
      <vt:lpstr>Антиинфляционная политика государства</vt:lpstr>
      <vt:lpstr>Антиинфляционные меры государства (продолжение)</vt:lpstr>
      <vt:lpstr>Социально-экономические последствия инфляции</vt:lpstr>
      <vt:lpstr> Влияние инфляции на потребителя:</vt:lpstr>
      <vt:lpstr>2.14 Государственный бюджет</vt:lpstr>
      <vt:lpstr>2.14 Государственный бюджет</vt:lpstr>
      <vt:lpstr>2.14 Государственный бюджет</vt:lpstr>
      <vt:lpstr>2.14 Государственный бюджет</vt:lpstr>
      <vt:lpstr>Презентация PowerPoint</vt:lpstr>
      <vt:lpstr>2.14 Государственный бюджет</vt:lpstr>
      <vt:lpstr>Презентация PowerPoint</vt:lpstr>
      <vt:lpstr>2.14 Государственный бюджет</vt:lpstr>
      <vt:lpstr>2.11 Экономический рост и развитие. Понятие ВВП</vt:lpstr>
      <vt:lpstr>Достижение экономического роста возможно двумя путями:</vt:lpstr>
      <vt:lpstr>2.11 Экономический рост и развитие. Понятие ВВП</vt:lpstr>
      <vt:lpstr>Экономический цикл</vt:lpstr>
      <vt:lpstr>Причины циклического развития экономики (внешние)</vt:lpstr>
      <vt:lpstr>Презентация PowerPoint</vt:lpstr>
      <vt:lpstr>2. 12 Роль государства в экономике </vt:lpstr>
      <vt:lpstr>Презентация PowerPoint</vt:lpstr>
      <vt:lpstr>2. 15 Мировая экономика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</dc:title>
  <dc:creator>Светлана</dc:creator>
  <cp:lastModifiedBy>Сергей Дорохов</cp:lastModifiedBy>
  <cp:revision>72</cp:revision>
  <dcterms:created xsi:type="dcterms:W3CDTF">2018-01-22T06:33:57Z</dcterms:created>
  <dcterms:modified xsi:type="dcterms:W3CDTF">2019-04-28T20:26:35Z</dcterms:modified>
</cp:coreProperties>
</file>