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p:scale>
          <a:sx n="70" d="100"/>
          <a:sy n="70" d="100"/>
        </p:scale>
        <p:origin x="-1386" y="-78"/>
      </p:cViewPr>
      <p:guideLst>
        <p:guide orient="horz" pos="2160"/>
        <p:guide pos="2880"/>
      </p:guideLst>
    </p:cSldViewPr>
  </p:slideViewPr>
  <p:outlineViewPr>
    <p:cViewPr>
      <p:scale>
        <a:sx n="33" d="100"/>
        <a:sy n="33" d="100"/>
      </p:scale>
      <p:origin x="48" y="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805863-86C2-4310-A571-4FD910A94AD9}" type="datetimeFigureOut">
              <a:rPr lang="ru-RU" smtClean="0"/>
              <a:t>13.04.2019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C6BF2-71B3-42D1-B64E-E8FE4F794582}"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5BC6BF2-71B3-42D1-B64E-E8FE4F794582}" type="slidenum">
              <a:rPr lang="ru-RU" smtClean="0"/>
              <a:t>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5BC6BF2-71B3-42D1-B64E-E8FE4F794582}" type="slidenum">
              <a:rPr lang="ru-RU" smtClean="0"/>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88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itchFamily="18" charset="0"/>
                <a:cs typeface="Times New Roman" pitchFamily="18" charset="0"/>
              </a:rPr>
              <a:t>Способы улучшения зрения</a:t>
            </a:r>
            <a:endParaRPr lang="ru-RU" dirty="0">
              <a:latin typeface="Times New Roman" pitchFamily="18" charset="0"/>
              <a:cs typeface="Times New Roman" pitchFamily="18" charset="0"/>
            </a:endParaRPr>
          </a:p>
        </p:txBody>
      </p:sp>
      <p:sp>
        <p:nvSpPr>
          <p:cNvPr id="4" name="TextBox 3"/>
          <p:cNvSpPr txBox="1"/>
          <p:nvPr/>
        </p:nvSpPr>
        <p:spPr>
          <a:xfrm>
            <a:off x="5500694" y="5857892"/>
            <a:ext cx="3357586" cy="646331"/>
          </a:xfrm>
          <a:prstGeom prst="rect">
            <a:avLst/>
          </a:prstGeom>
          <a:noFill/>
        </p:spPr>
        <p:txBody>
          <a:bodyPr wrap="square" rtlCol="0">
            <a:spAutoFit/>
          </a:bodyPr>
          <a:lstStyle/>
          <a:p>
            <a:r>
              <a:rPr lang="ru-RU" dirty="0" smtClean="0"/>
              <a:t>Выполнила: ученица 10А класса Герасимова Виктория</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Дальтонизм</a:t>
            </a: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Предполагается, что в сетчатой оболочке глаза существуют три элемента, каждый из которых воспринимает только один из трёх основных цветов (красный, зелёный, фиолетовый), смешением которых получаются все воспринимаемые нормальным глазом оттенки. Это </a:t>
            </a:r>
            <a:r>
              <a:rPr lang="ru-RU" dirty="0" smtClean="0"/>
              <a:t>- </a:t>
            </a:r>
            <a:r>
              <a:rPr lang="ru-RU" dirty="0" smtClean="0"/>
              <a:t>нормальное трихроматическое цветоощущение. При выпадении одного из этих элементов наступает частичная цветовая слепота -- </a:t>
            </a:r>
            <a:r>
              <a:rPr lang="ru-RU" dirty="0" err="1" smtClean="0"/>
              <a:t>дихромазия</a:t>
            </a:r>
            <a:r>
              <a:rPr lang="ru-RU" dirty="0" smtClean="0"/>
              <a:t>. Лица, страдающие </a:t>
            </a:r>
            <a:r>
              <a:rPr lang="ru-RU" dirty="0" err="1" smtClean="0"/>
              <a:t>дихромазией</a:t>
            </a:r>
            <a:r>
              <a:rPr lang="ru-RU" dirty="0" smtClean="0"/>
              <a:t>, различают цвета главным образом по их яркости; качественно они способны отличать в спектре лишь "тёплые" тона (красный, оранжевый, жёлтый) от "холодных" тонов (зелёный, синий, фиолетовый).</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Дальтоник ли ты???</a:t>
            </a:r>
            <a:endParaRPr lang="ru-RU" dirty="0"/>
          </a:p>
        </p:txBody>
      </p:sp>
      <p:pic>
        <p:nvPicPr>
          <p:cNvPr id="4" name="Содержимое 3" descr="test-daltonizm.png"/>
          <p:cNvPicPr>
            <a:picLocks noGrp="1" noChangeAspect="1"/>
          </p:cNvPicPr>
          <p:nvPr>
            <p:ph idx="1"/>
          </p:nvPr>
        </p:nvPicPr>
        <p:blipFill>
          <a:blip r:embed="rId2"/>
          <a:stretch>
            <a:fillRect/>
          </a:stretch>
        </p:blipFill>
        <p:spPr>
          <a:xfrm>
            <a:off x="357158" y="2285992"/>
            <a:ext cx="8442233" cy="4035864"/>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6586945_189716088373739_489416307972767744_n-e1530657531202.jpg"/>
          <p:cNvPicPr>
            <a:picLocks noGrp="1" noChangeAspect="1"/>
          </p:cNvPicPr>
          <p:nvPr>
            <p:ph idx="1"/>
          </p:nvPr>
        </p:nvPicPr>
        <p:blipFill>
          <a:blip r:embed="rId2"/>
          <a:stretch>
            <a:fillRect/>
          </a:stretch>
        </p:blipFill>
        <p:spPr>
          <a:xfrm>
            <a:off x="1000100" y="1357298"/>
            <a:ext cx="7429552" cy="4742530"/>
          </a:xfrm>
        </p:spPr>
      </p:pic>
      <p:sp>
        <p:nvSpPr>
          <p:cNvPr id="2" name="Заголовок 1"/>
          <p:cNvSpPr>
            <a:spLocks noGrp="1"/>
          </p:cNvSpPr>
          <p:nvPr>
            <p:ph type="title"/>
          </p:nvPr>
        </p:nvSpPr>
        <p:spPr>
          <a:xfrm>
            <a:off x="500034" y="500042"/>
            <a:ext cx="8229600" cy="1143000"/>
          </a:xfrm>
        </p:spPr>
        <p:txBody>
          <a:bodyPr>
            <a:normAutofit fontScale="90000"/>
          </a:bodyPr>
          <a:lstStyle/>
          <a:p>
            <a:r>
              <a:rPr lang="ru-RU" b="1" dirty="0" smtClean="0"/>
              <a:t>Способы улучшения зрения</a:t>
            </a:r>
            <a:br>
              <a:rPr lang="ru-RU" b="1" dirty="0" smtClean="0"/>
            </a:b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4525963"/>
          </a:xfrm>
        </p:spPr>
        <p:txBody>
          <a:bodyPr>
            <a:normAutofit fontScale="70000" lnSpcReduction="20000"/>
          </a:bodyPr>
          <a:lstStyle/>
          <a:p>
            <a:r>
              <a:rPr lang="ru-RU" dirty="0" smtClean="0"/>
              <a:t>Многие даже не подозревают, что существуют </a:t>
            </a:r>
            <a:r>
              <a:rPr lang="ru-RU" dirty="0" err="1" smtClean="0"/>
              <a:t>немедикаментозные</a:t>
            </a:r>
            <a:r>
              <a:rPr lang="ru-RU" dirty="0" smtClean="0"/>
              <a:t>, совершенно простые способы улучшить зрение, причем сделать это можно в домашних условиях и без лишних </a:t>
            </a:r>
            <a:r>
              <a:rPr lang="ru-RU" dirty="0" smtClean="0"/>
              <a:t>затрат. Если </a:t>
            </a:r>
            <a:r>
              <a:rPr lang="ru-RU" dirty="0" smtClean="0"/>
              <a:t>вы привыкли завтракать по утрам йогуртами или овсяной кашей, добавьте к этим блюдам ягоды свежей черники. Это те ягоды, которые способствуют развитию остроты зрения, они содержат много сетчатки, а также антиокислителей, полезных для человека взрослого, и для ребенка. Черника может быть приготовлена любым способом. Из нее делают полезное черничное варенье, которым можно намазать ваш утренний бутерброд. Исследования доказали, что эти простые способы могут в несколько раз сократить риск снижения остроты зрения к старости.</a:t>
            </a:r>
          </a:p>
          <a:p>
            <a:endParaRPr lang="ru-RU" dirty="0"/>
          </a:p>
        </p:txBody>
      </p:sp>
      <p:pic>
        <p:nvPicPr>
          <p:cNvPr id="23554" name="Picture 2" descr="C:\Users\NIKITA\Pictures\skinali_25_02_bilberry_texture_background-1210x330.jpg"/>
          <p:cNvPicPr>
            <a:picLocks noChangeAspect="1" noChangeArrowheads="1"/>
          </p:cNvPicPr>
          <p:nvPr/>
        </p:nvPicPr>
        <p:blipFill>
          <a:blip r:embed="rId2"/>
          <a:srcRect/>
          <a:stretch>
            <a:fillRect/>
          </a:stretch>
        </p:blipFill>
        <p:spPr bwMode="auto">
          <a:xfrm>
            <a:off x="-642974" y="4032961"/>
            <a:ext cx="10358478" cy="2825039"/>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285728"/>
            <a:ext cx="8229600" cy="4525963"/>
          </a:xfrm>
        </p:spPr>
        <p:txBody>
          <a:bodyPr>
            <a:normAutofit fontScale="85000" lnSpcReduction="20000"/>
          </a:bodyPr>
          <a:lstStyle/>
          <a:p>
            <a:r>
              <a:rPr lang="ru-RU" dirty="0" smtClean="0"/>
              <a:t>Полезным продуктом, который должен быть на столе, является шпинат. Не стоит думать, что это обычная зелень, которая нужна для заправки салатов. В шпинате содержится большое количество </a:t>
            </a:r>
            <a:r>
              <a:rPr lang="ru-RU" dirty="0" err="1" smtClean="0"/>
              <a:t>лютеина</a:t>
            </a:r>
            <a:r>
              <a:rPr lang="ru-RU" dirty="0" smtClean="0"/>
              <a:t> - особенного питательного вещества, которое способствует повышению остроты зрения. Чтобы </a:t>
            </a:r>
            <a:r>
              <a:rPr lang="ru-RU" dirty="0" err="1" smtClean="0"/>
              <a:t>лютеин</a:t>
            </a:r>
            <a:r>
              <a:rPr lang="ru-RU" dirty="0" smtClean="0"/>
              <a:t> хорошо усваивался организмом, необходимо употреблять его с любым растительным маслом, например, оливковым. Из шпината можно готовить салаты, обдавать паров и употреблять отдельно от других продуктов, а также класть в пироги. Главное, чтобы этот продукт часто и регулярно появлялся на столе.</a:t>
            </a:r>
            <a:endParaRPr lang="ru-RU" dirty="0"/>
          </a:p>
        </p:txBody>
      </p:sp>
      <p:pic>
        <p:nvPicPr>
          <p:cNvPr id="24579" name="Picture 3" descr="C:\Users\NIKITA\Pictures\shpinat.jpg"/>
          <p:cNvPicPr>
            <a:picLocks noChangeAspect="1" noChangeArrowheads="1"/>
          </p:cNvPicPr>
          <p:nvPr/>
        </p:nvPicPr>
        <p:blipFill>
          <a:blip r:embed="rId2"/>
          <a:srcRect/>
          <a:stretch>
            <a:fillRect/>
          </a:stretch>
        </p:blipFill>
        <p:spPr bwMode="auto">
          <a:xfrm>
            <a:off x="-214346" y="4714884"/>
            <a:ext cx="9572692" cy="696413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29600" cy="4525963"/>
          </a:xfrm>
        </p:spPr>
        <p:txBody>
          <a:bodyPr/>
          <a:lstStyle/>
          <a:p>
            <a:r>
              <a:rPr lang="ru-RU" dirty="0" smtClean="0"/>
              <a:t>Еще один метод улучшить зрение - это использовать для приготовления блюд не привычный всем белый лук, а красный. В нем содержится большое количество </a:t>
            </a:r>
            <a:r>
              <a:rPr lang="ru-RU" dirty="0" err="1" smtClean="0"/>
              <a:t>квезитина</a:t>
            </a:r>
            <a:r>
              <a:rPr lang="ru-RU" dirty="0" smtClean="0"/>
              <a:t>, а это компонент, обладающий </a:t>
            </a:r>
            <a:r>
              <a:rPr lang="ru-RU" dirty="0" err="1" smtClean="0"/>
              <a:t>антиокислительными</a:t>
            </a:r>
            <a:r>
              <a:rPr lang="ru-RU" dirty="0" smtClean="0"/>
              <a:t> свойствами и предотвращающий развитие катаракты - опасного и очень распространенного заболевания органов зрения.</a:t>
            </a:r>
            <a:endParaRPr lang="ru-RU" dirty="0"/>
          </a:p>
        </p:txBody>
      </p:sp>
      <p:pic>
        <p:nvPicPr>
          <p:cNvPr id="25602" name="Picture 2" descr="C:\Users\NIKITA\Pictures\18261030-uchenye-v-eksperimente-dokazali-chto-lu.jpg"/>
          <p:cNvPicPr>
            <a:picLocks noChangeAspect="1" noChangeArrowheads="1"/>
          </p:cNvPicPr>
          <p:nvPr/>
        </p:nvPicPr>
        <p:blipFill>
          <a:blip r:embed="rId2"/>
          <a:srcRect/>
          <a:stretch>
            <a:fillRect/>
          </a:stretch>
        </p:blipFill>
        <p:spPr bwMode="auto">
          <a:xfrm rot="10800000">
            <a:off x="0" y="4214818"/>
            <a:ext cx="10001320" cy="666754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29600" cy="4525963"/>
          </a:xfrm>
        </p:spPr>
        <p:txBody>
          <a:bodyPr>
            <a:normAutofit fontScale="70000" lnSpcReduction="20000"/>
          </a:bodyPr>
          <a:lstStyle/>
          <a:p>
            <a:r>
              <a:rPr lang="ru-RU" dirty="0" smtClean="0"/>
              <a:t>Вредное воздействие на глаза оказывает и работа за компьютером. Улучшить зрение людям, которые постоянно работают около монитора, будет сложно, но попытаться сохранить глаза здоровыми все же можно. Постарайтесь сесть так, чтобы монитор находился немного ниже уровня головы, тогда глаза будут опущены слегка книзу. Когда глаза смотря на экран, находящийся выше, они широко открыты, поверхность слизистой, которая открыта для вредного воздействия, увеличивается. В положении, когда глаза смотрят вниз, они полузакрыты и поэтому меньше подвергаются </a:t>
            </a:r>
            <a:r>
              <a:rPr lang="ru-RU" dirty="0" err="1" smtClean="0"/>
              <a:t>пересушиванию</a:t>
            </a:r>
            <a:r>
              <a:rPr lang="ru-RU" dirty="0" smtClean="0"/>
              <a:t> от воздействия излучения. К такому выводу пришли американские ученые, которые разрабатывали самые простые способы сохранения и улучшения зрения.</a:t>
            </a:r>
            <a:endParaRPr lang="ru-RU" dirty="0"/>
          </a:p>
        </p:txBody>
      </p:sp>
      <p:pic>
        <p:nvPicPr>
          <p:cNvPr id="26626" name="Picture 2" descr="C:\Users\NIKITA\Pictures\images.jpg"/>
          <p:cNvPicPr>
            <a:picLocks noChangeAspect="1" noChangeArrowheads="1"/>
          </p:cNvPicPr>
          <p:nvPr/>
        </p:nvPicPr>
        <p:blipFill>
          <a:blip r:embed="rId2"/>
          <a:srcRect/>
          <a:stretch>
            <a:fillRect/>
          </a:stretch>
        </p:blipFill>
        <p:spPr bwMode="auto">
          <a:xfrm>
            <a:off x="5143504" y="4214818"/>
            <a:ext cx="3390383" cy="2462217"/>
          </a:xfrm>
          <a:prstGeom prst="rect">
            <a:avLst/>
          </a:prstGeom>
          <a:noFill/>
        </p:spPr>
      </p:pic>
      <p:pic>
        <p:nvPicPr>
          <p:cNvPr id="26627" name="Picture 3" descr="C:\Users\NIKITA\Pictures\zrenie2.jpg"/>
          <p:cNvPicPr>
            <a:picLocks noChangeAspect="1" noChangeArrowheads="1"/>
          </p:cNvPicPr>
          <p:nvPr/>
        </p:nvPicPr>
        <p:blipFill>
          <a:blip r:embed="rId3"/>
          <a:srcRect/>
          <a:stretch>
            <a:fillRect/>
          </a:stretch>
        </p:blipFill>
        <p:spPr bwMode="auto">
          <a:xfrm>
            <a:off x="928662" y="4000504"/>
            <a:ext cx="3357586" cy="251819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85729"/>
            <a:ext cx="8229600" cy="3714775"/>
          </a:xfrm>
        </p:spPr>
        <p:txBody>
          <a:bodyPr>
            <a:normAutofit fontScale="77500" lnSpcReduction="20000"/>
          </a:bodyPr>
          <a:lstStyle/>
          <a:p>
            <a:r>
              <a:rPr lang="ru-RU" dirty="0" smtClean="0"/>
              <a:t>Глазам, как и любому другому органу, требуется витаминная поддержка. В повседневных продуктах питания сложно найти такое количество витаминов, которого будет достаточно для обеспечения здоровья глаз. Поэтому нужно периодически принимать поливитаминный комплекс, в котором содержатся </a:t>
            </a:r>
            <a:r>
              <a:rPr lang="ru-RU" dirty="0" err="1" smtClean="0"/>
              <a:t>антиокислительные</a:t>
            </a:r>
            <a:r>
              <a:rPr lang="ru-RU" dirty="0" smtClean="0"/>
              <a:t> вещества и цинк. Это важные компоненты для улучшения зрения. Также цинк может содержаться в таких продуктах, как грецкие орехи, яичные желтки, фасоль, карп, семена подсолнечника, курага, арахис, овсянка и чернослив.</a:t>
            </a:r>
            <a:endParaRPr lang="ru-RU" dirty="0"/>
          </a:p>
        </p:txBody>
      </p:sp>
      <p:pic>
        <p:nvPicPr>
          <p:cNvPr id="27650" name="Picture 2" descr="C:\Users\NIKITA\Pictures\das32da231.jpg"/>
          <p:cNvPicPr>
            <a:picLocks noChangeAspect="1" noChangeArrowheads="1"/>
          </p:cNvPicPr>
          <p:nvPr/>
        </p:nvPicPr>
        <p:blipFill>
          <a:blip r:embed="rId2" cstate="print"/>
          <a:srcRect/>
          <a:stretch>
            <a:fillRect/>
          </a:stretch>
        </p:blipFill>
        <p:spPr bwMode="auto">
          <a:xfrm>
            <a:off x="5286380" y="3714752"/>
            <a:ext cx="3286148" cy="2892752"/>
          </a:xfrm>
          <a:prstGeom prst="rect">
            <a:avLst/>
          </a:prstGeom>
          <a:noFill/>
        </p:spPr>
      </p:pic>
      <p:pic>
        <p:nvPicPr>
          <p:cNvPr id="27651" name="Picture 3" descr="C:\Users\NIKITA\Pictures\kakie_produkty_soderzhat_cink.jpg"/>
          <p:cNvPicPr>
            <a:picLocks noChangeAspect="1" noChangeArrowheads="1"/>
          </p:cNvPicPr>
          <p:nvPr/>
        </p:nvPicPr>
        <p:blipFill>
          <a:blip r:embed="rId3"/>
          <a:srcRect/>
          <a:stretch>
            <a:fillRect/>
          </a:stretch>
        </p:blipFill>
        <p:spPr bwMode="auto">
          <a:xfrm>
            <a:off x="428596" y="3786190"/>
            <a:ext cx="4152598" cy="291940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29600" cy="4525963"/>
          </a:xfrm>
        </p:spPr>
        <p:txBody>
          <a:bodyPr>
            <a:normAutofit fontScale="92500" lnSpcReduction="20000"/>
          </a:bodyPr>
          <a:lstStyle/>
          <a:p>
            <a:r>
              <a:rPr lang="ru-RU" dirty="0" smtClean="0"/>
              <a:t>Главное помнить, что глазам необходим отдых и свежий воздух. Когда человек находится на свежем воздухе, внутриглазное давление снижается, а это отличная профилактика глаукомы. Прогулки желательно устраивать там, где есть много зелени. Сам же процесс ходьбы тоже предотвращает развитие глазных болезней и помогает улучшить зрение, потому что активизируется процесс кровообращения и работа всех без исключения сосудов в теле человека.</a:t>
            </a:r>
            <a:endParaRPr lang="ru-RU" dirty="0"/>
          </a:p>
        </p:txBody>
      </p:sp>
      <p:pic>
        <p:nvPicPr>
          <p:cNvPr id="28674" name="Picture 2" descr="C:\Users\NIKITA\Pictures\image005-1.jpg"/>
          <p:cNvPicPr>
            <a:picLocks noChangeAspect="1" noChangeArrowheads="1"/>
          </p:cNvPicPr>
          <p:nvPr/>
        </p:nvPicPr>
        <p:blipFill>
          <a:blip r:embed="rId2"/>
          <a:srcRect/>
          <a:stretch>
            <a:fillRect/>
          </a:stretch>
        </p:blipFill>
        <p:spPr bwMode="auto">
          <a:xfrm>
            <a:off x="5000628" y="4071942"/>
            <a:ext cx="3883924" cy="2587387"/>
          </a:xfrm>
          <a:prstGeom prst="rect">
            <a:avLst/>
          </a:prstGeom>
          <a:noFill/>
        </p:spPr>
      </p:pic>
      <p:pic>
        <p:nvPicPr>
          <p:cNvPr id="28675" name="Picture 3" descr="C:\Users\NIKITA\Pictures\image019.jpg"/>
          <p:cNvPicPr>
            <a:picLocks noChangeAspect="1" noChangeArrowheads="1"/>
          </p:cNvPicPr>
          <p:nvPr/>
        </p:nvPicPr>
        <p:blipFill>
          <a:blip r:embed="rId3" cstate="print"/>
          <a:srcRect/>
          <a:stretch>
            <a:fillRect/>
          </a:stretch>
        </p:blipFill>
        <p:spPr bwMode="auto">
          <a:xfrm>
            <a:off x="1357290" y="4357694"/>
            <a:ext cx="3034807" cy="2276461"/>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Специальные упражнения для улучшения зрения</a:t>
            </a:r>
            <a:endParaRPr lang="ru-RU" dirty="0"/>
          </a:p>
        </p:txBody>
      </p:sp>
      <p:sp>
        <p:nvSpPr>
          <p:cNvPr id="3" name="Содержимое 2"/>
          <p:cNvSpPr>
            <a:spLocks noGrp="1"/>
          </p:cNvSpPr>
          <p:nvPr>
            <p:ph idx="1"/>
          </p:nvPr>
        </p:nvSpPr>
        <p:spPr/>
        <p:txBody>
          <a:bodyPr>
            <a:normAutofit/>
          </a:bodyPr>
          <a:lstStyle/>
          <a:p>
            <a:r>
              <a:rPr lang="ru-RU" sz="1400" b="1" i="1" dirty="0" smtClean="0"/>
              <a:t>Расслабление глаз</a:t>
            </a:r>
            <a:endParaRPr lang="ru-RU" sz="1400" dirty="0" smtClean="0"/>
          </a:p>
          <a:p>
            <a:pPr>
              <a:buNone/>
            </a:pPr>
            <a:r>
              <a:rPr lang="ru-RU" sz="1400" dirty="0" smtClean="0"/>
              <a:t>	Встать </a:t>
            </a:r>
            <a:r>
              <a:rPr lang="ru-RU" sz="1400" dirty="0" smtClean="0"/>
              <a:t>или сесть спокойно и устойчиво, можно лечь на спину. Желательно, чтобы в поле зрения не было ярких источников света. Закрыть глаза и расслабить веки. Можно мысленно погладить глаза теплыми мягкими пальцами. Почувствовать, как глазные яблоки совершенно пассивно лежат в глазницах. Лицо и тело также расслабить. Это даст дополнительный отдых, но все внимание должно быть сосредоточено на расслаблении глаз. Чувства тепла и тяжести должны смениться легкостью, а в дальнейшем - полной потерей ощущения глаз. Время расслабления не ограничено. В промежутках между другими упражнениями для глаз оно может составлять 20-40 секунд, выполняемое само по себе - 3-5 минут. Расслабление можно проводить в любое время.</a:t>
            </a:r>
          </a:p>
          <a:p>
            <a:r>
              <a:rPr lang="ru-RU" sz="1400" b="1" i="1" dirty="0" smtClean="0"/>
              <a:t>Поморгайте сомкнутыми веками</a:t>
            </a:r>
            <a:endParaRPr lang="ru-RU" sz="1400" dirty="0" smtClean="0"/>
          </a:p>
          <a:p>
            <a:pPr>
              <a:buNone/>
            </a:pPr>
            <a:r>
              <a:rPr lang="ru-RU" sz="1400" dirty="0" smtClean="0"/>
              <a:t>	Зажмуривания </a:t>
            </a:r>
            <a:r>
              <a:rPr lang="ru-RU" sz="1400" dirty="0" smtClean="0"/>
              <a:t>глаз на 3-5 секунд и легкое быстрое моргание улучшают кровообращение</a:t>
            </a:r>
            <a:r>
              <a:rPr lang="ru-RU" sz="1400" dirty="0" smtClean="0"/>
              <a:t>.</a:t>
            </a:r>
            <a:endParaRPr lang="ru-RU" sz="1400" dirty="0" smtClean="0"/>
          </a:p>
          <a:p>
            <a:r>
              <a:rPr lang="ru-RU" sz="1400" b="1" i="1" dirty="0" smtClean="0"/>
              <a:t>Сведение глаз</a:t>
            </a:r>
            <a:endParaRPr lang="ru-RU" sz="1400" dirty="0" smtClean="0"/>
          </a:p>
          <a:p>
            <a:pPr>
              <a:buNone/>
            </a:pPr>
            <a:r>
              <a:rPr lang="ru-RU" sz="1400" dirty="0" smtClean="0"/>
              <a:t>	Тренирующийся </a:t>
            </a:r>
            <a:r>
              <a:rPr lang="ru-RU" sz="1400" dirty="0" smtClean="0"/>
              <a:t>следит за движением карандаша при перемещении его от расстояния вытянутой руки к кончику носа до момента двоения.10 раз перемещение переносится по центру к переносице и по 10 раз перед каждым глазом. Чем больше приблизится ближайшая точка, тем эффективнее упражнение.</a:t>
            </a:r>
          </a:p>
          <a:p>
            <a:endParaRPr lang="ru-RU"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fontScale="92500" lnSpcReduction="20000"/>
          </a:bodyPr>
          <a:lstStyle/>
          <a:p>
            <a:r>
              <a:rPr lang="ru-RU" dirty="0" smtClean="0">
                <a:latin typeface="Times New Roman" pitchFamily="18" charset="0"/>
                <a:cs typeface="Times New Roman" pitchFamily="18" charset="0"/>
              </a:rPr>
              <a:t>Около сотни заболеваний могут привести к полной или частичной потере зрения, и ежегодно около 40 тысяч человек сталкиваются с данной проблемой.</a:t>
            </a:r>
          </a:p>
          <a:p>
            <a:r>
              <a:rPr lang="ru-RU" dirty="0" smtClean="0">
                <a:latin typeface="Times New Roman" pitchFamily="18" charset="0"/>
                <a:cs typeface="Times New Roman" pitchFamily="18" charset="0"/>
              </a:rPr>
              <a:t>Близорукость, дальнозоркость, астигматизм, дальтонизм - это частые нарушения зрения. Они могут иметь наследственный характер, но могут быть и приобретенными в течение жизни из-за неправильного режима труда, плохой освещенности рабочего стола, несоблюдения правил техники безопасности при работе на ПК, в мастерских и лабораториях, при долгом просмотре телевизора и т.д.</a:t>
            </a:r>
          </a:p>
          <a:p>
            <a:pPr algn="just">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Заключение</a:t>
            </a:r>
            <a:endParaRPr lang="ru-RU" dirty="0"/>
          </a:p>
        </p:txBody>
      </p:sp>
      <p:sp>
        <p:nvSpPr>
          <p:cNvPr id="3" name="Содержимое 2"/>
          <p:cNvSpPr>
            <a:spLocks noGrp="1"/>
          </p:cNvSpPr>
          <p:nvPr>
            <p:ph idx="1"/>
          </p:nvPr>
        </p:nvSpPr>
        <p:spPr/>
        <p:txBody>
          <a:bodyPr>
            <a:normAutofit/>
          </a:bodyPr>
          <a:lstStyle/>
          <a:p>
            <a:r>
              <a:rPr lang="ru-RU" sz="2400" dirty="0" smtClean="0"/>
              <a:t>Соблюдая эти элементарные способы улучшения зрения, вы сможете забыть о неприятных симптомах и болезнях, которые могут нарушить привычное зрительное восприятие окружающего мира. А чтобы не пришлось искать ту или иную методику восстановления зрения, требуется проводить своевременную профилактику его ухудшения.</a:t>
            </a:r>
            <a:endParaRPr lang="ru-R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Содержимое 2"/>
          <p:cNvSpPr>
            <a:spLocks noGrp="1"/>
          </p:cNvSpPr>
          <p:nvPr>
            <p:ph idx="1"/>
          </p:nvPr>
        </p:nvSpPr>
        <p:spPr/>
        <p:txBody>
          <a:bodyPr/>
          <a:lstStyle/>
          <a:p>
            <a:endParaRPr lang="ru-RU" dirty="0"/>
          </a:p>
        </p:txBody>
      </p:sp>
      <p:pic>
        <p:nvPicPr>
          <p:cNvPr id="30722" name="Picture 2" descr="C:\Users\NIKITA\Pictures\index1.jpg"/>
          <p:cNvPicPr>
            <a:picLocks noChangeAspect="1" noChangeArrowheads="1"/>
          </p:cNvPicPr>
          <p:nvPr/>
        </p:nvPicPr>
        <p:blipFill>
          <a:blip r:embed="rId2"/>
          <a:srcRect/>
          <a:stretch>
            <a:fillRect/>
          </a:stretch>
        </p:blipFill>
        <p:spPr bwMode="auto">
          <a:xfrm>
            <a:off x="1285852" y="4500570"/>
            <a:ext cx="2857500" cy="1600200"/>
          </a:xfrm>
          <a:prstGeom prst="rect">
            <a:avLst/>
          </a:prstGeom>
          <a:noFill/>
        </p:spPr>
      </p:pic>
      <p:pic>
        <p:nvPicPr>
          <p:cNvPr id="30723" name="Picture 3" descr="C:\Users\NIKITA\Pictures\ind1ex.jpg"/>
          <p:cNvPicPr>
            <a:picLocks noChangeAspect="1" noChangeArrowheads="1"/>
          </p:cNvPicPr>
          <p:nvPr/>
        </p:nvPicPr>
        <p:blipFill>
          <a:blip r:embed="rId3"/>
          <a:srcRect/>
          <a:stretch>
            <a:fillRect/>
          </a:stretch>
        </p:blipFill>
        <p:spPr bwMode="auto">
          <a:xfrm>
            <a:off x="5143504" y="3786190"/>
            <a:ext cx="2857500" cy="1600200"/>
          </a:xfrm>
          <a:prstGeom prst="rect">
            <a:avLst/>
          </a:prstGeom>
          <a:noFill/>
        </p:spPr>
      </p:pic>
      <p:pic>
        <p:nvPicPr>
          <p:cNvPr id="30724" name="Picture 4" descr="C:\Users\NIKITA\Pictures\index.jpg"/>
          <p:cNvPicPr>
            <a:picLocks noChangeAspect="1" noChangeArrowheads="1"/>
          </p:cNvPicPr>
          <p:nvPr/>
        </p:nvPicPr>
        <p:blipFill>
          <a:blip r:embed="rId4"/>
          <a:srcRect/>
          <a:stretch>
            <a:fillRect/>
          </a:stretch>
        </p:blipFill>
        <p:spPr bwMode="auto">
          <a:xfrm>
            <a:off x="4429124" y="1357298"/>
            <a:ext cx="2928958" cy="1942027"/>
          </a:xfrm>
          <a:prstGeom prst="rect">
            <a:avLst/>
          </a:prstGeom>
          <a:noFill/>
        </p:spPr>
      </p:pic>
      <p:pic>
        <p:nvPicPr>
          <p:cNvPr id="30725" name="Picture 5" descr="C:\Users\NIKITA\Pictures\ded-ulybaetsya-foto.jpg"/>
          <p:cNvPicPr>
            <a:picLocks noChangeAspect="1" noChangeArrowheads="1"/>
          </p:cNvPicPr>
          <p:nvPr/>
        </p:nvPicPr>
        <p:blipFill>
          <a:blip r:embed="rId5" cstate="print"/>
          <a:srcRect/>
          <a:stretch>
            <a:fillRect/>
          </a:stretch>
        </p:blipFill>
        <p:spPr bwMode="auto">
          <a:xfrm>
            <a:off x="500034" y="1571613"/>
            <a:ext cx="3071834" cy="258093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Содержимое 6" descr="c948162e1268aff462a9c37b9432ae05.jpg"/>
          <p:cNvPicPr>
            <a:picLocks noGrp="1" noChangeAspect="1"/>
          </p:cNvPicPr>
          <p:nvPr>
            <p:ph idx="1"/>
          </p:nvPr>
        </p:nvPicPr>
        <p:blipFill>
          <a:blip r:embed="rId2"/>
          <a:stretch>
            <a:fillRect/>
          </a:stretch>
        </p:blipFill>
        <p:spPr>
          <a:xfrm>
            <a:off x="428596" y="500042"/>
            <a:ext cx="8396300" cy="559753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Близорукость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a:bodyPr>
          <a:lstStyle/>
          <a:p>
            <a:r>
              <a:rPr lang="ru-RU" dirty="0" smtClean="0">
                <a:latin typeface="Times New Roman" pitchFamily="18" charset="0"/>
                <a:cs typeface="Times New Roman" pitchFamily="18" charset="0"/>
              </a:rPr>
              <a:t>Близорукость</a:t>
            </a:r>
            <a:r>
              <a:rPr lang="ru-RU" b="1"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 - </a:t>
            </a:r>
            <a:r>
              <a:rPr lang="ru-RU" dirty="0" smtClean="0">
                <a:latin typeface="Times New Roman" pitchFamily="18" charset="0"/>
                <a:cs typeface="Times New Roman" pitchFamily="18" charset="0"/>
              </a:rPr>
              <a:t>один </a:t>
            </a:r>
            <a:r>
              <a:rPr lang="ru-RU" dirty="0" smtClean="0">
                <a:latin typeface="Times New Roman" pitchFamily="18" charset="0"/>
                <a:cs typeface="Times New Roman" pitchFamily="18" charset="0"/>
              </a:rPr>
              <a:t>из недостатков рефракции глаза, вследствие которого лица, страдающие им, плохо видят отдалённые предметы. Название близорукость обусловлено тем, что близорукие обычно держат рассматриваемый предмет близко к глазам.</a:t>
            </a:r>
          </a:p>
          <a:p>
            <a:r>
              <a:rPr lang="ru-RU" dirty="0" smtClean="0">
                <a:latin typeface="Times New Roman" pitchFamily="18" charset="0"/>
                <a:cs typeface="Times New Roman" pitchFamily="18" charset="0"/>
              </a:rPr>
              <a:t>Близорукость встречается очень часто. По статистике, более 1 </a:t>
            </a:r>
            <a:r>
              <a:rPr lang="ru-RU" dirty="0" err="1" smtClean="0">
                <a:latin typeface="Times New Roman" pitchFamily="18" charset="0"/>
                <a:cs typeface="Times New Roman" pitchFamily="18" charset="0"/>
              </a:rPr>
              <a:t>млрд</a:t>
            </a:r>
            <a:r>
              <a:rPr lang="ru-RU" dirty="0" smtClean="0">
                <a:latin typeface="Times New Roman" pitchFamily="18" charset="0"/>
                <a:cs typeface="Times New Roman" pitchFamily="18" charset="0"/>
              </a:rPr>
              <a:t> жителей планеты страдает близорукостью.</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Причины близорукости</a:t>
            </a:r>
            <a:endParaRPr lang="ru-RU" dirty="0"/>
          </a:p>
        </p:txBody>
      </p:sp>
      <p:sp>
        <p:nvSpPr>
          <p:cNvPr id="3" name="Содержимое 2"/>
          <p:cNvSpPr>
            <a:spLocks noGrp="1"/>
          </p:cNvSpPr>
          <p:nvPr>
            <p:ph idx="1"/>
          </p:nvPr>
        </p:nvSpPr>
        <p:spPr/>
        <p:txBody>
          <a:bodyPr>
            <a:normAutofit/>
          </a:bodyPr>
          <a:lstStyle/>
          <a:p>
            <a:r>
              <a:rPr lang="ru-RU" dirty="0" smtClean="0"/>
              <a:t>1. Неправильная форма глазного яблока - удлиненное. При удлиненной форме глазного яблока происходит растяжение задней стенки глаза, а такое состояние зрительной системы может спровоцировать изменения глазного </a:t>
            </a:r>
            <a:r>
              <a:rPr lang="ru-RU" dirty="0" smtClean="0"/>
              <a:t>дна</a:t>
            </a:r>
            <a:endParaRPr lang="ru-RU" dirty="0" smtClean="0"/>
          </a:p>
          <a:p>
            <a:r>
              <a:rPr lang="ru-RU" dirty="0" smtClean="0"/>
              <a:t>2. Слишком сильное преломление световых лучей </a:t>
            </a:r>
            <a:r>
              <a:rPr lang="ru-RU" dirty="0" smtClean="0"/>
              <a:t>хрусталиком или роговицей</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Дальнозоркость</a:t>
            </a:r>
            <a:endParaRPr lang="ru-RU" dirty="0"/>
          </a:p>
        </p:txBody>
      </p:sp>
      <p:sp>
        <p:nvSpPr>
          <p:cNvPr id="3" name="Содержимое 2"/>
          <p:cNvSpPr>
            <a:spLocks noGrp="1"/>
          </p:cNvSpPr>
          <p:nvPr>
            <p:ph idx="1"/>
          </p:nvPr>
        </p:nvSpPr>
        <p:spPr/>
        <p:txBody>
          <a:bodyPr/>
          <a:lstStyle/>
          <a:p>
            <a:r>
              <a:rPr lang="ru-RU" dirty="0" smtClean="0"/>
              <a:t>Дальнозоркость </a:t>
            </a:r>
            <a:r>
              <a:rPr lang="ru-RU" dirty="0" smtClean="0"/>
              <a:t>- отклонение </a:t>
            </a:r>
            <a:r>
              <a:rPr lang="ru-RU" dirty="0" smtClean="0"/>
              <a:t>от нормальной рефракции глаза, при котором изображение предмета фокусируется не на определенной области сетчатки, а в плоскости за ней. Такое состояние зрительной системы приводит к нечеткости изображения, которое воспринимает сетчатка.</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Есть несколько причин возникновения дальнозоркости:</a:t>
            </a:r>
            <a:br>
              <a:rPr lang="ru-RU" dirty="0" smtClean="0"/>
            </a:br>
            <a:endParaRPr lang="ru-RU" dirty="0"/>
          </a:p>
        </p:txBody>
      </p:sp>
      <p:sp>
        <p:nvSpPr>
          <p:cNvPr id="3" name="Содержимое 2"/>
          <p:cNvSpPr>
            <a:spLocks noGrp="1"/>
          </p:cNvSpPr>
          <p:nvPr>
            <p:ph idx="1"/>
          </p:nvPr>
        </p:nvSpPr>
        <p:spPr/>
        <p:txBody>
          <a:bodyPr/>
          <a:lstStyle/>
          <a:p>
            <a:r>
              <a:rPr lang="ru-RU" dirty="0" smtClean="0"/>
              <a:t>1</a:t>
            </a:r>
            <a:r>
              <a:rPr lang="ru-RU" dirty="0" smtClean="0"/>
              <a:t>. Укороченное глазное яблоко</a:t>
            </a:r>
          </a:p>
          <a:p>
            <a:r>
              <a:rPr lang="ru-RU" dirty="0" smtClean="0"/>
              <a:t>2. Недостаточная преломляющая способность оптической системы глаза.</a:t>
            </a:r>
          </a:p>
          <a:p>
            <a:pPr>
              <a:buNone/>
            </a:pPr>
            <a:r>
              <a:rPr lang="ru-RU" dirty="0" smtClean="0"/>
              <a:t>Не исключено и сочетание этих двух причин.</a:t>
            </a:r>
          </a:p>
          <a:p>
            <a:endParaRPr lang="ru-RU" dirty="0"/>
          </a:p>
        </p:txBody>
      </p:sp>
      <p:pic>
        <p:nvPicPr>
          <p:cNvPr id="1026" name="Picture 2" descr="C:\Users\NIKITA\Pictures\800px-Hypermetropia.svg.png"/>
          <p:cNvPicPr>
            <a:picLocks noChangeAspect="1" noChangeArrowheads="1"/>
          </p:cNvPicPr>
          <p:nvPr/>
        </p:nvPicPr>
        <p:blipFill>
          <a:blip r:embed="rId2"/>
          <a:srcRect/>
          <a:stretch>
            <a:fillRect/>
          </a:stretch>
        </p:blipFill>
        <p:spPr bwMode="auto">
          <a:xfrm>
            <a:off x="4429124" y="3356447"/>
            <a:ext cx="3929090" cy="3916822"/>
          </a:xfrm>
          <a:prstGeom prst="rect">
            <a:avLst/>
          </a:prstGeom>
          <a:noFill/>
        </p:spPr>
      </p:pic>
      <p:pic>
        <p:nvPicPr>
          <p:cNvPr id="1028" name="Picture 4" descr="Картинки по запросу яблоко с прозрачным фоном"/>
          <p:cNvPicPr>
            <a:picLocks noChangeAspect="1" noChangeArrowheads="1"/>
          </p:cNvPicPr>
          <p:nvPr/>
        </p:nvPicPr>
        <p:blipFill>
          <a:blip r:embed="rId3"/>
          <a:srcRect/>
          <a:stretch>
            <a:fillRect/>
          </a:stretch>
        </p:blipFill>
        <p:spPr bwMode="auto">
          <a:xfrm>
            <a:off x="642910" y="3929066"/>
            <a:ext cx="2549886" cy="250030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Астигматизм</a:t>
            </a:r>
            <a:endParaRPr lang="ru-RU" dirty="0"/>
          </a:p>
        </p:txBody>
      </p:sp>
      <p:sp>
        <p:nvSpPr>
          <p:cNvPr id="3" name="Содержимое 2"/>
          <p:cNvSpPr>
            <a:spLocks noGrp="1"/>
          </p:cNvSpPr>
          <p:nvPr>
            <p:ph idx="1"/>
          </p:nvPr>
        </p:nvSpPr>
        <p:spPr>
          <a:xfrm>
            <a:off x="214282" y="1643050"/>
            <a:ext cx="4329114" cy="4400567"/>
          </a:xfrm>
        </p:spPr>
        <p:txBody>
          <a:bodyPr>
            <a:normAutofit fontScale="85000" lnSpcReduction="20000"/>
          </a:bodyPr>
          <a:lstStyle/>
          <a:p>
            <a:r>
              <a:rPr lang="ru-RU" sz="2800" dirty="0" smtClean="0"/>
              <a:t>Астигматизм </a:t>
            </a:r>
            <a:r>
              <a:rPr lang="ru-RU" sz="2800" dirty="0" smtClean="0"/>
              <a:t>- недостаток </a:t>
            </a:r>
            <a:r>
              <a:rPr lang="ru-RU" sz="2800" dirty="0" smtClean="0"/>
              <a:t>оптической системы, получающийся вследствие неодинаковой кривизны оптической поверхности в разных плоскостях сечения падающего на неё светового пучка. Дефект зрения, связанный с нарушением формы хрусталика, роговицы или глаза, в результате чего человек теряет способность к чёткому видению.</a:t>
            </a:r>
            <a:endParaRPr lang="ru-RU" sz="2800" dirty="0"/>
          </a:p>
        </p:txBody>
      </p:sp>
      <p:pic>
        <p:nvPicPr>
          <p:cNvPr id="22530" name="Picture 2" descr="C:\Users\NIKITA\Pictures\14.jpg"/>
          <p:cNvPicPr>
            <a:picLocks noChangeAspect="1" noChangeArrowheads="1"/>
          </p:cNvPicPr>
          <p:nvPr/>
        </p:nvPicPr>
        <p:blipFill>
          <a:blip r:embed="rId2"/>
          <a:srcRect/>
          <a:stretch>
            <a:fillRect/>
          </a:stretch>
        </p:blipFill>
        <p:spPr bwMode="auto">
          <a:xfrm>
            <a:off x="4429124" y="1928802"/>
            <a:ext cx="4524365" cy="339327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Причины астигматизма</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Плохая наследственность. В большинстве случаев астигматизм передается по наследству, как уже врожденный симптом.</a:t>
            </a:r>
          </a:p>
          <a:p>
            <a:r>
              <a:rPr lang="ru-RU" dirty="0" smtClean="0"/>
              <a:t>Небрежное </a:t>
            </a:r>
            <a:r>
              <a:rPr lang="ru-RU" dirty="0" smtClean="0"/>
              <a:t>отношение к глазам. Большие физические нагрузки, отсутствие отдыха и различные травматические повреждения глазного яблока могут послужить причиной зарождения данного заболевания.</a:t>
            </a:r>
          </a:p>
          <a:p>
            <a:r>
              <a:rPr lang="ru-RU" dirty="0" smtClean="0"/>
              <a:t>Операционное </a:t>
            </a:r>
            <a:r>
              <a:rPr lang="ru-RU" dirty="0" smtClean="0"/>
              <a:t>вмешательство. Послеоперационные рубцы могут стать одной из хирургических причин появления заболевания, избавиться от которых крайне проблематично.</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1040</Words>
  <PresentationFormat>Экран (4:3)</PresentationFormat>
  <Paragraphs>44</Paragraphs>
  <Slides>21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Способы улучшения зрения</vt:lpstr>
      <vt:lpstr>Слайд 2</vt:lpstr>
      <vt:lpstr>Слайд 3</vt:lpstr>
      <vt:lpstr>Близорукость</vt:lpstr>
      <vt:lpstr>Причины близорукости</vt:lpstr>
      <vt:lpstr>Дальнозоркость</vt:lpstr>
      <vt:lpstr>Есть несколько причин возникновения дальнозоркости: </vt:lpstr>
      <vt:lpstr>Астигматизм</vt:lpstr>
      <vt:lpstr>Причины астигматизма</vt:lpstr>
      <vt:lpstr>Дальтонизм</vt:lpstr>
      <vt:lpstr>Дальтоник ли ты???</vt:lpstr>
      <vt:lpstr>Способы улучшения зрения </vt:lpstr>
      <vt:lpstr>Слайд 13</vt:lpstr>
      <vt:lpstr>Слайд 14</vt:lpstr>
      <vt:lpstr>Слайд 15</vt:lpstr>
      <vt:lpstr>Слайд 16</vt:lpstr>
      <vt:lpstr>Слайд 17</vt:lpstr>
      <vt:lpstr>Слайд 18</vt:lpstr>
      <vt:lpstr>Специальные упражнения для улучшения зрения</vt:lpstr>
      <vt:lpstr>Заключение</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Способы восстановления зрения</dc:title>
  <dc:creator>NIKITA</dc:creator>
  <cp:lastModifiedBy>NIKITA</cp:lastModifiedBy>
  <cp:revision>9</cp:revision>
  <dcterms:created xsi:type="dcterms:W3CDTF">2019-04-13T07:59:32Z</dcterms:created>
  <dcterms:modified xsi:type="dcterms:W3CDTF">2019-04-13T09:10:49Z</dcterms:modified>
</cp:coreProperties>
</file>