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sldIdLst>
    <p:sldId id="256" r:id="rId2"/>
    <p:sldId id="258" r:id="rId3"/>
    <p:sldId id="257" r:id="rId4"/>
    <p:sldId id="260" r:id="rId5"/>
    <p:sldId id="259" r:id="rId6"/>
    <p:sldId id="262" r:id="rId7"/>
    <p:sldId id="261" r:id="rId8"/>
    <p:sldId id="264" r:id="rId9"/>
    <p:sldId id="263" r:id="rId10"/>
    <p:sldId id="266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-126" y="-31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F8A916-0183-407A-A42F-C17F9C062CA4}" type="datetimeFigureOut">
              <a:rPr lang="ru-RU" smtClean="0"/>
              <a:pPr/>
              <a:t>26.04.2019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FD2F2DA-13A3-4ECF-8052-4804FD62EFE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708719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D2F2DA-13A3-4ECF-8052-4804FD62EFEA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1151970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D2F2DA-13A3-4ECF-8052-4804FD62EFEA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5905300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D2F2DA-13A3-4ECF-8052-4804FD62EFEA}" type="slidenum">
              <a:rPr lang="ru-RU" smtClean="0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0193124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D2F2DA-13A3-4ECF-8052-4804FD62EFEA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6288257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D2F2DA-13A3-4ECF-8052-4804FD62EFEA}" type="slidenum">
              <a:rPr lang="ru-RU" smtClean="0"/>
              <a:pPr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208233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D2F2DA-13A3-4ECF-8052-4804FD62EFEA}" type="slidenum">
              <a:rPr lang="ru-RU" smtClean="0"/>
              <a:pPr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256230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D2F2DA-13A3-4ECF-8052-4804FD62EFEA}" type="slidenum">
              <a:rPr lang="ru-RU" smtClean="0"/>
              <a:pPr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247958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48684-A8E3-4508-B5CD-C1099400DDB9}" type="datetimeFigureOut">
              <a:rPr lang="ru-RU" smtClean="0"/>
              <a:pPr/>
              <a:t>26.04.2019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90A25990-85D2-4D54-8F28-0B09E10DCB8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135902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48684-A8E3-4508-B5CD-C1099400DDB9}" type="datetimeFigureOut">
              <a:rPr lang="ru-RU" smtClean="0"/>
              <a:pPr/>
              <a:t>26.04.2019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90A25990-85D2-4D54-8F28-0B09E10DCB8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811831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48684-A8E3-4508-B5CD-C1099400DDB9}" type="datetimeFigureOut">
              <a:rPr lang="ru-RU" smtClean="0"/>
              <a:pPr/>
              <a:t>26.04.2019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90A25990-85D2-4D54-8F28-0B09E10DCB8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48066568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48684-A8E3-4508-B5CD-C1099400DDB9}" type="datetimeFigureOut">
              <a:rPr lang="ru-RU" smtClean="0"/>
              <a:pPr/>
              <a:t>26.04.2019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90A25990-85D2-4D54-8F28-0B09E10DCB8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5982812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48684-A8E3-4508-B5CD-C1099400DDB9}" type="datetimeFigureOut">
              <a:rPr lang="ru-RU" smtClean="0"/>
              <a:pPr/>
              <a:t>26.04.2019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90A25990-85D2-4D54-8F28-0B09E10DCB8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269616739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48684-A8E3-4508-B5CD-C1099400DDB9}" type="datetimeFigureOut">
              <a:rPr lang="ru-RU" smtClean="0"/>
              <a:pPr/>
              <a:t>26.04.2019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90A25990-85D2-4D54-8F28-0B09E10DCB8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6390580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48684-A8E3-4508-B5CD-C1099400DDB9}" type="datetimeFigureOut">
              <a:rPr lang="ru-RU" smtClean="0"/>
              <a:pPr/>
              <a:t>26.04.2019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A25990-85D2-4D54-8F28-0B09E10DCB8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250476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48684-A8E3-4508-B5CD-C1099400DDB9}" type="datetimeFigureOut">
              <a:rPr lang="ru-RU" smtClean="0"/>
              <a:pPr/>
              <a:t>26.04.2019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A25990-85D2-4D54-8F28-0B09E10DCB8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664285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48684-A8E3-4508-B5CD-C1099400DDB9}" type="datetimeFigureOut">
              <a:rPr lang="ru-RU" smtClean="0"/>
              <a:pPr/>
              <a:t>26.04.2019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A25990-85D2-4D54-8F28-0B09E10DCB8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336088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48684-A8E3-4508-B5CD-C1099400DDB9}" type="datetimeFigureOut">
              <a:rPr lang="ru-RU" smtClean="0"/>
              <a:pPr/>
              <a:t>26.04.2019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90A25990-85D2-4D54-8F28-0B09E10DCB8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556602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48684-A8E3-4508-B5CD-C1099400DDB9}" type="datetimeFigureOut">
              <a:rPr lang="ru-RU" smtClean="0"/>
              <a:pPr/>
              <a:t>26.04.2019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90A25990-85D2-4D54-8F28-0B09E10DCB8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368279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48684-A8E3-4508-B5CD-C1099400DDB9}" type="datetimeFigureOut">
              <a:rPr lang="ru-RU" smtClean="0"/>
              <a:pPr/>
              <a:t>26.04.2019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90A25990-85D2-4D54-8F28-0B09E10DCB8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182284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48684-A8E3-4508-B5CD-C1099400DDB9}" type="datetimeFigureOut">
              <a:rPr lang="ru-RU" smtClean="0"/>
              <a:pPr/>
              <a:t>26.04.2019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A25990-85D2-4D54-8F28-0B09E10DCB8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383496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48684-A8E3-4508-B5CD-C1099400DDB9}" type="datetimeFigureOut">
              <a:rPr lang="ru-RU" smtClean="0"/>
              <a:pPr/>
              <a:t>26.04.2019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A25990-85D2-4D54-8F28-0B09E10DCB8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902168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48684-A8E3-4508-B5CD-C1099400DDB9}" type="datetimeFigureOut">
              <a:rPr lang="ru-RU" smtClean="0"/>
              <a:pPr/>
              <a:t>26.04.2019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A25990-85D2-4D54-8F28-0B09E10DCB8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350266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48684-A8E3-4508-B5CD-C1099400DDB9}" type="datetimeFigureOut">
              <a:rPr lang="ru-RU" smtClean="0"/>
              <a:pPr/>
              <a:t>26.04.2019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90A25990-85D2-4D54-8F28-0B09E10DCB8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750644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248684-A8E3-4508-B5CD-C1099400DDB9}" type="datetimeFigureOut">
              <a:rPr lang="ru-RU" smtClean="0"/>
              <a:pPr/>
              <a:t>26.04.2019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90A25990-85D2-4D54-8F28-0B09E10DCB8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931997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Использование контента МЭО на уроках истории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ru-RU" sz="1800" dirty="0" smtClean="0"/>
              <a:t>Путинцева Е.В.</a:t>
            </a:r>
          </a:p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ru-RU" sz="1800" dirty="0"/>
              <a:t>у</a:t>
            </a:r>
            <a:r>
              <a:rPr lang="ru-RU" sz="1800" dirty="0" smtClean="0"/>
              <a:t>читель истории </a:t>
            </a:r>
          </a:p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ru-RU" sz="1800" dirty="0" smtClean="0"/>
              <a:t>МБОУ «</a:t>
            </a:r>
            <a:r>
              <a:rPr lang="ru-RU" sz="1800" dirty="0" err="1" smtClean="0"/>
              <a:t>Инжавинская</a:t>
            </a:r>
            <a:r>
              <a:rPr lang="ru-RU" sz="1800" dirty="0" smtClean="0"/>
              <a:t> СОШ»</a:t>
            </a:r>
            <a:endParaRPr lang="ru-RU" sz="1800" dirty="0"/>
          </a:p>
        </p:txBody>
      </p:sp>
    </p:spTree>
    <p:extLst>
      <p:ext uri="{BB962C8B-B14F-4D97-AF65-F5344CB8AC3E}">
        <p14:creationId xmlns:p14="http://schemas.microsoft.com/office/powerpoint/2010/main" xmlns="" val="64602882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Зона групповой работы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Варианты работы:</a:t>
            </a:r>
          </a:p>
          <a:p>
            <a:r>
              <a:rPr lang="ru-RU" dirty="0" smtClean="0"/>
              <a:t>- выполнение мини-проектов, мини-исследований;</a:t>
            </a:r>
          </a:p>
          <a:p>
            <a:r>
              <a:rPr lang="ru-RU" dirty="0" smtClean="0"/>
              <a:t>- обсуждение ключевых вопросов;</a:t>
            </a:r>
          </a:p>
          <a:p>
            <a:r>
              <a:rPr lang="ru-RU" dirty="0" smtClean="0"/>
              <a:t>- игровые задания</a:t>
            </a:r>
          </a:p>
          <a:p>
            <a:r>
              <a:rPr lang="ru-RU" b="1" dirty="0" smtClean="0"/>
              <a:t>Цифровые ресурсы:</a:t>
            </a:r>
          </a:p>
          <a:p>
            <a:r>
              <a:rPr lang="ru-RU" dirty="0" smtClean="0"/>
              <a:t>Задания с открытым ответом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8588225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Дифференцированное обучение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 smtClean="0"/>
              <a:t>Прочтите фрагмент из сочинения русского историка В. О. Ключевского о Лжедмитрии I и ответьте на вопросы. </a:t>
            </a:r>
          </a:p>
          <a:p>
            <a:r>
              <a:rPr lang="ru-RU" b="1" dirty="0" smtClean="0"/>
              <a:t>Русский историк В. О. Ключевский о Лжедмитрии I </a:t>
            </a:r>
            <a:endParaRPr lang="ru-RU" dirty="0" smtClean="0"/>
          </a:p>
          <a:p>
            <a:pPr algn="just"/>
            <a:r>
              <a:rPr lang="ru-RU" dirty="0" smtClean="0"/>
              <a:t>На престоле московских государей он (Лжедмитрий I) был небывалым явлением. Молодой человек, роста ниже среднего, некрасивый, рыжеватый, неловкий, с грустно-задумчивым выражением лица, он в своей наружности вовсе не отражал своей духовной природы: богато одарённой, с бойким умом, легко разрешавшим в Боярской думе самые трудные вопросы, с живым, даже пылким темпераментом, в опасные минуты доводившим его храбрость до удальства, податливый на увлечения, он был мастер говорить, обнаруживал и довольно разнообразные знания. Он совершенно изменил чопорный порядок жизни старых московских государей и их тяжёлое, </a:t>
            </a:r>
            <a:r>
              <a:rPr lang="ru-RU" dirty="0" err="1" smtClean="0"/>
              <a:t>угнетательное</a:t>
            </a:r>
            <a:r>
              <a:rPr lang="ru-RU" dirty="0" smtClean="0"/>
              <a:t> отношение к людям, нарушал заветные обычаи священной московской старины, не спал после обеда, не ходил в баню, со всеми обращался просто, обходительно, не по-царски. Он тотчас показал себя деятельным управителем, чуждался жестокости, сам вникал во всё, каждый день бывал в Боярской думе, сам обучал ратных людей. Своим образом действий он приобрёл широкую и сильную привязанность в народе, хотя в Москве кое-кто подозревал и открыто обличал его в самозванстве. Лучший и </a:t>
            </a:r>
            <a:r>
              <a:rPr lang="ru-RU" dirty="0" err="1" smtClean="0"/>
              <a:t>преданнейший</a:t>
            </a:r>
            <a:r>
              <a:rPr lang="ru-RU" dirty="0" smtClean="0"/>
              <a:t> его слуга П. Ф. </a:t>
            </a:r>
            <a:r>
              <a:rPr lang="ru-RU" dirty="0" err="1" smtClean="0"/>
              <a:t>Басманов</a:t>
            </a:r>
            <a:r>
              <a:rPr lang="ru-RU" dirty="0" smtClean="0"/>
              <a:t> под рукой признавался иностранцам, что царь не сын Ивана Грозного, но его признают царём потому, что присягали ему, и потому ещё, что лучшего царя теперь и не найти. </a:t>
            </a:r>
          </a:p>
          <a:p>
            <a:r>
              <a:rPr lang="ru-RU" dirty="0" smtClean="0"/>
              <a:t>Чем отличался Лжедмитрий I от предшествующих русских государей? Как могли относиться к поведению молодого царя современники?</a:t>
            </a:r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8517569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Дифференцированное обучение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3227144" y="2133600"/>
            <a:ext cx="7639538" cy="3778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3871487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Дифференцированное обучение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 cstate="email"/>
          <a:stretch>
            <a:fillRect/>
          </a:stretch>
        </p:blipFill>
        <p:spPr>
          <a:xfrm>
            <a:off x="3102459" y="2212056"/>
            <a:ext cx="7888908" cy="362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7814859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Технология « Смена рабочих зон»</a:t>
            </a:r>
            <a:endParaRPr lang="ru-RU" dirty="0"/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1321729" y="3842348"/>
            <a:ext cx="2577411" cy="1937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4476560" y="1690688"/>
            <a:ext cx="2048434" cy="2664183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324492" y="3148373"/>
            <a:ext cx="2503384" cy="1570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76362817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Принципы выделения групп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91438" lvl="0" indent="-91438" defTabSz="914354" fontAlgn="base">
              <a:spcBef>
                <a:spcPts val="1200"/>
              </a:spcBef>
              <a:spcAft>
                <a:spcPts val="200"/>
              </a:spcAft>
              <a:buClr>
                <a:srgbClr val="F1BE49"/>
              </a:buClr>
              <a:buSzPct val="100000"/>
              <a:buFont typeface="Tw Cen MT" panose="020B0602020104020603" pitchFamily="34" charset="0"/>
              <a:buChar char=" "/>
            </a:pPr>
            <a:r>
              <a:rPr lang="ru-RU" dirty="0" smtClean="0">
                <a:solidFill>
                  <a:srgbClr val="0A2A30"/>
                </a:solidFill>
                <a:latin typeface="Open Sans"/>
              </a:rPr>
              <a:t>готовность к уроку (определяется с помощью блиц-опроса в начале урока или выполнения заданий с автоматической проверкой) </a:t>
            </a:r>
          </a:p>
          <a:p>
            <a:pPr marL="91438" lvl="0" indent="-91438" defTabSz="914354" fontAlgn="base">
              <a:spcBef>
                <a:spcPts val="1200"/>
              </a:spcBef>
              <a:spcAft>
                <a:spcPts val="200"/>
              </a:spcAft>
              <a:buClr>
                <a:srgbClr val="F1BE49"/>
              </a:buClr>
              <a:buSzPct val="100000"/>
              <a:buFont typeface="Tw Cen MT" panose="020B0602020104020603" pitchFamily="34" charset="0"/>
              <a:buChar char=" "/>
            </a:pPr>
            <a:r>
              <a:rPr lang="ru-RU" dirty="0" smtClean="0">
                <a:solidFill>
                  <a:srgbClr val="0A2A30"/>
                </a:solidFill>
                <a:latin typeface="Open Sans"/>
              </a:rPr>
              <a:t>- успешность выполнения домашнего задания или контрольной работы </a:t>
            </a:r>
          </a:p>
          <a:p>
            <a:pPr marL="91438" lvl="0" indent="-91438" defTabSz="914354" fontAlgn="base">
              <a:spcBef>
                <a:spcPts val="1200"/>
              </a:spcBef>
              <a:spcAft>
                <a:spcPts val="200"/>
              </a:spcAft>
              <a:buClr>
                <a:srgbClr val="F1BE49"/>
              </a:buClr>
              <a:buSzPct val="100000"/>
              <a:buFont typeface="Tw Cen MT" panose="020B0602020104020603" pitchFamily="34" charset="0"/>
              <a:buChar char=" "/>
            </a:pPr>
            <a:r>
              <a:rPr lang="ru-RU" dirty="0" smtClean="0">
                <a:solidFill>
                  <a:srgbClr val="0A2A30"/>
                </a:solidFill>
                <a:latin typeface="Open Sans"/>
              </a:rPr>
              <a:t>- наличие пробелов при усвоении предыдущих тем </a:t>
            </a:r>
          </a:p>
          <a:p>
            <a:pPr marL="91438" lvl="0" indent="-91438" defTabSz="914354" fontAlgn="base">
              <a:spcBef>
                <a:spcPts val="1200"/>
              </a:spcBef>
              <a:spcAft>
                <a:spcPts val="200"/>
              </a:spcAft>
              <a:buClr>
                <a:srgbClr val="F1BE49"/>
              </a:buClr>
              <a:buSzPct val="100000"/>
              <a:buFont typeface="Tw Cen MT" panose="020B0602020104020603" pitchFamily="34" charset="0"/>
              <a:buChar char=" "/>
            </a:pPr>
            <a:r>
              <a:rPr lang="ru-RU" dirty="0" smtClean="0">
                <a:solidFill>
                  <a:srgbClr val="0A2A30"/>
                </a:solidFill>
                <a:latin typeface="Open Sans"/>
              </a:rPr>
              <a:t>- </a:t>
            </a:r>
            <a:r>
              <a:rPr lang="ru-RU" dirty="0" err="1" smtClean="0">
                <a:solidFill>
                  <a:srgbClr val="0A2A30"/>
                </a:solidFill>
                <a:latin typeface="Open Sans"/>
              </a:rPr>
              <a:t>мотивированность</a:t>
            </a:r>
            <a:r>
              <a:rPr lang="ru-RU" dirty="0" smtClean="0">
                <a:solidFill>
                  <a:srgbClr val="0A2A30"/>
                </a:solidFill>
                <a:latin typeface="Open Sans"/>
              </a:rPr>
              <a:t> к изучению новой темы </a:t>
            </a:r>
          </a:p>
          <a:p>
            <a:pPr marL="91438" lvl="0" indent="-91438" defTabSz="914354" fontAlgn="base">
              <a:spcBef>
                <a:spcPts val="1200"/>
              </a:spcBef>
              <a:spcAft>
                <a:spcPts val="200"/>
              </a:spcAft>
              <a:buClr>
                <a:srgbClr val="F1BE49"/>
              </a:buClr>
              <a:buSzPct val="100000"/>
              <a:buFont typeface="Tw Cen MT" panose="020B0602020104020603" pitchFamily="34" charset="0"/>
              <a:buChar char=" "/>
            </a:pPr>
            <a:r>
              <a:rPr lang="ru-RU" dirty="0" smtClean="0">
                <a:solidFill>
                  <a:srgbClr val="0A2A30"/>
                </a:solidFill>
                <a:latin typeface="Open Sans"/>
              </a:rPr>
              <a:t>- </a:t>
            </a:r>
            <a:r>
              <a:rPr lang="ru-RU" dirty="0" err="1" smtClean="0">
                <a:solidFill>
                  <a:srgbClr val="0A2A30"/>
                </a:solidFill>
                <a:latin typeface="Open Sans"/>
              </a:rPr>
              <a:t>сформированность</a:t>
            </a:r>
            <a:r>
              <a:rPr lang="ru-RU" dirty="0" smtClean="0">
                <a:solidFill>
                  <a:srgbClr val="0A2A30"/>
                </a:solidFill>
                <a:latin typeface="Open Sans"/>
              </a:rPr>
              <a:t> универсальных способов деятельности </a:t>
            </a:r>
          </a:p>
          <a:p>
            <a:pPr marL="91438" lvl="0" indent="-91438" defTabSz="914354" fontAlgn="base">
              <a:spcBef>
                <a:spcPts val="1200"/>
              </a:spcBef>
              <a:spcAft>
                <a:spcPts val="200"/>
              </a:spcAft>
              <a:buClr>
                <a:srgbClr val="F1BE49"/>
              </a:buClr>
              <a:buSzPct val="100000"/>
              <a:buFont typeface="Tw Cen MT" panose="020B0602020104020603" pitchFamily="34" charset="0"/>
              <a:buChar char=" "/>
            </a:pPr>
            <a:r>
              <a:rPr lang="ru-RU" dirty="0" smtClean="0">
                <a:solidFill>
                  <a:srgbClr val="0A2A30"/>
                </a:solidFill>
                <a:latin typeface="Open Sans"/>
              </a:rPr>
              <a:t>- </a:t>
            </a:r>
            <a:r>
              <a:rPr lang="ru-RU" dirty="0" err="1" smtClean="0">
                <a:solidFill>
                  <a:srgbClr val="0A2A30"/>
                </a:solidFill>
                <a:latin typeface="Open Sans"/>
              </a:rPr>
              <a:t>межпредметные</a:t>
            </a:r>
            <a:r>
              <a:rPr lang="ru-RU" dirty="0" smtClean="0">
                <a:solidFill>
                  <a:srgbClr val="0A2A30"/>
                </a:solidFill>
                <a:latin typeface="Open Sans"/>
              </a:rPr>
              <a:t> склонности учащихся 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75908024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cap="all" spc="100" dirty="0" smtClean="0">
                <a:solidFill>
                  <a:srgbClr val="0A2A30">
                    <a:lumMod val="90000"/>
                    <a:lumOff val="10000"/>
                  </a:srgbClr>
                </a:solidFill>
                <a:latin typeface="Circe Rounded Extra Bold" panose="020F0802020203020203" pitchFamily="34" charset="-52"/>
              </a:rPr>
              <a:t>Траектории освоения материала </a:t>
            </a:r>
            <a:br>
              <a:rPr lang="ru-RU" b="1" cap="all" spc="100" dirty="0" smtClean="0">
                <a:solidFill>
                  <a:srgbClr val="0A2A30">
                    <a:lumMod val="90000"/>
                    <a:lumOff val="10000"/>
                  </a:srgbClr>
                </a:solidFill>
                <a:latin typeface="Circe Rounded Extra Bold" panose="020F0802020203020203" pitchFamily="34" charset="-52"/>
              </a:rPr>
            </a:br>
            <a:r>
              <a:rPr lang="ru-RU" b="1" cap="all" spc="100" dirty="0" smtClean="0">
                <a:solidFill>
                  <a:srgbClr val="0A2A30">
                    <a:lumMod val="90000"/>
                    <a:lumOff val="10000"/>
                  </a:srgbClr>
                </a:solidFill>
                <a:latin typeface="Circe Rounded Extra Bold" panose="020F0802020203020203" pitchFamily="34" charset="-52"/>
              </a:rPr>
              <a:t>на уроке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 cstate="email"/>
          <a:stretch>
            <a:fillRect/>
          </a:stretch>
        </p:blipFill>
        <p:spPr>
          <a:xfrm>
            <a:off x="887363" y="1264555"/>
            <a:ext cx="3962743" cy="259102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6066666" y="1761152"/>
            <a:ext cx="4109060" cy="257273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7709769" y="4004437"/>
            <a:ext cx="4035902" cy="2688569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1867612" y="3747602"/>
            <a:ext cx="4109060" cy="27190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01286622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smtClean="0"/>
              <a:t>Зона самостоятельной работы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b="1" dirty="0" smtClean="0"/>
              <a:t>Варианты работы:</a:t>
            </a:r>
          </a:p>
          <a:p>
            <a:r>
              <a:rPr lang="ru-RU" dirty="0" smtClean="0"/>
              <a:t>- самостоятельное знакомство с новым материалом (аналог перевёрнутого класса)</a:t>
            </a:r>
          </a:p>
          <a:p>
            <a:r>
              <a:rPr lang="ru-RU" dirty="0" smtClean="0"/>
              <a:t>- закрепление полученных знаний с помощью тренажёров</a:t>
            </a:r>
          </a:p>
          <a:p>
            <a:r>
              <a:rPr lang="ru-RU" dirty="0" smtClean="0"/>
              <a:t>- выполнение контрольных заданий</a:t>
            </a:r>
          </a:p>
          <a:p>
            <a:r>
              <a:rPr lang="ru-RU" b="1" dirty="0" smtClean="0"/>
              <a:t>Цифровые ресурсы:</a:t>
            </a:r>
          </a:p>
          <a:p>
            <a:r>
              <a:rPr lang="ru-RU" dirty="0" smtClean="0"/>
              <a:t>- тексты, звукозаписи, видеоролики, интерактивные и анимированные объекты;</a:t>
            </a:r>
          </a:p>
          <a:p>
            <a:r>
              <a:rPr lang="ru-RU" dirty="0" smtClean="0"/>
              <a:t>- задания с автоматической проверкой (для получения оперативной обратной связи);</a:t>
            </a:r>
          </a:p>
          <a:p>
            <a:r>
              <a:rPr lang="ru-RU" dirty="0" smtClean="0"/>
              <a:t>- электронные словари, справочники и т.п.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67770855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Зона работы с учителем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ru-RU" b="1" dirty="0" smtClean="0"/>
              <a:t>Варианты работы:</a:t>
            </a:r>
          </a:p>
          <a:p>
            <a:r>
              <a:rPr lang="ru-RU" dirty="0" smtClean="0"/>
              <a:t>- устное объяснение учителя (акцент на наиболее сложных или значимых моментах изучаемой темы)</a:t>
            </a:r>
          </a:p>
          <a:p>
            <a:r>
              <a:rPr lang="ru-RU" dirty="0" smtClean="0"/>
              <a:t>- демонстрация электронных ресурсов на интерактивной доске/проекторе</a:t>
            </a:r>
          </a:p>
          <a:p>
            <a:r>
              <a:rPr lang="ru-RU" dirty="0" smtClean="0"/>
              <a:t>- обсуждение и обратная связь по результатам работы на предыдущих этапах урока, закрепление материала (в </a:t>
            </a:r>
            <a:r>
              <a:rPr lang="ru-RU" dirty="0" err="1" smtClean="0"/>
              <a:t>т.ч</a:t>
            </a:r>
            <a:r>
              <a:rPr lang="ru-RU" dirty="0" smtClean="0"/>
              <a:t>. Выполнение заданий-тренажёров под руководством учителя)</a:t>
            </a:r>
          </a:p>
          <a:p>
            <a:r>
              <a:rPr lang="ru-RU" b="1" dirty="0" smtClean="0"/>
              <a:t>Цифровые ресурсы:</a:t>
            </a:r>
          </a:p>
          <a:p>
            <a:r>
              <a:rPr lang="ru-RU" dirty="0" smtClean="0"/>
              <a:t>- интерактивные объекты, звуковые файлы, видеоролики, иллюстрации/слайд-шоу</a:t>
            </a:r>
          </a:p>
          <a:p>
            <a:r>
              <a:rPr lang="ru-RU" dirty="0" smtClean="0"/>
              <a:t>- интерактивные задания-тренажёры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648058376"/>
      </p:ext>
    </p:extLst>
  </p:cSld>
  <p:clrMapOvr>
    <a:masterClrMapping/>
  </p:clrMapOvr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Wisp" id="{7CB32D59-10C0-40DD-B7BD-2E94284A981C}" vid="{24B1A44C-C006-48B2-A4D7-E5549B3D8CD4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10</TotalTime>
  <Words>222</Words>
  <Application>Microsoft Office PowerPoint</Application>
  <PresentationFormat>Произвольный</PresentationFormat>
  <Paragraphs>51</Paragraphs>
  <Slides>10</Slides>
  <Notes>7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Легкий дым</vt:lpstr>
      <vt:lpstr>Использование контента МЭО на уроках истории</vt:lpstr>
      <vt:lpstr>Дифференцированное обучение</vt:lpstr>
      <vt:lpstr>Дифференцированное обучение</vt:lpstr>
      <vt:lpstr>Дифференцированное обучение</vt:lpstr>
      <vt:lpstr>Технология « Смена рабочих зон»</vt:lpstr>
      <vt:lpstr>Принципы выделения групп</vt:lpstr>
      <vt:lpstr>Траектории освоения материала  на уроке</vt:lpstr>
      <vt:lpstr>Зона самостоятельной работы</vt:lpstr>
      <vt:lpstr>Зона работы с учителем</vt:lpstr>
      <vt:lpstr>Зона групповой работы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Использование контента МЭО на уроках истории</dc:title>
  <dc:creator>1111</dc:creator>
  <cp:lastModifiedBy>школа</cp:lastModifiedBy>
  <cp:revision>4</cp:revision>
  <dcterms:created xsi:type="dcterms:W3CDTF">2019-04-25T16:53:08Z</dcterms:created>
  <dcterms:modified xsi:type="dcterms:W3CDTF">2019-04-26T09:00:32Z</dcterms:modified>
</cp:coreProperties>
</file>