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C15D4E-F790-4B53-8309-B9A8D68CE7BB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F6CAA7-1762-4222-B98C-E60F4E9ABE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02433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Исследовательская работа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по теме: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Проращивание семян.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797152"/>
            <a:ext cx="7406640" cy="1728192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Подготовил: Васильев Роман. 5 </a:t>
            </a:r>
            <a:r>
              <a:rPr lang="ru-RU" dirty="0" err="1" smtClean="0">
                <a:solidFill>
                  <a:srgbClr val="0000FF"/>
                </a:solidFill>
              </a:rPr>
              <a:t>кл</a:t>
            </a:r>
            <a:r>
              <a:rPr lang="ru-RU" dirty="0" smtClean="0">
                <a:solidFill>
                  <a:srgbClr val="0000FF"/>
                </a:solidFill>
              </a:rPr>
              <a:t> а</a:t>
            </a:r>
            <a:endParaRPr lang="ru-RU" dirty="0" smtClean="0">
              <a:solidFill>
                <a:srgbClr val="0000FF"/>
              </a:solidFill>
            </a:endParaRPr>
          </a:p>
          <a:p>
            <a:r>
              <a:rPr lang="ru-RU" dirty="0" smtClean="0">
                <a:solidFill>
                  <a:srgbClr val="0000FF"/>
                </a:solidFill>
              </a:rPr>
              <a:t>Руководитель</a:t>
            </a:r>
            <a:r>
              <a:rPr lang="ru-RU" dirty="0" smtClean="0">
                <a:solidFill>
                  <a:srgbClr val="0000FF"/>
                </a:solidFill>
              </a:rPr>
              <a:t>: </a:t>
            </a:r>
            <a:r>
              <a:rPr lang="ru-RU" dirty="0" err="1" smtClean="0">
                <a:solidFill>
                  <a:srgbClr val="0000FF"/>
                </a:solidFill>
              </a:rPr>
              <a:t>Урнышева</a:t>
            </a:r>
            <a:r>
              <a:rPr lang="ru-RU" dirty="0" smtClean="0">
                <a:solidFill>
                  <a:srgbClr val="0000FF"/>
                </a:solidFill>
              </a:rPr>
              <a:t> В.м.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На прорастание семян влияет наличие </a:t>
            </a:r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питательных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 веществ. </a:t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Чем крупнее семена, тем больше в них </a:t>
            </a:r>
            <a:r>
              <a:rPr lang="ru-RU" u="sng" dirty="0" smtClean="0">
                <a:solidFill>
                  <a:srgbClr val="FF0000"/>
                </a:solidFill>
                <a:latin typeface="Comic Sans MS" pitchFamily="66" charset="0"/>
              </a:rPr>
              <a:t>запасных веществ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и тем лучше растут проростки.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Эксперимент №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1800" dirty="0" smtClean="0">
                <a:solidFill>
                  <a:srgbClr val="0000FF"/>
                </a:solidFill>
                <a:latin typeface="Comic Sans MS" pitchFamily="66" charset="0"/>
              </a:rPr>
              <a:t>В один стакан положим несколько целых семян фасоли, в другой половину, в третью – четверть. Нальем столько воды, чтобы она только смачивала семена, но не покрывала их полностью. Накроем стаканы стеклом. Оставим при комнатной температуре на окне.</a:t>
            </a:r>
            <a:endParaRPr lang="ru-RU" sz="1800" dirty="0"/>
          </a:p>
        </p:txBody>
      </p:sp>
      <p:pic>
        <p:nvPicPr>
          <p:cNvPr id="4" name="Picture 5" descr="C:\Documents and Settings\Admin\Рабочий стол\фото для работы\IMG_32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501008"/>
            <a:ext cx="345638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Через 4 – 5 дней проверим результаты</a:t>
            </a:r>
            <a:r>
              <a:rPr lang="en-GB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ru-RU" dirty="0"/>
          </a:p>
        </p:txBody>
      </p:sp>
      <p:pic>
        <p:nvPicPr>
          <p:cNvPr id="4" name="Picture 7" descr="C:\Documents and Settings\Admin\Рабочий стол\фото для работы\IMG_33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5387003" cy="251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4725144"/>
            <a:ext cx="60486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Проросток появился только в первом стакане, где были целые семена с достаточным количеством питательных веществ. </a:t>
            </a:r>
          </a:p>
          <a:p>
            <a:pPr algn="ctr"/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Следовательно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прорастут только </a:t>
            </a:r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целые </a:t>
            </a:r>
            <a:r>
              <a:rPr lang="ru-RU" smtClean="0">
                <a:solidFill>
                  <a:srgbClr val="0000FF"/>
                </a:solidFill>
                <a:latin typeface="Comic Sans MS" pitchFamily="66" charset="0"/>
              </a:rPr>
              <a:t>неповрежденные  семена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Стратификация</a:t>
            </a:r>
            <a:r>
              <a:rPr lang="ru-RU" sz="2200" dirty="0" smtClean="0"/>
              <a:t> (лат. </a:t>
            </a:r>
            <a:r>
              <a:rPr lang="ru-RU" sz="2200" dirty="0" err="1" smtClean="0"/>
              <a:t>stratum</a:t>
            </a:r>
            <a:r>
              <a:rPr lang="ru-RU" sz="2200" dirty="0" smtClean="0"/>
              <a:t> – настил, </a:t>
            </a:r>
            <a:r>
              <a:rPr lang="ru-RU" sz="2200" dirty="0" err="1" smtClean="0"/>
              <a:t>facere</a:t>
            </a:r>
            <a:r>
              <a:rPr lang="ru-RU" sz="2200" dirty="0" smtClean="0"/>
              <a:t> – делать) – </a:t>
            </a:r>
            <a:r>
              <a:rPr lang="ru-RU" sz="2200" b="1" dirty="0" smtClean="0"/>
              <a:t>это</a:t>
            </a:r>
            <a:r>
              <a:rPr lang="ru-RU" sz="2200" dirty="0" smtClean="0"/>
              <a:t> процесс, искусственно создающий зимние условия (холод и влагу), вследствие чего происходит ускорение прорастания </a:t>
            </a:r>
            <a:r>
              <a:rPr lang="ru-RU" sz="2200" b="1" dirty="0" smtClean="0"/>
              <a:t>семян</a:t>
            </a:r>
            <a:r>
              <a:rPr lang="ru-RU" sz="2200" dirty="0" smtClean="0"/>
              <a:t> и повышается их всхожесть. </a:t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087724" y="2168860"/>
            <a:ext cx="34563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123728" y="5157192"/>
            <a:ext cx="511256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/>
              <a:t>Д</a:t>
            </a:r>
            <a:r>
              <a:rPr lang="ru-RU" dirty="0" smtClean="0"/>
              <a:t>ельфиниум</a:t>
            </a:r>
            <a:r>
              <a:rPr lang="ru-RU" dirty="0"/>
              <a:t>. Намоченные семена помещают на снег и в холодильник на определенный срок – у каждого растения свой. У дельфиниума 10 -14 дней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Поврежение</a:t>
            </a:r>
            <a:r>
              <a:rPr lang="ru-RU" dirty="0" smtClean="0"/>
              <a:t> очень плотной оболочки семян.</a:t>
            </a:r>
            <a:endParaRPr lang="ru-RU" dirty="0"/>
          </a:p>
        </p:txBody>
      </p:sp>
      <p:pic>
        <p:nvPicPr>
          <p:cNvPr id="2050" name="Picture 2" descr="C:\Users\админ\Desktop\Camera\20190227_1325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11960" y="2204864"/>
            <a:ext cx="5256584" cy="30963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1628800"/>
            <a:ext cx="3024336" cy="4536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err="1" smtClean="0"/>
              <a:t>ЕЕ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Семена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 которых очень крепкая кожура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icrosoft Sans Serif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ее необходимо нарушить, например семена финика, клещевины надпиливают или протирают наждачной бумагой.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Анкета «Подготовка семян к посеву»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400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400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rgbClr val="0000FF"/>
                </a:solidFill>
                <a:ea typeface="Calibri" pitchFamily="34" charset="0"/>
                <a:cs typeface="Arial" charset="0"/>
              </a:rPr>
              <a:t>1. </a:t>
            </a:r>
            <a:r>
              <a:rPr lang="ru-RU" altLang="ru-RU" dirty="0" smtClean="0">
                <a:solidFill>
                  <a:srgbClr val="0000FF"/>
                </a:solidFill>
                <a:cs typeface="Times New Roman" pitchFamily="18" charset="0"/>
              </a:rPr>
              <a:t>Есть ли у Вас приусадебный участок?</a:t>
            </a:r>
            <a:r>
              <a:rPr lang="ru-RU" altLang="ru-RU" dirty="0" smtClean="0">
                <a:solidFill>
                  <a:srgbClr val="0000FF"/>
                </a:solidFill>
              </a:rPr>
              <a:t/>
            </a:r>
            <a:br>
              <a:rPr lang="ru-RU" altLang="ru-RU" dirty="0" smtClean="0">
                <a:solidFill>
                  <a:srgbClr val="0000FF"/>
                </a:solidFill>
              </a:rPr>
            </a:br>
            <a:r>
              <a:rPr lang="ru-RU" altLang="ru-RU" dirty="0" smtClean="0">
                <a:solidFill>
                  <a:srgbClr val="0000FF"/>
                </a:solidFill>
              </a:rPr>
              <a:t>2. </a:t>
            </a:r>
            <a:r>
              <a:rPr lang="ru-RU" altLang="ru-RU" dirty="0" smtClean="0">
                <a:solidFill>
                  <a:srgbClr val="0000FF"/>
                </a:solidFill>
                <a:cs typeface="Times New Roman" pitchFamily="18" charset="0"/>
              </a:rPr>
              <a:t>Сажаете ли Вы на нём что-либо?</a:t>
            </a:r>
            <a:r>
              <a:rPr lang="ru-RU" altLang="ru-RU" dirty="0" smtClean="0">
                <a:solidFill>
                  <a:srgbClr val="0000FF"/>
                </a:solidFill>
              </a:rPr>
              <a:t/>
            </a:r>
            <a:br>
              <a:rPr lang="ru-RU" altLang="ru-RU" dirty="0" smtClean="0">
                <a:solidFill>
                  <a:srgbClr val="0000FF"/>
                </a:solidFill>
              </a:rPr>
            </a:br>
            <a:r>
              <a:rPr lang="ru-RU" altLang="ru-RU" dirty="0" smtClean="0">
                <a:solidFill>
                  <a:srgbClr val="0000FF"/>
                </a:solidFill>
              </a:rPr>
              <a:t>3. </a:t>
            </a:r>
            <a:r>
              <a:rPr lang="ru-RU" altLang="ru-RU" dirty="0" smtClean="0">
                <a:solidFill>
                  <a:srgbClr val="0000FF"/>
                </a:solidFill>
                <a:cs typeface="Times New Roman" pitchFamily="18" charset="0"/>
              </a:rPr>
              <a:t>Где берете семена для посева?</a:t>
            </a:r>
            <a:r>
              <a:rPr lang="ru-RU" altLang="ru-RU" dirty="0" smtClean="0">
                <a:solidFill>
                  <a:srgbClr val="0000FF"/>
                </a:solidFill>
              </a:rPr>
              <a:t/>
            </a:r>
            <a:br>
              <a:rPr lang="ru-RU" altLang="ru-RU" dirty="0" smtClean="0">
                <a:solidFill>
                  <a:srgbClr val="0000FF"/>
                </a:solidFill>
              </a:rPr>
            </a:br>
            <a:r>
              <a:rPr lang="ru-RU" altLang="ru-RU" dirty="0" smtClean="0">
                <a:solidFill>
                  <a:srgbClr val="0000FF"/>
                </a:solidFill>
              </a:rPr>
              <a:t>4. </a:t>
            </a:r>
            <a:r>
              <a:rPr lang="ru-RU" altLang="ru-RU" dirty="0" smtClean="0">
                <a:solidFill>
                  <a:srgbClr val="0000FF"/>
                </a:solidFill>
                <a:cs typeface="Times New Roman" pitchFamily="18" charset="0"/>
              </a:rPr>
              <a:t>Собираете ли Вы семена после уборки урожая?</a:t>
            </a:r>
            <a:r>
              <a:rPr lang="ru-RU" altLang="ru-RU" dirty="0" smtClean="0">
                <a:solidFill>
                  <a:srgbClr val="0000FF"/>
                </a:solidFill>
              </a:rPr>
              <a:t/>
            </a:r>
            <a:br>
              <a:rPr lang="ru-RU" altLang="ru-RU" dirty="0" smtClean="0">
                <a:solidFill>
                  <a:srgbClr val="0000FF"/>
                </a:solidFill>
              </a:rPr>
            </a:br>
            <a:r>
              <a:rPr lang="ru-RU" altLang="ru-RU" dirty="0" smtClean="0">
                <a:solidFill>
                  <a:srgbClr val="0000FF"/>
                </a:solidFill>
              </a:rPr>
              <a:t>5. </a:t>
            </a:r>
            <a:r>
              <a:rPr lang="ru-RU" altLang="ru-RU" dirty="0" smtClean="0">
                <a:solidFill>
                  <a:srgbClr val="0000FF"/>
                </a:solidFill>
                <a:cs typeface="Times New Roman" pitchFamily="18" charset="0"/>
              </a:rPr>
              <a:t>Ухаживаете ли вы за семенами? Как?</a:t>
            </a:r>
            <a:r>
              <a:rPr lang="ru-RU" altLang="ru-RU" dirty="0" smtClean="0">
                <a:solidFill>
                  <a:srgbClr val="0000FF"/>
                </a:solidFill>
              </a:rPr>
              <a:t/>
            </a:r>
            <a:br>
              <a:rPr lang="ru-RU" altLang="ru-RU" dirty="0" smtClean="0">
                <a:solidFill>
                  <a:srgbClr val="0000FF"/>
                </a:solidFill>
              </a:rPr>
            </a:br>
            <a:r>
              <a:rPr lang="ru-RU" altLang="ru-RU" dirty="0" smtClean="0">
                <a:solidFill>
                  <a:srgbClr val="0000FF"/>
                </a:solidFill>
              </a:rPr>
              <a:t>6. </a:t>
            </a:r>
            <a:r>
              <a:rPr lang="ru-RU" altLang="ru-RU" dirty="0" smtClean="0">
                <a:solidFill>
                  <a:srgbClr val="0000FF"/>
                </a:solidFill>
                <a:cs typeface="Times New Roman" pitchFamily="18" charset="0"/>
              </a:rPr>
              <a:t>Проводите ли Вы сортировку семян? </a:t>
            </a:r>
            <a:r>
              <a:rPr lang="ru-RU" altLang="ru-RU" dirty="0" smtClean="0">
                <a:solidFill>
                  <a:srgbClr val="0000FF"/>
                </a:solidFill>
              </a:rPr>
              <a:t/>
            </a:r>
            <a:br>
              <a:rPr lang="ru-RU" altLang="ru-RU" dirty="0" smtClean="0">
                <a:solidFill>
                  <a:srgbClr val="0000FF"/>
                </a:solidFill>
              </a:rPr>
            </a:br>
            <a:r>
              <a:rPr lang="ru-RU" altLang="ru-RU" dirty="0" smtClean="0">
                <a:solidFill>
                  <a:srgbClr val="0000FF"/>
                </a:solidFill>
              </a:rPr>
              <a:t>7. </a:t>
            </a:r>
            <a:r>
              <a:rPr lang="ru-RU" altLang="ru-RU" dirty="0" smtClean="0">
                <a:solidFill>
                  <a:srgbClr val="0000FF"/>
                </a:solidFill>
                <a:cs typeface="Times New Roman" pitchFamily="18" charset="0"/>
              </a:rPr>
              <a:t>Готовите ли вы семена к посеву?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 fontScale="77500" lnSpcReduction="20000"/>
          </a:bodyPr>
          <a:lstStyle/>
          <a:p>
            <a:r>
              <a:rPr lang="ru-RU" altLang="ru-RU" sz="3600" b="1" dirty="0" smtClean="0">
                <a:solidFill>
                  <a:srgbClr val="0000FF"/>
                </a:solidFill>
                <a:cs typeface="Times New Roman" pitchFamily="18" charset="0"/>
              </a:rPr>
              <a:t>Результаты анкеты, проведённой классе и во дворе дома:</a:t>
            </a:r>
            <a:r>
              <a:rPr lang="ru-RU" altLang="ru-RU" sz="3600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600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altLang="ru-RU" b="1" u="sng" dirty="0" smtClean="0">
                <a:solidFill>
                  <a:srgbClr val="0000FF"/>
                </a:solidFill>
                <a:cs typeface="Times New Roman" pitchFamily="18" charset="0"/>
              </a:rPr>
              <a:t>Опрошено –25человек</a:t>
            </a:r>
            <a:r>
              <a:rPr lang="ru-RU" altLang="ru-RU" b="1" u="sng" dirty="0" smtClean="0">
                <a:solidFill>
                  <a:srgbClr val="0000FF"/>
                </a:solidFill>
                <a:ea typeface="Calibri" pitchFamily="34" charset="0"/>
                <a:cs typeface="Calibri" pitchFamily="34" charset="0"/>
              </a:rPr>
              <a:t/>
            </a:r>
            <a:br>
              <a:rPr lang="ru-RU" altLang="ru-RU" b="1" u="sng" dirty="0" smtClean="0">
                <a:solidFill>
                  <a:srgbClr val="0000FF"/>
                </a:solidFill>
                <a:ea typeface="Calibri" pitchFamily="34" charset="0"/>
                <a:cs typeface="Calibri" pitchFamily="34" charset="0"/>
              </a:rPr>
            </a:br>
            <a:r>
              <a:rPr lang="ru-RU" altLang="ru-RU" b="1" u="sng" dirty="0" smtClean="0">
                <a:solidFill>
                  <a:srgbClr val="0000FF"/>
                </a:solidFill>
                <a:ea typeface="Calibri" pitchFamily="34" charset="0"/>
                <a:cs typeface="Calibri" pitchFamily="34" charset="0"/>
              </a:rPr>
              <a:t>1</a:t>
            </a:r>
            <a:r>
              <a:rPr lang="ru-RU" altLang="ru-RU" b="1" dirty="0" smtClean="0">
                <a:solidFill>
                  <a:srgbClr val="0000FF"/>
                </a:solidFill>
                <a:cs typeface="Times New Roman" pitchFamily="18" charset="0"/>
              </a:rPr>
              <a:t>9 человека ответили, что имеют участок, 6 человек не имеют. </a:t>
            </a:r>
            <a:r>
              <a:rPr lang="ru-RU" altLang="ru-RU" b="1" dirty="0" smtClean="0">
                <a:solidFill>
                  <a:srgbClr val="0000FF"/>
                </a:solidFill>
              </a:rPr>
              <a:t/>
            </a:r>
            <a:br>
              <a:rPr lang="ru-RU" altLang="ru-RU" b="1" dirty="0" smtClean="0">
                <a:solidFill>
                  <a:srgbClr val="0000FF"/>
                </a:solidFill>
              </a:rPr>
            </a:br>
            <a:endParaRPr lang="ru-RU" altLang="ru-RU" b="1" dirty="0" smtClean="0">
              <a:solidFill>
                <a:srgbClr val="0000FF"/>
              </a:solidFill>
            </a:endParaRPr>
          </a:p>
          <a:p>
            <a:r>
              <a:rPr lang="ru-RU" altLang="ru-RU" b="1" dirty="0" smtClean="0">
                <a:solidFill>
                  <a:srgbClr val="0000FF"/>
                </a:solidFill>
                <a:cs typeface="Times New Roman" pitchFamily="18" charset="0"/>
              </a:rPr>
              <a:t>Собирают семена после уборки урожая – 5 человека, остальные покупают семена.</a:t>
            </a:r>
            <a:r>
              <a:rPr lang="ru-RU" altLang="ru-RU" b="1" dirty="0" smtClean="0">
                <a:solidFill>
                  <a:srgbClr val="0000FF"/>
                </a:solidFill>
              </a:rPr>
              <a:t/>
            </a:r>
            <a:br>
              <a:rPr lang="ru-RU" altLang="ru-RU" b="1" dirty="0" smtClean="0">
                <a:solidFill>
                  <a:srgbClr val="0000FF"/>
                </a:solidFill>
              </a:rPr>
            </a:br>
            <a:r>
              <a:rPr lang="ru-RU" altLang="ru-RU" b="1" dirty="0" smtClean="0">
                <a:solidFill>
                  <a:srgbClr val="0000FF"/>
                </a:solidFill>
                <a:cs typeface="Times New Roman" pitchFamily="18" charset="0"/>
              </a:rPr>
              <a:t>Все те, кто купил и собрал со своего участка семена, за ними ухаживают, сортируют семена для посева.</a:t>
            </a:r>
            <a:r>
              <a:rPr lang="ru-RU" altLang="ru-RU" b="1" dirty="0" smtClean="0">
                <a:solidFill>
                  <a:srgbClr val="0000FF"/>
                </a:solidFill>
              </a:rPr>
              <a:t/>
            </a:r>
            <a:br>
              <a:rPr lang="ru-RU" altLang="ru-RU" b="1" dirty="0" smtClean="0">
                <a:solidFill>
                  <a:srgbClr val="0000FF"/>
                </a:solidFill>
              </a:rPr>
            </a:br>
            <a:endParaRPr lang="ru-RU" altLang="ru-RU" b="1" dirty="0" smtClean="0">
              <a:solidFill>
                <a:srgbClr val="0000FF"/>
              </a:solidFill>
            </a:endParaRPr>
          </a:p>
          <a:p>
            <a:r>
              <a:rPr lang="ru-RU" altLang="ru-RU" b="1" dirty="0" smtClean="0">
                <a:solidFill>
                  <a:srgbClr val="0000FF"/>
                </a:solidFill>
                <a:cs typeface="Times New Roman" pitchFamily="18" charset="0"/>
              </a:rPr>
              <a:t>Не у всех  купленных  семян хорошая всхожесть, семена могут не прорасти и не дать хорошего урожая.  </a:t>
            </a:r>
            <a:r>
              <a:rPr lang="ru-RU" altLang="ru-RU" b="1" dirty="0" smtClean="0">
                <a:solidFill>
                  <a:srgbClr val="0000FF"/>
                </a:solidFill>
              </a:rPr>
              <a:t/>
            </a:r>
            <a:br>
              <a:rPr lang="ru-RU" altLang="ru-RU" b="1" dirty="0" smtClean="0">
                <a:solidFill>
                  <a:srgbClr val="0000FF"/>
                </a:solidFill>
              </a:rPr>
            </a:br>
            <a:r>
              <a:rPr lang="ru-RU" altLang="ru-RU" b="1" dirty="0" smtClean="0">
                <a:solidFill>
                  <a:srgbClr val="0000FF"/>
                </a:solidFill>
                <a:cs typeface="Times New Roman" pitchFamily="18" charset="0"/>
              </a:rPr>
              <a:t>Проращивают семена - 12 человека (так лучше всходят семена</a:t>
            </a:r>
            <a:r>
              <a:rPr lang="ru-RU" alt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altLang="ru-RU" b="1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/>
            </a:r>
            <a:br>
              <a:rPr lang="ru-RU" altLang="ru-RU" b="1" dirty="0" smtClean="0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чаще семена используют для различных видов декора.</a:t>
            </a:r>
            <a:endParaRPr lang="ru-RU" dirty="0"/>
          </a:p>
        </p:txBody>
      </p:sp>
      <p:pic>
        <p:nvPicPr>
          <p:cNvPr id="4" name="Picture 3" descr="C:\Documents and Settings\Admin\Рабочий стол\Зерно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700" y="1556792"/>
            <a:ext cx="46863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\\Админ-пк\c\Users\админ\Pictures\s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916832"/>
            <a:ext cx="3312368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Наиболее важными для прорастания семян являются следующие условия: </a:t>
            </a:r>
          </a:p>
          <a:p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температура, влажность, </a:t>
            </a:r>
          </a:p>
          <a:p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наличия воздуха, </a:t>
            </a:r>
          </a:p>
          <a:p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питательных веществ. </a:t>
            </a:r>
          </a:p>
          <a:p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При этом необходимо учитывать особенности каждого вида растения.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defTabSz="449263">
              <a:buClr>
                <a:srgbClr val="008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ea typeface="Lucida Sans Unicode" pitchFamily="34" charset="0"/>
                <a:cs typeface="Lucida Sans Unicode" pitchFamily="34" charset="0"/>
              </a:rPr>
              <a:t>Цель: </a:t>
            </a:r>
          </a:p>
          <a:p>
            <a:pPr algn="ctr" defTabSz="449263">
              <a:buClr>
                <a:srgbClr val="008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ea typeface="Lucida Sans Unicode" pitchFamily="34" charset="0"/>
                <a:cs typeface="Lucida Sans Unicode" pitchFamily="34" charset="0"/>
              </a:rPr>
              <a:t>Выяснить влияние </a:t>
            </a:r>
          </a:p>
          <a:p>
            <a:pPr algn="ctr" defTabSz="449263">
              <a:buClr>
                <a:srgbClr val="008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ea typeface="Lucida Sans Unicode" pitchFamily="34" charset="0"/>
                <a:cs typeface="Lucida Sans Unicode" pitchFamily="34" charset="0"/>
              </a:rPr>
              <a:t>температуры, влажности, </a:t>
            </a:r>
          </a:p>
          <a:p>
            <a:pPr algn="ctr" defTabSz="449263">
              <a:buClr>
                <a:srgbClr val="008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ea typeface="Lucida Sans Unicode" pitchFamily="34" charset="0"/>
                <a:cs typeface="Lucida Sans Unicode" pitchFamily="34" charset="0"/>
              </a:rPr>
              <a:t>наличия воздуха, </a:t>
            </a:r>
          </a:p>
          <a:p>
            <a:pPr algn="ctr" defTabSz="449263">
              <a:buClr>
                <a:srgbClr val="008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ea typeface="Lucida Sans Unicode" pitchFamily="34" charset="0"/>
                <a:cs typeface="Lucida Sans Unicode" pitchFamily="34" charset="0"/>
              </a:rPr>
              <a:t>питательных веществ </a:t>
            </a:r>
          </a:p>
          <a:p>
            <a:pPr algn="ctr" defTabSz="449263">
              <a:buClr>
                <a:srgbClr val="008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ea typeface="Lucida Sans Unicode" pitchFamily="34" charset="0"/>
                <a:cs typeface="Lucida Sans Unicode" pitchFamily="34" charset="0"/>
              </a:rPr>
              <a:t>на прорастание семян.</a:t>
            </a:r>
            <a:endParaRPr lang="en-GB" b="1" dirty="0" smtClean="0">
              <a:solidFill>
                <a:srgbClr val="FF0000"/>
              </a:solidFill>
              <a:ea typeface="Lucida Sans Unicode" pitchFamily="34" charset="0"/>
              <a:cs typeface="Lucida Sans Unicode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Задача: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r>
              <a:rPr lang="ru-RU" sz="2400" b="1" dirty="0" smtClean="0">
                <a:solidFill>
                  <a:srgbClr val="0000FF"/>
                </a:solidFill>
              </a:rPr>
              <a:t>провести наблюдение, эксперименты по теме: «Проращивание семян» </a:t>
            </a:r>
            <a:br>
              <a:rPr lang="ru-RU" sz="2400" b="1" dirty="0" smtClean="0">
                <a:solidFill>
                  <a:srgbClr val="0000FF"/>
                </a:solidFill>
              </a:rPr>
            </a:br>
            <a:endParaRPr lang="ru-RU" sz="2400" dirty="0"/>
          </a:p>
        </p:txBody>
      </p:sp>
      <p:pic>
        <p:nvPicPr>
          <p:cNvPr id="1026" name="Picture 2" descr="C:\Users\админ\Desktop\Camera\20190227_132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339752" y="2276872"/>
            <a:ext cx="5400600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Documents and Settings\Admin\Рабочий стол\Копия сем к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0648"/>
            <a:ext cx="36004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91680" y="4725144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Семена – это зародыш будущего растения с запасом питательных веществ и надежной защитной оболочкой – семенной кожурой.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\Рабочий стол\репей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556792"/>
            <a:ext cx="237626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Рабочий стол\крылат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484784"/>
            <a:ext cx="156368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Admin\Рабочий стол\коко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077072"/>
            <a:ext cx="4295948" cy="244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380312" y="5733256"/>
            <a:ext cx="176368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9263">
              <a:buClr>
                <a:srgbClr val="FF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Lucida Sans Unicode" pitchFamily="34" charset="0"/>
                <a:cs typeface="Lucida Sans Unicode" pitchFamily="34" charset="0"/>
              </a:rPr>
              <a:t>Распространение семян кокоса</a:t>
            </a:r>
            <a:endParaRPr lang="en-GB" b="1" dirty="0">
              <a:solidFill>
                <a:srgbClr val="FF0000"/>
              </a:solidFill>
              <a:latin typeface="Comic Sans MS" pitchFamily="66" charset="0"/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772816"/>
            <a:ext cx="115212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9263">
              <a:buClr>
                <a:srgbClr val="FF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Lucida Sans Unicode" pitchFamily="34" charset="0"/>
                <a:cs typeface="Lucida Sans Unicode" pitchFamily="34" charset="0"/>
              </a:rPr>
              <a:t>Распространение семян репейника</a:t>
            </a:r>
            <a:endParaRPr lang="en-GB" b="1" dirty="0">
              <a:solidFill>
                <a:srgbClr val="FF0000"/>
              </a:solidFill>
              <a:latin typeface="Comic Sans MS" pitchFamily="66" charset="0"/>
              <a:ea typeface="Lucida Sans Unicode" pitchFamily="34" charset="0"/>
              <a:cs typeface="Lucida Sans Unicode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1772816"/>
            <a:ext cx="1656184" cy="1634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9263">
              <a:buClr>
                <a:srgbClr val="FF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Lucida Sans Unicode" pitchFamily="34" charset="0"/>
                <a:cs typeface="Lucida Sans Unicode" pitchFamily="34" charset="0"/>
              </a:rPr>
              <a:t>Распространение семян вяза, ясеня, клена</a:t>
            </a:r>
          </a:p>
          <a:p>
            <a:pPr algn="ctr" defTabSz="449263">
              <a:buClr>
                <a:srgbClr val="FF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Lucida Sans Unicode" pitchFamily="34" charset="0"/>
                <a:cs typeface="Lucida Sans Unicode" pitchFamily="34" charset="0"/>
              </a:rPr>
              <a:t>«крылатки»</a:t>
            </a:r>
            <a:endParaRPr lang="en-GB" b="1" dirty="0">
              <a:solidFill>
                <a:srgbClr val="FF0000"/>
              </a:solidFill>
              <a:latin typeface="Comic Sans MS" pitchFamily="66" charset="0"/>
              <a:ea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3300"/>
                </a:solidFill>
                <a:latin typeface="Times New Roman" pitchFamily="18" charset="0"/>
              </a:rPr>
              <a:t>Эксперимент № 1</a:t>
            </a:r>
            <a:br>
              <a:rPr lang="ru-RU" sz="4400" b="1" dirty="0" smtClean="0">
                <a:solidFill>
                  <a:srgbClr val="FF3300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FF"/>
                </a:solidFill>
                <a:latin typeface="Comic Sans MS" pitchFamily="66" charset="0"/>
              </a:rPr>
              <a:t>Возьмем три стакана и положим на дно каждого по 10—15 семян гороха. Один стакан оставим сухим, второй заполним водой до краев, а в третий нальем воды столько, чтобы она смачивала семена, но не покрывала их полностью. Накроем стаканы. </a:t>
            </a:r>
            <a:r>
              <a:rPr lang="ru-RU" sz="2000" dirty="0" smtClean="0">
                <a:solidFill>
                  <a:srgbClr val="000099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000099"/>
                </a:solidFill>
                <a:latin typeface="Comic Sans MS" pitchFamily="66" charset="0"/>
              </a:rPr>
            </a:br>
            <a:endParaRPr lang="ru-RU" sz="2000" dirty="0"/>
          </a:p>
        </p:txBody>
      </p:sp>
      <p:pic>
        <p:nvPicPr>
          <p:cNvPr id="4" name="Picture 3" descr="C:\Documents and Settings\Admin\Рабочий стол\фото для работы\IMG_32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645024"/>
            <a:ext cx="49685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kern="0" dirty="0" smtClean="0">
                <a:solidFill>
                  <a:srgbClr val="0000FF"/>
                </a:solidFill>
                <a:latin typeface="Comic Sans MS" pitchFamily="66" charset="0"/>
              </a:rPr>
              <a:t>Через 4—5 дней проверим результаты.</a:t>
            </a:r>
            <a:endParaRPr lang="ru-RU" dirty="0"/>
          </a:p>
        </p:txBody>
      </p:sp>
      <p:pic>
        <p:nvPicPr>
          <p:cNvPr id="4" name="Picture 35" descr="C:\Documents and Settings\Admin\Рабочий стол\фото для работы\IMG_33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24445"/>
            <a:ext cx="5112568" cy="2452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4653136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В первом стакане семена остались без изменений, во втором набухли, но не проросли, в третьем не только набухли, но и проросли. </a:t>
            </a:r>
          </a:p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Следовательно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 для прорастания семян нужна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вода и воздух.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3300"/>
                </a:solidFill>
                <a:latin typeface="Times New Roman" pitchFamily="18" charset="0"/>
              </a:rPr>
              <a:t>Эксперимент № 2</a:t>
            </a:r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FF"/>
                </a:solidFill>
                <a:latin typeface="Comic Sans MS" pitchFamily="66" charset="0"/>
              </a:rPr>
              <a:t>Возьмем два стакана. На дно каждого положим по 10—15 семян фасоли и нальем столько воды, чтобы она только смачивала семена, но не покрывала их полностью. Накроем стаканы стеклом. Один стакан оставим в комнате при температуре 18—19°С, а другой выставим в холодильник, где температура не выше 3—4°С.</a:t>
            </a:r>
            <a:r>
              <a:rPr lang="ru-RU" sz="3200" b="1" dirty="0" smtClean="0">
                <a:solidFill>
                  <a:srgbClr val="FF330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3300"/>
                </a:solidFill>
                <a:latin typeface="Times New Roman" pitchFamily="18" charset="0"/>
              </a:rPr>
            </a:br>
            <a:r>
              <a:rPr lang="ru-RU" sz="3200" b="1" dirty="0" smtClean="0">
                <a:latin typeface="Comic Sans MS" pitchFamily="66" charset="0"/>
              </a:rPr>
              <a:t/>
            </a:r>
            <a:br>
              <a:rPr lang="ru-RU" sz="3200" b="1" dirty="0" smtClean="0">
                <a:latin typeface="Comic Sans MS" pitchFamily="66" charset="0"/>
              </a:rPr>
            </a:br>
            <a:endParaRPr lang="ru-RU" sz="2600" b="1" dirty="0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5" name="Picture 3" descr="C:\Documents and Settings\Admin\Рабочий стол\фото для работы\IMG_32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573016"/>
            <a:ext cx="4392488" cy="28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kern="0" dirty="0" smtClean="0">
                <a:solidFill>
                  <a:srgbClr val="0000FF"/>
                </a:solidFill>
                <a:latin typeface="Comic Sans MS" pitchFamily="66" charset="0"/>
              </a:rPr>
              <a:t>Через 4—5 дней проверим результаты.</a:t>
            </a:r>
            <a:endParaRPr lang="ru-RU" dirty="0"/>
          </a:p>
        </p:txBody>
      </p:sp>
      <p:pic>
        <p:nvPicPr>
          <p:cNvPr id="6" name="Picture 4" descr="C:\Documents and Settings\Admin\Рабочий стол\фото для работы\IMG_33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5472608" cy="274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63688" y="4725144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49263">
              <a:buClr>
                <a:srgbClr val="FF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  <a:ea typeface="Lucida Sans Unicode" pitchFamily="34" charset="0"/>
                <a:cs typeface="Lucida Sans Unicode" pitchFamily="34" charset="0"/>
              </a:rPr>
              <a:t>С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емена проросли только в том стакане, </a:t>
            </a:r>
          </a:p>
          <a:p>
            <a:pPr algn="ctr" defTabSz="449263">
              <a:buClr>
                <a:srgbClr val="FF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который стоял в комнате ( 1). </a:t>
            </a:r>
          </a:p>
          <a:p>
            <a:pPr algn="ctr" defTabSz="449263">
              <a:buClr>
                <a:srgbClr val="FF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Следовательно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 на прорастание семян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влияет</a:t>
            </a:r>
            <a:r>
              <a:rPr lang="ru-RU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температура.</a:t>
            </a:r>
            <a:endParaRPr lang="en-GB" dirty="0">
              <a:solidFill>
                <a:srgbClr val="FF0000"/>
              </a:solidFill>
              <a:latin typeface="Comic Sans MS" pitchFamily="66" charset="0"/>
              <a:ea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</TotalTime>
  <Words>366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     Исследовательская работа                        по теме:         Проращивание семян.</vt:lpstr>
      <vt:lpstr>Слайд 2</vt:lpstr>
      <vt:lpstr>Задача:  провести наблюдение, эксперименты по теме: «Проращивание семян»  </vt:lpstr>
      <vt:lpstr>Слайд 4</vt:lpstr>
      <vt:lpstr>Слайд 5</vt:lpstr>
      <vt:lpstr>Эксперимент № 1 </vt:lpstr>
      <vt:lpstr>Через 4—5 дней проверим результаты.</vt:lpstr>
      <vt:lpstr>Эксперимент № 2</vt:lpstr>
      <vt:lpstr>Через 4—5 дней проверим результаты.</vt:lpstr>
      <vt:lpstr>Слайд 10</vt:lpstr>
      <vt:lpstr>Эксперимент № 3</vt:lpstr>
      <vt:lpstr>Через 4 – 5 дней проверим результаты </vt:lpstr>
      <vt:lpstr>    Стратификация (лат. stratum – настил, facere – делать) – это процесс, искусственно создающий зимние условия (холод и влагу), вследствие чего происходит ускорение прорастания семян и повышается их всхожесть.   </vt:lpstr>
      <vt:lpstr>Поврежение очень плотной оболочки семян.</vt:lpstr>
      <vt:lpstr>Анкета «Подготовка семян к посеву»</vt:lpstr>
      <vt:lpstr>Слайд 16</vt:lpstr>
      <vt:lpstr>Все чаще семена используют для различных видов декора.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Исследовательская работа                        по теме:         Проращивание семян.</dc:title>
  <dc:creator>админ</dc:creator>
  <cp:lastModifiedBy>админ</cp:lastModifiedBy>
  <cp:revision>44</cp:revision>
  <dcterms:created xsi:type="dcterms:W3CDTF">2019-03-03T15:26:57Z</dcterms:created>
  <dcterms:modified xsi:type="dcterms:W3CDTF">2019-04-29T01:37:00Z</dcterms:modified>
</cp:coreProperties>
</file>