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71" r:id="rId3"/>
    <p:sldId id="308" r:id="rId4"/>
    <p:sldId id="321" r:id="rId5"/>
    <p:sldId id="298" r:id="rId6"/>
    <p:sldId id="299" r:id="rId7"/>
    <p:sldId id="304" r:id="rId8"/>
    <p:sldId id="296" r:id="rId9"/>
    <p:sldId id="297" r:id="rId10"/>
    <p:sldId id="302" r:id="rId11"/>
    <p:sldId id="301" r:id="rId12"/>
    <p:sldId id="313" r:id="rId13"/>
    <p:sldId id="291" r:id="rId14"/>
    <p:sldId id="286" r:id="rId15"/>
    <p:sldId id="315" r:id="rId16"/>
    <p:sldId id="306" r:id="rId17"/>
    <p:sldId id="318" r:id="rId18"/>
    <p:sldId id="292" r:id="rId19"/>
    <p:sldId id="314" r:id="rId20"/>
    <p:sldId id="294" r:id="rId21"/>
    <p:sldId id="285" r:id="rId22"/>
    <p:sldId id="320" r:id="rId23"/>
    <p:sldId id="279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78D99E-41F5-47BB-8829-BFE94C2FB632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48F18-21B3-4976-AA91-FC694EF604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288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53691-67FB-43C3-9D96-FF24BE4B4CE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518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учитель</a:t>
            </a:r>
            <a:r>
              <a:rPr lang="en-US" dirty="0" smtClean="0"/>
              <a:t>http://ariadna-tver.ru/wp-content/uploads/2015/10/repetitor1.png</a:t>
            </a:r>
            <a:endParaRPr lang="ru-RU" dirty="0" smtClean="0"/>
          </a:p>
          <a:p>
            <a:r>
              <a:rPr lang="ru-RU" dirty="0" smtClean="0"/>
              <a:t>ученик</a:t>
            </a:r>
            <a:r>
              <a:rPr lang="en-US" dirty="0" smtClean="0"/>
              <a:t>http://img0.liveinternet.ru/images/attach/c/6/124/257/124257472_4543971.png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53691-67FB-43C3-9D96-FF24BE4B4CE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231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48F18-21B3-4976-AA91-FC694EF604B7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234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722229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333091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7377084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382070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1014399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006168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689674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429226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 baseline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248000"/>
          </a:xfr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5509433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97121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84717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96152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59869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385820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833144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77941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076093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C0F0E-A8DA-4259-BCFE-C67E0B9ACC47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4F30973-14F1-470A-804A-E818840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300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Объект 1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3010" y="476672"/>
            <a:ext cx="8640960" cy="633670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  <a:latin typeface="Calligraph" pitchFamily="2" charset="0"/>
            </a:endParaRPr>
          </a:p>
        </p:txBody>
      </p:sp>
      <p:pic>
        <p:nvPicPr>
          <p:cNvPr id="9" name="Picture 2" descr="http://vzagranke.ru/wp-content/uploads/2016/10/geni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0359" y="1795339"/>
            <a:ext cx="4152900" cy="4054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87638" y="476672"/>
            <a:ext cx="88361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Calligraph" pitchFamily="2" charset="0"/>
              </a:rPr>
              <a:t>РАЗВИТИЕ  И </a:t>
            </a:r>
          </a:p>
          <a:p>
            <a:pPr algn="ctr"/>
            <a:r>
              <a:rPr lang="ru-RU" sz="6600" b="1" dirty="0">
                <a:solidFill>
                  <a:srgbClr val="C00000"/>
                </a:solidFill>
                <a:latin typeface="Calligraph" pitchFamily="2" charset="0"/>
              </a:rPr>
              <a:t> </a:t>
            </a:r>
            <a:r>
              <a:rPr lang="ru-RU" sz="6600" b="1" dirty="0" smtClean="0">
                <a:solidFill>
                  <a:srgbClr val="C00000"/>
                </a:solidFill>
                <a:latin typeface="Calligraph" pitchFamily="2" charset="0"/>
              </a:rPr>
              <a:t>             ПОДДЕРЖКА</a:t>
            </a:r>
          </a:p>
          <a:p>
            <a:pPr algn="r"/>
            <a:r>
              <a:rPr lang="ru-RU" sz="6600" b="1" dirty="0" smtClean="0">
                <a:solidFill>
                  <a:srgbClr val="C00000"/>
                </a:solidFill>
                <a:latin typeface="Calligraph" pitchFamily="2" charset="0"/>
              </a:rPr>
              <a:t>                     ТАЛАНТА</a:t>
            </a:r>
            <a:r>
              <a:rPr lang="ru-RU" sz="4400" b="1" dirty="0" smtClean="0">
                <a:solidFill>
                  <a:srgbClr val="C00000"/>
                </a:solidFill>
                <a:latin typeface="Calligraph" pitchFamily="2" charset="0"/>
              </a:rPr>
              <a:t> </a:t>
            </a:r>
            <a:endParaRPr lang="ru-RU" sz="4400" b="1" dirty="0" smtClean="0">
              <a:solidFill>
                <a:srgbClr val="FFFF00"/>
              </a:solidFill>
              <a:latin typeface="Calligraph" pitchFamily="2" charset="0"/>
            </a:endParaRPr>
          </a:p>
          <a:p>
            <a:endParaRPr lang="ru-RU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467096" y="6005369"/>
            <a:ext cx="546874" cy="543528"/>
          </a:xfrm>
          <a:prstGeom prst="actionButtonForwardNext">
            <a:avLst/>
          </a:prstGeom>
          <a:solidFill>
            <a:srgbClr val="0000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963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3202" y="116632"/>
            <a:ext cx="3603294" cy="1788368"/>
          </a:xfrm>
        </p:spPr>
        <p:txBody>
          <a:bodyPr/>
          <a:lstStyle/>
          <a:p>
            <a:pPr algn="ctr"/>
            <a:r>
              <a:rPr lang="ru-RU" dirty="0" smtClean="0"/>
              <a:t>Литературная викторина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996952"/>
            <a:ext cx="5035732" cy="3773751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6632"/>
            <a:ext cx="5037666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062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624110"/>
            <a:ext cx="2954288" cy="1280890"/>
          </a:xfrm>
        </p:spPr>
        <p:txBody>
          <a:bodyPr/>
          <a:lstStyle/>
          <a:p>
            <a:r>
              <a:rPr lang="ru-RU" b="1" i="1" dirty="0" smtClean="0">
                <a:solidFill>
                  <a:srgbClr val="92D050"/>
                </a:solidFill>
              </a:rPr>
              <a:t>БРЕЙН-РИНГ</a:t>
            </a:r>
            <a:endParaRPr lang="ru-RU" b="1" i="1" dirty="0">
              <a:solidFill>
                <a:srgbClr val="92D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-3859"/>
            <a:ext cx="5037666" cy="377825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3097832"/>
            <a:ext cx="5037666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461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624110"/>
            <a:ext cx="4682480" cy="128089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ТЕМАТИЧЕСКИЕ КОНКУРСЫ ЧТЕЦОВ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257104"/>
            <a:ext cx="6591300" cy="4052216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1286" y="804938"/>
            <a:ext cx="3778250" cy="2833687"/>
          </a:xfrm>
        </p:spPr>
      </p:pic>
    </p:spTree>
    <p:extLst>
      <p:ext uri="{BB962C8B-B14F-4D97-AF65-F5344CB8AC3E}">
        <p14:creationId xmlns:p14="http://schemas.microsoft.com/office/powerpoint/2010/main" val="23025172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48680"/>
            <a:ext cx="8784975" cy="6120680"/>
          </a:xfrm>
        </p:spPr>
      </p:pic>
      <p:sp>
        <p:nvSpPr>
          <p:cNvPr id="3" name="TextBox 2"/>
          <p:cNvSpPr txBox="1"/>
          <p:nvPr/>
        </p:nvSpPr>
        <p:spPr>
          <a:xfrm>
            <a:off x="827584" y="88369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Конкурс «Похвальное слово русскому языку»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804869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81128"/>
            <a:ext cx="2954288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Поэтический марафон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29376"/>
            <a:ext cx="5041829" cy="377984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924944"/>
            <a:ext cx="5037666" cy="3778250"/>
          </a:xfrm>
        </p:spPr>
      </p:pic>
    </p:spTree>
    <p:extLst>
      <p:ext uri="{BB962C8B-B14F-4D97-AF65-F5344CB8AC3E}">
        <p14:creationId xmlns:p14="http://schemas.microsoft.com/office/powerpoint/2010/main" val="25501957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2726" y="542987"/>
            <a:ext cx="3600400" cy="128089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ЛИТЕРАТУРНЫЕ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br>
              <a:rPr lang="ru-RU" b="1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9979" y="2250232"/>
            <a:ext cx="5489839" cy="4607768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6632"/>
            <a:ext cx="5037666" cy="338946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11560" y="4248835"/>
            <a:ext cx="28803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ПОСИДЕЛКИ</a:t>
            </a:r>
            <a:endParaRPr lang="ru-RU" sz="24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7983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АКЦИЯ «ОТКРЫТЫЙ МИКРОФОН»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133600"/>
            <a:ext cx="6768752" cy="4535760"/>
          </a:xfrm>
        </p:spPr>
      </p:pic>
    </p:spTree>
    <p:extLst>
      <p:ext uri="{BB962C8B-B14F-4D97-AF65-F5344CB8AC3E}">
        <p14:creationId xmlns:p14="http://schemas.microsoft.com/office/powerpoint/2010/main" val="2196994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ПАРАД ЗВЁЗДНЫХ ПРЕДМЕТОВ</a:t>
            </a:r>
            <a:endParaRPr lang="ru-RU" sz="4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133600"/>
            <a:ext cx="6641967" cy="4535760"/>
          </a:xfrm>
        </p:spPr>
      </p:pic>
    </p:spTree>
    <p:extLst>
      <p:ext uri="{BB962C8B-B14F-4D97-AF65-F5344CB8AC3E}">
        <p14:creationId xmlns:p14="http://schemas.microsoft.com/office/powerpoint/2010/main" val="3567127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188640"/>
            <a:ext cx="6589199" cy="171636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5"/>
                </a:solidFill>
              </a:rPr>
              <a:t>Обзор художественной литературы</a:t>
            </a:r>
            <a:br>
              <a:rPr lang="ru-RU" sz="2800" b="1" dirty="0">
                <a:solidFill>
                  <a:schemeClr val="accent5"/>
                </a:solidFill>
              </a:rPr>
            </a:br>
            <a:r>
              <a:rPr lang="ru-RU" sz="2800" b="1" dirty="0">
                <a:solidFill>
                  <a:schemeClr val="accent5"/>
                </a:solidFill>
              </a:rPr>
              <a:t>"Всем, кто любит книгу, - о том, что стоит сегодня читать"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905000"/>
            <a:ext cx="8208911" cy="5484440"/>
          </a:xfrm>
        </p:spPr>
      </p:pic>
    </p:spTree>
    <p:extLst>
      <p:ext uri="{BB962C8B-B14F-4D97-AF65-F5344CB8AC3E}">
        <p14:creationId xmlns:p14="http://schemas.microsoft.com/office/powerpoint/2010/main" val="10819906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240360" cy="244827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КИНООЛИМП, посвящённый творчеству Эрнеста Хемингуэя</a:t>
            </a:r>
            <a:endParaRPr lang="ru-RU" sz="32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6411" y="3258603"/>
            <a:ext cx="3778250" cy="283368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63696" y="876864"/>
            <a:ext cx="623191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6842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154" y="2133600"/>
            <a:ext cx="3097192" cy="3778250"/>
          </a:xfrm>
        </p:spPr>
      </p:pic>
      <p:sp>
        <p:nvSpPr>
          <p:cNvPr id="4" name="Скругленный прямоугольник 3"/>
          <p:cNvSpPr/>
          <p:nvPr/>
        </p:nvSpPr>
        <p:spPr>
          <a:xfrm>
            <a:off x="235124" y="244923"/>
            <a:ext cx="8640960" cy="633670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3569" y="620688"/>
            <a:ext cx="3528392" cy="1008112"/>
          </a:xfrm>
          <a:prstGeom prst="roundRect">
            <a:avLst/>
          </a:prstGeom>
          <a:solidFill>
            <a:srgbClr val="C1EF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i="1" dirty="0">
              <a:solidFill>
                <a:srgbClr val="1C23A6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401708"/>
            <a:ext cx="485575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Урочная</a:t>
            </a:r>
          </a:p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д</a:t>
            </a:r>
            <a:r>
              <a:rPr lang="ru-RU" sz="3200" b="1" i="1" dirty="0" smtClean="0">
                <a:solidFill>
                  <a:srgbClr val="C00000"/>
                </a:solidFill>
              </a:rPr>
              <a:t>еятельность: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60032" y="678632"/>
            <a:ext cx="3528392" cy="1008112"/>
          </a:xfrm>
          <a:prstGeom prst="roundRect">
            <a:avLst/>
          </a:prstGeom>
          <a:solidFill>
            <a:srgbClr val="C1EF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i="1" dirty="0">
              <a:solidFill>
                <a:srgbClr val="1C23A6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8242" y="586135"/>
            <a:ext cx="48557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Внеурочная</a:t>
            </a:r>
          </a:p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д</a:t>
            </a:r>
            <a:r>
              <a:rPr lang="ru-RU" sz="3200" b="1" i="1" dirty="0" smtClean="0">
                <a:solidFill>
                  <a:srgbClr val="C00000"/>
                </a:solidFill>
              </a:rPr>
              <a:t>еятельность: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00759" y="1916832"/>
            <a:ext cx="3568624" cy="722430"/>
          </a:xfrm>
          <a:prstGeom prst="roundRect">
            <a:avLst/>
          </a:prstGeom>
          <a:solidFill>
            <a:srgbClr val="1D36F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ПРОЕКТЫ</a:t>
            </a:r>
            <a:endParaRPr lang="ru-RU" sz="2800" dirty="0">
              <a:solidFill>
                <a:srgbClr val="1C23A6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80568" y="2924944"/>
            <a:ext cx="3568624" cy="722430"/>
          </a:xfrm>
          <a:prstGeom prst="roundRect">
            <a:avLst/>
          </a:prstGeom>
          <a:solidFill>
            <a:srgbClr val="1D36F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НЕТРАДИЦИОННЫЕ</a:t>
            </a:r>
          </a:p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УРОКИ</a:t>
            </a:r>
            <a:endParaRPr lang="ru-RU" sz="2600" dirty="0">
              <a:solidFill>
                <a:srgbClr val="1C23A6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83569" y="4077072"/>
            <a:ext cx="3568624" cy="722430"/>
          </a:xfrm>
          <a:prstGeom prst="roundRect">
            <a:avLst/>
          </a:prstGeom>
          <a:solidFill>
            <a:srgbClr val="1D36F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ТВОРЧЕСКИЕ ЗАДАНИЯ</a:t>
            </a:r>
            <a:endParaRPr lang="ru-RU" sz="2600" dirty="0">
              <a:solidFill>
                <a:srgbClr val="1C23A6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73797" y="5157192"/>
            <a:ext cx="3568624" cy="722430"/>
          </a:xfrm>
          <a:prstGeom prst="roundRect">
            <a:avLst/>
          </a:prstGeom>
          <a:solidFill>
            <a:srgbClr val="1D36F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РАБОТА В ГРУППЕ </a:t>
            </a:r>
            <a:endParaRPr lang="ru-RU" sz="2800" dirty="0">
              <a:solidFill>
                <a:srgbClr val="1C23A6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931809" y="1916832"/>
            <a:ext cx="3568624" cy="722430"/>
          </a:xfrm>
          <a:prstGeom prst="roundRect">
            <a:avLst/>
          </a:prstGeom>
          <a:solidFill>
            <a:srgbClr val="1D36F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ПРЕДМЕТНЫЕ</a:t>
            </a:r>
            <a:br>
              <a:rPr lang="ru-RU" sz="2600" b="1" dirty="0" smtClean="0">
                <a:solidFill>
                  <a:schemeClr val="bg1"/>
                </a:solidFill>
              </a:rPr>
            </a:br>
            <a:r>
              <a:rPr lang="ru-RU" sz="2600" b="1" dirty="0" smtClean="0">
                <a:solidFill>
                  <a:schemeClr val="bg1"/>
                </a:solidFill>
              </a:rPr>
              <a:t>НЕДЕЛИ</a:t>
            </a:r>
            <a:endParaRPr lang="ru-RU" sz="2600" dirty="0">
              <a:solidFill>
                <a:schemeClr val="bg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819800" y="2780928"/>
            <a:ext cx="3568624" cy="722430"/>
          </a:xfrm>
          <a:prstGeom prst="roundRect">
            <a:avLst/>
          </a:prstGeom>
          <a:solidFill>
            <a:srgbClr val="1D36F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ОЛИМПИАДЫ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839916" y="3673778"/>
            <a:ext cx="3568624" cy="722430"/>
          </a:xfrm>
          <a:prstGeom prst="roundRect">
            <a:avLst/>
          </a:prstGeom>
          <a:solidFill>
            <a:srgbClr val="1D36F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ИССЛЕДОВАТЕЛЬСКИЕ РАБОТЫ</a:t>
            </a:r>
            <a:endParaRPr lang="ru-RU" sz="2600" dirty="0">
              <a:solidFill>
                <a:schemeClr val="bg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806455" y="4581128"/>
            <a:ext cx="3568624" cy="722430"/>
          </a:xfrm>
          <a:prstGeom prst="roundRect">
            <a:avLst/>
          </a:prstGeom>
          <a:solidFill>
            <a:srgbClr val="1D36F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>
                <a:solidFill>
                  <a:schemeClr val="bg1"/>
                </a:solidFill>
              </a:rPr>
              <a:t> </a:t>
            </a:r>
            <a:r>
              <a:rPr lang="ru-RU" sz="2600" b="1" dirty="0" smtClean="0">
                <a:solidFill>
                  <a:schemeClr val="bg1"/>
                </a:solidFill>
              </a:rPr>
              <a:t>        НАУЧНЫЕ</a:t>
            </a:r>
            <a:r>
              <a:rPr lang="ru-RU" sz="2600" b="1" dirty="0" smtClean="0">
                <a:solidFill>
                  <a:srgbClr val="1D36F3"/>
                </a:solidFill>
              </a:rPr>
              <a:t>АУЧНЫЕ </a:t>
            </a:r>
            <a:r>
              <a:rPr lang="ru-RU" sz="2600" b="1" dirty="0" smtClean="0">
                <a:solidFill>
                  <a:schemeClr val="bg1"/>
                </a:solidFill>
              </a:rPr>
              <a:t>КОНФЕРЕНЦИИ</a:t>
            </a:r>
            <a:endParaRPr lang="ru-RU" sz="2600" dirty="0">
              <a:solidFill>
                <a:schemeClr val="bg1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889492" y="5518407"/>
            <a:ext cx="3568624" cy="722430"/>
          </a:xfrm>
          <a:prstGeom prst="roundRect">
            <a:avLst/>
          </a:prstGeom>
          <a:solidFill>
            <a:srgbClr val="1D36F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КОНКУРСЫ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8467096" y="6005369"/>
            <a:ext cx="546874" cy="543528"/>
          </a:xfrm>
          <a:prstGeom prst="actionButtonForwardNext">
            <a:avLst/>
          </a:prstGeom>
          <a:solidFill>
            <a:srgbClr val="0000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9313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5"/>
          <p:cNvSpPr>
            <a:spLocks noGrp="1"/>
          </p:cNvSpPr>
          <p:nvPr>
            <p:ph type="title"/>
          </p:nvPr>
        </p:nvSpPr>
        <p:spPr>
          <a:xfrm>
            <a:off x="1942414" y="446088"/>
            <a:ext cx="5581913" cy="976312"/>
          </a:xfrm>
        </p:spPr>
        <p:txBody>
          <a:bodyPr>
            <a:noAutofit/>
          </a:bodyPr>
          <a:lstStyle/>
          <a:p>
            <a:pPr algn="ctr"/>
            <a:r>
              <a:rPr lang="ru-RU" altLang="ru-RU" sz="32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Углегорск – моя судьба</a:t>
            </a:r>
            <a:br>
              <a:rPr lang="ru-RU" altLang="ru-RU" sz="32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altLang="ru-RU" sz="32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Иван Данилов</a:t>
            </a:r>
          </a:p>
        </p:txBody>
      </p:sp>
      <p:pic>
        <p:nvPicPr>
          <p:cNvPr id="14340" name="Picture 8" descr="http://ia100.mycdn.me/image?t=3&amp;bid=476360829198&amp;id=476360829198&amp;plc=WEB&amp;tkn=*5SjyX__pJ0YlMmv6iQqwwhzdzKI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3450" y="1731963"/>
            <a:ext cx="3790950" cy="2843212"/>
          </a:xfrm>
          <a:noFill/>
          <a:ln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9" name="Текст 6"/>
          <p:cNvSpPr>
            <a:spLocks noGrp="1"/>
          </p:cNvSpPr>
          <p:nvPr>
            <p:ph type="body" sz="half" idx="2"/>
          </p:nvPr>
        </p:nvSpPr>
        <p:spPr>
          <a:xfrm>
            <a:off x="1115616" y="1598612"/>
            <a:ext cx="3456383" cy="5070747"/>
          </a:xfrm>
        </p:spPr>
        <p:txBody>
          <a:bodyPr>
            <a:normAutofit fontScale="92500" lnSpcReduction="10000"/>
          </a:bodyPr>
          <a:lstStyle/>
          <a:p>
            <a:endParaRPr lang="ru-RU" altLang="ru-RU" sz="1200" dirty="0" smtClean="0"/>
          </a:p>
          <a:p>
            <a:endParaRPr lang="ru-RU" altLang="ru-RU" sz="1200" dirty="0"/>
          </a:p>
          <a:p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морской прибой ласкает руки</a:t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пьянит душистый иван-чай.</a:t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за что не выдержу разлуки, </a:t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вдруг уеду невзначай.</a:t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Углегорск, ты стал моей </a:t>
            </a:r>
            <a:r>
              <a:rPr lang="ru-RU" altLang="ru-RU" sz="1500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судьбою</a:t>
            </a: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- частица малая твоя.</a:t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Неразлучны мы навек с тобою,</a:t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Островная щедрая земля.</a:t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дождём вдруг  налетела вьюга,</a:t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Трое суток сыплет снегопад.</a:t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равно  не бросим мы друг друга.</a:t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страшны ни ливень нам, ни град.</a:t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Расплескалось солнце по долинам,</a:t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Теплотой наполнилась листва.</a:t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Благодать стоит над Сахалином.</a:t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Дорогие с детства мне места.</a:t>
            </a:r>
          </a:p>
          <a:p>
            <a: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5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6718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2"/>
            <a:ext cx="8507288" cy="6408712"/>
          </a:xfrm>
        </p:spPr>
      </p:pic>
    </p:spTree>
    <p:extLst>
      <p:ext uri="{BB962C8B-B14F-4D97-AF65-F5344CB8AC3E}">
        <p14:creationId xmlns:p14="http://schemas.microsoft.com/office/powerpoint/2010/main" val="1752446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yaponskie_ultrapravye_trebuyut_vernut_kurily_thumb_fed_sh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3319463"/>
            <a:ext cx="4716462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5" descr="imagesCAQ9KE1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193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6"/>
          <p:cNvSpPr>
            <a:spLocks noGrp="1"/>
          </p:cNvSpPr>
          <p:nvPr>
            <p:ph type="title" idx="4294967295"/>
          </p:nvPr>
        </p:nvSpPr>
        <p:spPr>
          <a:xfrm>
            <a:off x="2124075" y="704850"/>
            <a:ext cx="6840538" cy="2940050"/>
          </a:xfrm>
        </p:spPr>
        <p:txBody>
          <a:bodyPr>
            <a:normAutofit fontScale="90000"/>
          </a:bodyPr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6000" dirty="0" smtClean="0">
                <a:solidFill>
                  <a:schemeClr val="accent3"/>
                </a:solidFill>
                <a:latin typeface="Monotype Corsiva" pitchFamily="66" charset="0"/>
              </a:rPr>
              <a:t>Люблю тебя, </a:t>
            </a:r>
            <a:br>
              <a:rPr lang="ru-RU" sz="6000" dirty="0" smtClean="0">
                <a:solidFill>
                  <a:schemeClr val="accent3"/>
                </a:solidFill>
                <a:latin typeface="Monotype Corsiva" pitchFamily="66" charset="0"/>
              </a:rPr>
            </a:br>
            <a:r>
              <a:rPr lang="ru-RU" sz="6000" dirty="0" smtClean="0">
                <a:solidFill>
                  <a:schemeClr val="accent3"/>
                </a:solidFill>
                <a:latin typeface="Monotype Corsiva" pitchFamily="66" charset="0"/>
              </a:rPr>
              <a:t>        мой край родной!</a:t>
            </a:r>
            <a:r>
              <a:rPr lang="ru-RU" sz="6000" dirty="0" smtClean="0">
                <a:solidFill>
                  <a:schemeClr val="accent3"/>
                </a:solidFill>
                <a:latin typeface="Arial" charset="0"/>
              </a:rPr>
              <a:t/>
            </a:r>
            <a:br>
              <a:rPr lang="ru-RU" sz="6000" dirty="0" smtClean="0">
                <a:solidFill>
                  <a:schemeClr val="accent3"/>
                </a:solidFill>
                <a:latin typeface="Arial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Arial" charset="0"/>
              </a:rPr>
            </a:br>
            <a:endParaRPr lang="ru-RU" sz="3600" b="1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5" name="Rectangle 3"/>
          <p:cNvSpPr>
            <a:spLocks noGrp="1"/>
          </p:cNvSpPr>
          <p:nvPr>
            <p:ph type="body" idx="4294967295"/>
          </p:nvPr>
        </p:nvSpPr>
        <p:spPr>
          <a:xfrm>
            <a:off x="0" y="3284538"/>
            <a:ext cx="5651500" cy="357346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6000" smtClean="0">
                <a:solidFill>
                  <a:srgbClr val="FFC000"/>
                </a:solidFill>
                <a:latin typeface="Monotype Corsiva" panose="03010101010201010101" pitchFamily="66" charset="0"/>
              </a:rPr>
              <a:t>Литературная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6000" smtClean="0">
                <a:solidFill>
                  <a:srgbClr val="FFC000"/>
                </a:solidFill>
                <a:latin typeface="Monotype Corsiva" panose="03010101010201010101" pitchFamily="66" charset="0"/>
              </a:rPr>
              <a:t>               гостиная</a:t>
            </a:r>
          </a:p>
        </p:txBody>
      </p:sp>
    </p:spTree>
    <p:extLst>
      <p:ext uri="{BB962C8B-B14F-4D97-AF65-F5344CB8AC3E}">
        <p14:creationId xmlns:p14="http://schemas.microsoft.com/office/powerpoint/2010/main" val="192880074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404664"/>
            <a:ext cx="8640960" cy="633670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СЛАЙД ДЛЯ ГРАМОТ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УЧЕНИКОВ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204889"/>
              </p:ext>
            </p:extLst>
          </p:nvPr>
        </p:nvGraphicFramePr>
        <p:xfrm>
          <a:off x="827584" y="764704"/>
          <a:ext cx="7594923" cy="5736413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807442">
                  <a:extLst>
                    <a:ext uri="{9D8B030D-6E8A-4147-A177-3AD203B41FA5}">
                      <a16:colId xmlns:a16="http://schemas.microsoft.com/office/drawing/2014/main" val="1338160741"/>
                    </a:ext>
                  </a:extLst>
                </a:gridCol>
                <a:gridCol w="1901930">
                  <a:extLst>
                    <a:ext uri="{9D8B030D-6E8A-4147-A177-3AD203B41FA5}">
                      <a16:colId xmlns:a16="http://schemas.microsoft.com/office/drawing/2014/main" val="3763026913"/>
                    </a:ext>
                  </a:extLst>
                </a:gridCol>
                <a:gridCol w="996075">
                  <a:extLst>
                    <a:ext uri="{9D8B030D-6E8A-4147-A177-3AD203B41FA5}">
                      <a16:colId xmlns:a16="http://schemas.microsoft.com/office/drawing/2014/main" val="3784613243"/>
                    </a:ext>
                  </a:extLst>
                </a:gridCol>
                <a:gridCol w="889395">
                  <a:extLst>
                    <a:ext uri="{9D8B030D-6E8A-4147-A177-3AD203B41FA5}">
                      <a16:colId xmlns:a16="http://schemas.microsoft.com/office/drawing/2014/main" val="723189402"/>
                    </a:ext>
                  </a:extLst>
                </a:gridCol>
                <a:gridCol w="2000081">
                  <a:extLst>
                    <a:ext uri="{9D8B030D-6E8A-4147-A177-3AD203B41FA5}">
                      <a16:colId xmlns:a16="http://schemas.microsoft.com/office/drawing/2014/main" val="760326398"/>
                    </a:ext>
                  </a:extLst>
                </a:gridCol>
              </a:tblGrid>
              <a:tr h="638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Название конкурса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Статус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ФИО ученика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Класс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9780346"/>
                  </a:ext>
                </a:extLst>
              </a:tr>
              <a:tr h="9139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«ЖИВАЯ</a:t>
                      </a:r>
                      <a:r>
                        <a:rPr lang="ru-RU" sz="1200" baseline="0" dirty="0" smtClean="0">
                          <a:effectLst/>
                        </a:rPr>
                        <a:t> КЛАССИКА</a:t>
                      </a:r>
                      <a:r>
                        <a:rPr lang="ru-RU" sz="1200" dirty="0" smtClean="0">
                          <a:effectLst/>
                        </a:rPr>
                        <a:t>»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2016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Районный этап Всероссийского конкурса чтецов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СЕНИНА АНАСТАСИЯ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8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ПОБЕДИТЕЛЬ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8319666"/>
                  </a:ext>
                </a:extLst>
              </a:tr>
              <a:tr h="9139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НАУЧНО-ПРАКТИЧЕСКАЯ КОНФЕРЕНЦИЯ «ЗНАК ВОПРОСА»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Районный этап областного конкурса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ПАВЛЮК ТАТЬЯНА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II-</a:t>
                      </a:r>
                      <a:r>
                        <a:rPr lang="ru-RU" sz="1200" dirty="0" smtClean="0"/>
                        <a:t>е МЕСТО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8274121"/>
                  </a:ext>
                </a:extLst>
              </a:tr>
              <a:tr h="13445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«ЛИТЕРАТУРНАЯ РОССИЯ»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ВСЕРОССИЙСКИЙ КОНКУРС НАУЧНО-ИССЛЕДОВАТЕЛЬСКИХ РАБОТ 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ПАВЛЮК ТАТЬЯНА</a:t>
                      </a:r>
                    </a:p>
                    <a:p>
                      <a:pPr algn="ctr"/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7</a:t>
                      </a:r>
                    </a:p>
                    <a:p>
                      <a:pPr algn="ctr"/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ПОБЕДИТЕЛЬ </a:t>
                      </a:r>
                      <a:r>
                        <a:rPr lang="en-US" sz="1200" dirty="0" smtClean="0"/>
                        <a:t>II </a:t>
                      </a:r>
                      <a:r>
                        <a:rPr lang="ru-RU" sz="1200" dirty="0" smtClean="0"/>
                        <a:t>СТЕПЕНИ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1118392"/>
                  </a:ext>
                </a:extLst>
              </a:tr>
              <a:tr h="19252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«ЛИТЕРАТУРНАЯ РОССИЯ»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ВСЕРОССИЙСКИЙ КОНКУРС НАУЧНО-ИССЛЕДОВАТЕЛЬСКИХ РАБОТ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(конкурс чтецов)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СТАРШИНОВА ПОЛИНА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8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ПОБЕДИТЕЛЬ </a:t>
                      </a:r>
                      <a:r>
                        <a:rPr lang="en-US" sz="1200" dirty="0" smtClean="0"/>
                        <a:t>III </a:t>
                      </a:r>
                      <a:r>
                        <a:rPr lang="ru-RU" sz="1200" dirty="0" smtClean="0"/>
                        <a:t>СТЕПЕНИ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5724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73563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>
              <a:lnSpc>
                <a:spcPct val="115000"/>
              </a:lnSpc>
              <a:spcBef>
                <a:spcPts val="0"/>
              </a:spcBef>
            </a:pP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НАУЧНО-ПРАКТИЧЕСКАЯ КОНФЕРЕНЦИЯ «ЗНАК ВОПРОСА»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II-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 МЕСТО</a:t>
            </a:r>
            <a:b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6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619671" y="1988839"/>
            <a:ext cx="5962609" cy="4597971"/>
          </a:xfrm>
        </p:spPr>
      </p:pic>
    </p:spTree>
    <p:extLst>
      <p:ext uri="{BB962C8B-B14F-4D97-AF65-F5344CB8AC3E}">
        <p14:creationId xmlns:p14="http://schemas.microsoft.com/office/powerpoint/2010/main" val="23023022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16632"/>
            <a:ext cx="6192688" cy="3479604"/>
          </a:xfr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3645024"/>
            <a:ext cx="5256584" cy="295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1082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Проблемная технология 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Курск</a:t>
            </a:r>
            <a:r>
              <a:rPr lang="ru-RU" sz="3200" dirty="0"/>
              <a:t> – куряне (курянин, </a:t>
            </a:r>
            <a:r>
              <a:rPr lang="ru-RU" sz="3200" dirty="0" err="1"/>
              <a:t>курянка</a:t>
            </a:r>
            <a:r>
              <a:rPr lang="ru-RU" sz="3200" dirty="0" smtClean="0"/>
              <a:t>).</a:t>
            </a:r>
            <a:r>
              <a:rPr lang="ru-RU" sz="3200" b="1" dirty="0"/>
              <a:t> </a:t>
            </a:r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sz="3200" b="1" dirty="0" smtClean="0"/>
              <a:t>Пенза</a:t>
            </a:r>
            <a:r>
              <a:rPr lang="ru-RU" sz="3200" dirty="0" smtClean="0"/>
              <a:t> </a:t>
            </a:r>
            <a:r>
              <a:rPr lang="ru-RU" sz="3200" dirty="0"/>
              <a:t>– пензенцы (</a:t>
            </a:r>
            <a:r>
              <a:rPr lang="ru-RU" sz="3200" dirty="0" err="1"/>
              <a:t>пензенец</a:t>
            </a:r>
            <a:r>
              <a:rPr lang="ru-RU" sz="3200" dirty="0"/>
              <a:t>, </a:t>
            </a:r>
            <a:r>
              <a:rPr lang="ru-RU" sz="3200" dirty="0" err="1"/>
              <a:t>пензенка</a:t>
            </a:r>
            <a:r>
              <a:rPr lang="ru-RU" sz="3200" dirty="0"/>
              <a:t>).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14173025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0135" y="1922494"/>
            <a:ext cx="5213552" cy="39101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53952" y="1760856"/>
            <a:ext cx="5187507" cy="42073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5656" y="332656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РАЗНОУРОВНЕВОЕ ОБУЧЕНИЕ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5439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692696"/>
            <a:ext cx="7488832" cy="5544616"/>
          </a:xfrm>
        </p:spPr>
      </p:pic>
    </p:spTree>
    <p:extLst>
      <p:ext uri="{BB962C8B-B14F-4D97-AF65-F5344CB8AC3E}">
        <p14:creationId xmlns:p14="http://schemas.microsoft.com/office/powerpoint/2010/main" val="19362254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116632"/>
            <a:ext cx="6589199" cy="17883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проекта по литературе</a:t>
            </a:r>
            <a:br>
              <a:rPr lang="ru-RU" sz="54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группах)</a:t>
            </a:r>
            <a:endParaRPr lang="ru-RU" sz="5400" b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492896"/>
            <a:ext cx="6696744" cy="4176464"/>
          </a:xfrm>
        </p:spPr>
      </p:pic>
    </p:spTree>
    <p:extLst>
      <p:ext uri="{BB962C8B-B14F-4D97-AF65-F5344CB8AC3E}">
        <p14:creationId xmlns:p14="http://schemas.microsoft.com/office/powerpoint/2010/main" val="34670637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935038" y="296863"/>
            <a:ext cx="7920037" cy="722312"/>
          </a:xfrm>
        </p:spPr>
        <p:txBody>
          <a:bodyPr/>
          <a:lstStyle/>
          <a:p>
            <a:r>
              <a:rPr lang="ru-RU" altLang="ru-RU" sz="2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внеклассной работы с одарёнными детьми</a:t>
            </a:r>
            <a:endParaRPr lang="ru-RU" altLang="ru-RU" sz="24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935038" y="1593850"/>
            <a:ext cx="7920037" cy="4248150"/>
          </a:xfrm>
        </p:spPr>
        <p:txBody>
          <a:bodyPr/>
          <a:lstStyle/>
          <a:p>
            <a:pPr algn="ctr">
              <a:defRPr/>
            </a:pPr>
            <a:r>
              <a:rPr lang="ru-RU" sz="1800" b="1" u="sng" dirty="0" smtClean="0">
                <a:solidFill>
                  <a:schemeClr val="tx1"/>
                </a:solidFill>
              </a:rPr>
              <a:t>По русскому языку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ru-RU" sz="1800" dirty="0" smtClean="0"/>
              <a:t> -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внеклассные занятия должны расширять лингвистический кругозор школьников и развивать их языковое чутье, воспитывать любовь и уважение к русскому народу и интерес к его языку, должны прививать учащимся навыки самостоятельной работы с книгой, учить пользоваться словарями и другой справочной литературой, самостоятельно пополнять знания по русскому языку.</a:t>
            </a:r>
          </a:p>
          <a:p>
            <a:pPr algn="ctr">
              <a:defRPr/>
            </a:pPr>
            <a:r>
              <a:rPr lang="ru-RU" sz="1800" b="1" u="sng" dirty="0" smtClean="0">
                <a:solidFill>
                  <a:schemeClr val="tx1"/>
                </a:solidFill>
              </a:rPr>
              <a:t>По литературе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</a:p>
          <a:p>
            <a:pPr>
              <a:defRPr/>
            </a:pPr>
            <a:r>
              <a:rPr lang="ru-RU" sz="1800" dirty="0" smtClean="0"/>
              <a:t>-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расширить литературное образование, углубить читательскую культуру учеников, развить их творческие способности и эстетический вкус, укрепить их гражданские и нравственные позиции.</a:t>
            </a:r>
          </a:p>
          <a:p>
            <a:pPr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0393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038" y="296863"/>
            <a:ext cx="7920037" cy="900112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Виды внеклассной работы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935038" y="1593850"/>
            <a:ext cx="7920037" cy="4248150"/>
          </a:xfrm>
        </p:spPr>
        <p:txBody>
          <a:bodyPr/>
          <a:lstStyle/>
          <a:p>
            <a:pPr>
              <a:buClr>
                <a:schemeClr val="accent5">
                  <a:lumMod val="50000"/>
                </a:schemeClr>
              </a:buClr>
              <a:buFont typeface="Wingdings" pitchFamily="2" charset="2"/>
              <a:buChar char="§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Литературные гостиные.</a:t>
            </a:r>
          </a:p>
          <a:p>
            <a:pPr>
              <a:buClr>
                <a:schemeClr val="accent5">
                  <a:lumMod val="50000"/>
                </a:schemeClr>
              </a:buClr>
              <a:buFont typeface="Wingdings" pitchFamily="2" charset="2"/>
              <a:buChar char="§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Встречи с местными поэтами.</a:t>
            </a:r>
          </a:p>
          <a:p>
            <a:pPr>
              <a:buClr>
                <a:schemeClr val="accent5">
                  <a:lumMod val="50000"/>
                </a:schemeClr>
              </a:buClr>
              <a:buFont typeface="Wingdings" pitchFamily="2" charset="2"/>
              <a:buChar char="§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Участие в конкурсе «Живая классика».</a:t>
            </a:r>
          </a:p>
          <a:p>
            <a:pPr>
              <a:buClr>
                <a:schemeClr val="accent5">
                  <a:lumMod val="50000"/>
                </a:schemeClr>
              </a:buClr>
              <a:buFont typeface="Wingdings" pitchFamily="2" charset="2"/>
              <a:buChar char="§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Предметные недели (неделя русского языка).</a:t>
            </a:r>
          </a:p>
          <a:p>
            <a:pPr>
              <a:buClr>
                <a:schemeClr val="accent5">
                  <a:lumMod val="50000"/>
                </a:schemeClr>
              </a:buClr>
              <a:buFont typeface="Wingdings" pitchFamily="2" charset="2"/>
              <a:buChar char="§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Школьный интеллектуальный марафон.</a:t>
            </a:r>
          </a:p>
          <a:p>
            <a:pPr>
              <a:buClr>
                <a:schemeClr val="accent5">
                  <a:lumMod val="50000"/>
                </a:schemeClr>
              </a:buClr>
              <a:buFont typeface="Wingdings" pitchFamily="2" charset="2"/>
              <a:buChar char="§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Предметные олимпиады.</a:t>
            </a:r>
          </a:p>
          <a:p>
            <a:pPr>
              <a:buClr>
                <a:schemeClr val="accent5">
                  <a:lumMod val="50000"/>
                </a:schemeClr>
              </a:buClr>
              <a:buFont typeface="Wingdings" pitchFamily="2" charset="2"/>
              <a:buChar char="§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Участие в дистанционных конкурсах, олимпиадах.</a:t>
            </a:r>
          </a:p>
          <a:p>
            <a:pPr>
              <a:buClr>
                <a:schemeClr val="accent5">
                  <a:lumMod val="50000"/>
                </a:schemeClr>
              </a:buClr>
              <a:buFont typeface="Wingdings" pitchFamily="2" charset="2"/>
              <a:buChar char="§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Выставка лучших тетрадей, сочинений, стихотворений, грамматических сказок, иллюстраций, кроссвордов.</a:t>
            </a:r>
          </a:p>
          <a:p>
            <a:pPr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Рисунок 3" descr="https://fs00.infourok.ru/images/doc/64/78773/hello_html_5b6a0ff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8088" y="1128713"/>
            <a:ext cx="2484437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72040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917</TotalTime>
  <Words>340</Words>
  <Application>Microsoft Office PowerPoint</Application>
  <PresentationFormat>Экран (4:3)</PresentationFormat>
  <Paragraphs>92</Paragraphs>
  <Slides>24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5" baseType="lpstr">
      <vt:lpstr>Arial</vt:lpstr>
      <vt:lpstr>Calibri</vt:lpstr>
      <vt:lpstr>Calligraph</vt:lpstr>
      <vt:lpstr>Cassandra</vt:lpstr>
      <vt:lpstr>Century Gothic</vt:lpstr>
      <vt:lpstr>Monotype Corsiva</vt:lpstr>
      <vt:lpstr>Times New Roman</vt:lpstr>
      <vt:lpstr>Wingdings</vt:lpstr>
      <vt:lpstr>Wingdings 2</vt:lpstr>
      <vt:lpstr>Wingdings 3</vt:lpstr>
      <vt:lpstr>Легкий дым</vt:lpstr>
      <vt:lpstr>Презентация PowerPoint</vt:lpstr>
      <vt:lpstr>    </vt:lpstr>
      <vt:lpstr>Презентация PowerPoint</vt:lpstr>
      <vt:lpstr>Проблемная технология </vt:lpstr>
      <vt:lpstr>Презентация PowerPoint</vt:lpstr>
      <vt:lpstr>Презентация PowerPoint</vt:lpstr>
      <vt:lpstr>Защита проекта по литературе (в группах)</vt:lpstr>
      <vt:lpstr>Цель внеклассной работы с одарёнными детьми</vt:lpstr>
      <vt:lpstr>Виды внеклассной работы </vt:lpstr>
      <vt:lpstr>Литературная викторина</vt:lpstr>
      <vt:lpstr>БРЕЙН-РИНГ</vt:lpstr>
      <vt:lpstr>ТЕМАТИЧЕСКИЕ КОНКУРСЫ ЧТЕЦОВ</vt:lpstr>
      <vt:lpstr>Презентация PowerPoint</vt:lpstr>
      <vt:lpstr>Поэтический марафон</vt:lpstr>
      <vt:lpstr>ЛИТЕРАТУРНЫЕ  </vt:lpstr>
      <vt:lpstr> АКЦИЯ «ОТКРЫТЫЙ МИКРОФОН»</vt:lpstr>
      <vt:lpstr>ПАРАД ЗВЁЗДНЫХ ПРЕДМЕТОВ</vt:lpstr>
      <vt:lpstr>Обзор художественной литературы "Всем, кто любит книгу, - о том, что стоит сегодня читать"</vt:lpstr>
      <vt:lpstr>КИНООЛИМП, посвящённый творчеству Эрнеста Хемингуэя</vt:lpstr>
      <vt:lpstr>Углегорск – моя судьба Иван Данилов</vt:lpstr>
      <vt:lpstr>Презентация PowerPoint</vt:lpstr>
      <vt:lpstr>Люблю тебя,          мой край родной!  </vt:lpstr>
      <vt:lpstr>Презентация PowerPoint</vt:lpstr>
      <vt:lpstr>НАУЧНО-ПРАКТИЧЕСКАЯ КОНФЕРЕНЦИЯ «ЗНАК ВОПРОСА» II-е МЕСТО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idea-PC</dc:creator>
  <cp:lastModifiedBy>Алексей Меньчик</cp:lastModifiedBy>
  <cp:revision>81</cp:revision>
  <dcterms:created xsi:type="dcterms:W3CDTF">2017-12-10T22:39:25Z</dcterms:created>
  <dcterms:modified xsi:type="dcterms:W3CDTF">2019-04-29T04:28:08Z</dcterms:modified>
</cp:coreProperties>
</file>