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873" autoAdjust="0"/>
    <p:restoredTop sz="94660"/>
  </p:normalViewPr>
  <p:slideViewPr>
    <p:cSldViewPr>
      <p:cViewPr varScale="1">
        <p:scale>
          <a:sx n="83" d="100"/>
          <a:sy n="83" d="100"/>
        </p:scale>
        <p:origin x="-128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A3C325-B3E9-47E3-BEDB-077F80742203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999E0-8B0A-4BEF-BA1C-84BE4ACD8D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999E0-8B0A-4BEF-BA1C-84BE4ACD8D0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051C-DA57-4648-805A-984E1EDEA6F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144A788-BB57-4FF0-AB17-0D3189BC8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051C-DA57-4648-805A-984E1EDEA6F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4A788-BB57-4FF0-AB17-0D3189BC8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051C-DA57-4648-805A-984E1EDEA6F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4A788-BB57-4FF0-AB17-0D3189BC8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051C-DA57-4648-805A-984E1EDEA6F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144A788-BB57-4FF0-AB17-0D3189BC8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051C-DA57-4648-805A-984E1EDEA6F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4A788-BB57-4FF0-AB17-0D3189BC80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051C-DA57-4648-805A-984E1EDEA6F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4A788-BB57-4FF0-AB17-0D3189BC8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051C-DA57-4648-805A-984E1EDEA6F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144A788-BB57-4FF0-AB17-0D3189BC80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051C-DA57-4648-805A-984E1EDEA6F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4A788-BB57-4FF0-AB17-0D3189BC8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051C-DA57-4648-805A-984E1EDEA6F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4A788-BB57-4FF0-AB17-0D3189BC8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051C-DA57-4648-805A-984E1EDEA6F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4A788-BB57-4FF0-AB17-0D3189BC8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D051C-DA57-4648-805A-984E1EDEA6F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4A788-BB57-4FF0-AB17-0D3189BC80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53D051C-DA57-4648-805A-984E1EDEA6F8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144A788-BB57-4FF0-AB17-0D3189BC80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575985"/>
          </a:xfrm>
        </p:spPr>
        <p:txBody>
          <a:bodyPr>
            <a:normAutofit/>
          </a:bodyPr>
          <a:lstStyle/>
          <a:p>
            <a:pPr algn="ctr"/>
            <a:r>
              <a:rPr lang="ru-RU" sz="2400" dirty="0" err="1" smtClean="0"/>
              <a:t>Моу</a:t>
            </a:r>
            <a:r>
              <a:rPr lang="ru-RU" sz="2400" dirty="0" smtClean="0"/>
              <a:t>  «</a:t>
            </a:r>
            <a:r>
              <a:rPr lang="ru-RU" sz="2400" dirty="0" err="1" smtClean="0"/>
              <a:t>Турунтаевская</a:t>
            </a:r>
            <a:r>
              <a:rPr lang="ru-RU" sz="2400" dirty="0" smtClean="0"/>
              <a:t> средняя общеобразовательная школа №1»      ученица 6 класса «а» </a:t>
            </a:r>
            <a:br>
              <a:rPr lang="ru-RU" sz="2400" dirty="0" smtClean="0"/>
            </a:br>
            <a:r>
              <a:rPr lang="ru-RU" sz="2400" dirty="0" smtClean="0"/>
              <a:t>Федорук Надежда 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>2017 </a:t>
            </a:r>
            <a:r>
              <a:rPr lang="ru-RU" sz="2400" dirty="0" smtClean="0"/>
              <a:t>год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00042"/>
            <a:ext cx="8458200" cy="3014674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Осенние явления в жизни растений.      Листопад.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58204" cy="23574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Arno Pro" pitchFamily="18" charset="0"/>
              </a:rPr>
              <a:t>Осень. Обсыпается весь наш бедный сад,</a:t>
            </a:r>
            <a:r>
              <a:rPr lang="ru-RU" i="1" dirty="0" smtClean="0">
                <a:latin typeface="Arno Pro" pitchFamily="18" charset="0"/>
              </a:rPr>
              <a:t/>
            </a:r>
            <a:br>
              <a:rPr lang="ru-RU" i="1" dirty="0" smtClean="0">
                <a:latin typeface="Arno Pro" pitchFamily="18" charset="0"/>
              </a:rPr>
            </a:br>
            <a:r>
              <a:rPr lang="ru-RU" b="1" i="1" dirty="0" smtClean="0">
                <a:latin typeface="Arno Pro" pitchFamily="18" charset="0"/>
              </a:rPr>
              <a:t>Листья пожелтелые по ветру летят …(А.К.Толстой).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500306"/>
            <a:ext cx="8686800" cy="414340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b="1" dirty="0" smtClean="0"/>
              <a:t>Оглавление. </a:t>
            </a:r>
            <a:endParaRPr lang="ru-RU" dirty="0" smtClean="0"/>
          </a:p>
          <a:p>
            <a:pPr lvl="0"/>
            <a:r>
              <a:rPr lang="ru-RU" dirty="0" smtClean="0"/>
              <a:t>Почему листья у растений летом зеленые. Опыт №1  « Получение спиртовой вытяжки хлорофилла».</a:t>
            </a:r>
          </a:p>
          <a:p>
            <a:pPr lvl="0"/>
            <a:r>
              <a:rPr lang="ru-RU" dirty="0" smtClean="0"/>
              <a:t>Почему листья могут осенью менять цвет? Опыт №2 «Разделение пигментов листа».</a:t>
            </a:r>
          </a:p>
          <a:p>
            <a:pPr lvl="0"/>
            <a:r>
              <a:rPr lang="ru-RU" dirty="0" smtClean="0"/>
              <a:t>Опыт №3 «Испарение воды ».</a:t>
            </a:r>
          </a:p>
          <a:p>
            <a:pPr lvl="0"/>
            <a:r>
              <a:rPr lang="ru-RU" dirty="0" smtClean="0"/>
              <a:t>Почему листья осенью опадают или значение листопада для растения.  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 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r>
              <a:rPr lang="ru-RU" b="1" dirty="0" smtClean="0"/>
              <a:t>Опыт №1. Извлечение пигментов листа в </a:t>
            </a:r>
            <a:r>
              <a:rPr lang="ru-RU" b="1" dirty="0" err="1" smtClean="0"/>
              <a:t>спиртовый</a:t>
            </a:r>
            <a:r>
              <a:rPr lang="ru-RU" b="1" dirty="0" smtClean="0"/>
              <a:t> раствор.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30383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900" dirty="0" smtClean="0"/>
              <a:t>Взяла зеленый лист тополя, разрезала, растолкла в ступке и небольшое количество  положила в пробирку. </a:t>
            </a:r>
            <a:br>
              <a:rPr lang="ru-RU" sz="2900" dirty="0" smtClean="0"/>
            </a:br>
            <a:r>
              <a:rPr lang="ru-RU" sz="2900" dirty="0" smtClean="0"/>
              <a:t>Налила 5.0 мл 90% этилового спирта. </a:t>
            </a:r>
            <a:br>
              <a:rPr lang="ru-RU" sz="2900" dirty="0" smtClean="0"/>
            </a:br>
            <a:r>
              <a:rPr lang="ru-RU" sz="2900" dirty="0" smtClean="0"/>
              <a:t>Нагрела осторожно над пламенем спиртовки. </a:t>
            </a:r>
            <a:br>
              <a:rPr lang="ru-RU" sz="2900" dirty="0" smtClean="0"/>
            </a:br>
            <a:r>
              <a:rPr lang="ru-RU" sz="2900" dirty="0" smtClean="0"/>
              <a:t>Этиловый спирт окрасился в зеленый цвет, а лист стал белым. </a:t>
            </a:r>
            <a:br>
              <a:rPr lang="ru-RU" sz="2900" dirty="0" smtClean="0"/>
            </a:br>
            <a:r>
              <a:rPr lang="ru-RU" sz="2900" dirty="0" smtClean="0"/>
              <a:t>Красящие вещества (пигменты) из листа перешли в спирт, т.е. растворились в спирте. </a:t>
            </a:r>
            <a:br>
              <a:rPr lang="ru-RU" sz="2900" dirty="0" smtClean="0"/>
            </a:br>
            <a:r>
              <a:rPr lang="ru-RU" sz="2900" dirty="0" smtClean="0"/>
              <a:t>Затем я узнала, что зеленый пигмент называется хлорофилл и именно он придает листу зеленую окраску.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В результате опыта я получила спиртовую вытяжку хлорофилла.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Спиртовая вытяжка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хлорофилла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214282" y="1142984"/>
            <a:ext cx="428628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4643438" y="1142984"/>
            <a:ext cx="428628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опыт №2.</a:t>
            </a:r>
            <a:r>
              <a:rPr lang="ru-RU" dirty="0" smtClean="0"/>
              <a:t> </a:t>
            </a:r>
            <a:r>
              <a:rPr lang="ru-RU" b="1" dirty="0" smtClean="0"/>
              <a:t>Разделение пигментов листа.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1"/>
            <a:ext cx="8686800" cy="307183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спиртовую вытяжку хлорофилла – 2мл добавила 2 мл.  чистого авиационного бензина и 2-3 капли воды, закрыла пробирку пальцем и встряхнула, дала отстояться в штативе. </a:t>
            </a:r>
          </a:p>
          <a:p>
            <a:r>
              <a:rPr lang="ru-RU" dirty="0" smtClean="0"/>
              <a:t>Когда жидкость в пробирке отстоялась, то я увидела расслоение по цветам: верхний слой жидкости  около 2 мл.  - зеленый, а нижний слой стал желтым.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3429000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/>
              <a:t>Спиртовая вытяжка                                                         Два окрашенных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хлорофилла:                                                                          слоя:          </a:t>
            </a:r>
            <a:endParaRPr lang="ru-RU" dirty="0" smtClean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2357422" y="3857628"/>
            <a:ext cx="471488" cy="1033463"/>
          </a:xfrm>
          <a:prstGeom prst="can">
            <a:avLst>
              <a:gd name="adj" fmla="val 54798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2357422" y="4643446"/>
            <a:ext cx="471488" cy="981075"/>
          </a:xfrm>
          <a:prstGeom prst="can">
            <a:avLst>
              <a:gd name="adj" fmla="val 52020"/>
            </a:avLst>
          </a:prstGeom>
          <a:solidFill>
            <a:srgbClr val="76923C"/>
          </a:solidFill>
          <a:ln w="9525">
            <a:solidFill>
              <a:srgbClr val="4E6128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7715272" y="3786190"/>
            <a:ext cx="471487" cy="1033463"/>
          </a:xfrm>
          <a:prstGeom prst="can">
            <a:avLst>
              <a:gd name="adj" fmla="val 54798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7715272" y="4643446"/>
            <a:ext cx="471487" cy="508000"/>
          </a:xfrm>
          <a:prstGeom prst="can">
            <a:avLst>
              <a:gd name="adj" fmla="val 26936"/>
            </a:avLst>
          </a:prstGeom>
          <a:solidFill>
            <a:srgbClr val="76923C"/>
          </a:solidFill>
          <a:ln w="9525">
            <a:solidFill>
              <a:srgbClr val="4E6128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7715272" y="4929198"/>
            <a:ext cx="471487" cy="571504"/>
          </a:xfrm>
          <a:prstGeom prst="can">
            <a:avLst>
              <a:gd name="adj" fmla="val 42278"/>
            </a:avLst>
          </a:prstGeom>
          <a:solidFill>
            <a:srgbClr val="FFC000"/>
          </a:solidFill>
          <a:ln w="9525">
            <a:solidFill>
              <a:srgbClr val="4E6128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286644" y="5572140"/>
            <a:ext cx="17139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Каратиноиды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286512" y="4714884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хлорофилл</a:t>
            </a:r>
            <a:endParaRPr lang="ru-RU" sz="2000" b="1" dirty="0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3428992" y="3500438"/>
            <a:ext cx="228601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Опыт №3. Испарение воды листьями.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3517912"/>
          </a:xfrm>
        </p:spPr>
        <p:txBody>
          <a:bodyPr>
            <a:normAutofit lnSpcReduction="10000"/>
          </a:bodyPr>
          <a:lstStyle/>
          <a:p>
            <a:r>
              <a:rPr lang="ru-RU" sz="2600" dirty="0" smtClean="0"/>
              <a:t>Я взяла  сухой полиэтиленовый мешок и одела его на зеленую ветку тополя, хорошо закрепила – обвязала горловину мешка вокруг ветки и оставила. </a:t>
            </a:r>
          </a:p>
          <a:p>
            <a:r>
              <a:rPr lang="ru-RU" sz="2600" dirty="0" smtClean="0"/>
              <a:t>На следующий день мешок изнутри покрылся влагой. </a:t>
            </a:r>
          </a:p>
          <a:p>
            <a:pPr algn="ctr">
              <a:buNone/>
            </a:pPr>
            <a:r>
              <a:rPr lang="ru-RU" sz="2600" dirty="0" smtClean="0"/>
              <a:t>Откуда она там взялась? </a:t>
            </a:r>
          </a:p>
          <a:p>
            <a:r>
              <a:rPr lang="ru-RU" sz="2600" dirty="0" smtClean="0"/>
              <a:t>Чтобы их  лучше рассмотреть, приготовила микропрепарат из нижней кожицы листа и рассмотрела под микроскопом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4714884"/>
            <a:ext cx="180022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5572132" y="5072074"/>
            <a:ext cx="1493839" cy="7096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Устьица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7286676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5000" b="1" dirty="0" smtClean="0"/>
              <a:t>1.Листопад – нормальный физиологический процесс, связанный со старением листьев.</a:t>
            </a:r>
            <a:endParaRPr lang="ru-RU" sz="5000" dirty="0" smtClean="0"/>
          </a:p>
          <a:p>
            <a:endParaRPr lang="ru-RU" sz="4200" b="1" dirty="0" smtClean="0"/>
          </a:p>
          <a:p>
            <a:pPr>
              <a:buNone/>
            </a:pPr>
            <a:r>
              <a:rPr lang="ru-RU" sz="5000" b="1" dirty="0" smtClean="0"/>
              <a:t>2. Механизм листопада связан с развитием у основания листа отделительного слоя из легко разъединяющихся </a:t>
            </a:r>
            <a:r>
              <a:rPr lang="ru-RU" sz="5000" b="1" dirty="0" err="1" smtClean="0"/>
              <a:t>паренхимных</a:t>
            </a:r>
            <a:r>
              <a:rPr lang="ru-RU" sz="5000" b="1" dirty="0" smtClean="0"/>
              <a:t> клеток.</a:t>
            </a:r>
            <a:endParaRPr lang="ru-RU" sz="5000" dirty="0" smtClean="0"/>
          </a:p>
          <a:p>
            <a:endParaRPr lang="ru-RU" sz="5000" b="1" dirty="0" smtClean="0"/>
          </a:p>
          <a:p>
            <a:pPr>
              <a:buNone/>
            </a:pPr>
            <a:r>
              <a:rPr lang="ru-RU" sz="5000" b="1" dirty="0" smtClean="0"/>
              <a:t>3. Перед листопадом листья желтеют потому, что разрушается пигмент хлорофилл и становятся видимыми другие пигменты– </a:t>
            </a:r>
            <a:r>
              <a:rPr lang="ru-RU" sz="5000" b="1" dirty="0" err="1" smtClean="0"/>
              <a:t>каратиноиды</a:t>
            </a:r>
            <a:r>
              <a:rPr lang="ru-RU" sz="5000" b="1" dirty="0" smtClean="0"/>
              <a:t> (желтые, красные), они сохраняются дольше и обуславливают осеннюю</a:t>
            </a:r>
            <a:endParaRPr lang="ru-RU" sz="5000" dirty="0" smtClean="0"/>
          </a:p>
          <a:p>
            <a:pPr>
              <a:buNone/>
            </a:pPr>
            <a:r>
              <a:rPr lang="ru-RU" sz="5000" b="1" dirty="0" smtClean="0"/>
              <a:t>окраску листьев.</a:t>
            </a:r>
            <a:endParaRPr lang="ru-RU" sz="5000" dirty="0" smtClean="0"/>
          </a:p>
          <a:p>
            <a:pPr>
              <a:buNone/>
            </a:pPr>
            <a:r>
              <a:rPr lang="ru-RU" sz="5000" b="1" dirty="0" smtClean="0"/>
              <a:t>    </a:t>
            </a:r>
          </a:p>
          <a:p>
            <a:pPr>
              <a:buNone/>
            </a:pPr>
            <a:r>
              <a:rPr lang="ru-RU" sz="5000" b="1" dirty="0" smtClean="0"/>
              <a:t>4.Листопад является приспособлением:</a:t>
            </a:r>
            <a:endParaRPr lang="ru-RU" sz="5000" dirty="0" smtClean="0"/>
          </a:p>
          <a:p>
            <a:pPr lvl="0">
              <a:buNone/>
            </a:pPr>
            <a:r>
              <a:rPr lang="ru-RU" sz="5000" b="1" dirty="0" smtClean="0"/>
              <a:t>уменьшающим испарение воды </a:t>
            </a:r>
            <a:endParaRPr lang="ru-RU" sz="5000" dirty="0" smtClean="0"/>
          </a:p>
          <a:p>
            <a:pPr>
              <a:buNone/>
            </a:pPr>
            <a:r>
              <a:rPr lang="ru-RU" sz="5000" b="1" dirty="0" smtClean="0"/>
              <a:t>    в неблагоприятное для жизни растения время года. Многие растения </a:t>
            </a:r>
            <a:endParaRPr lang="ru-RU" sz="5000" dirty="0" smtClean="0"/>
          </a:p>
          <a:p>
            <a:pPr>
              <a:buNone/>
            </a:pPr>
            <a:r>
              <a:rPr lang="ru-RU" sz="5000" b="1" dirty="0" smtClean="0"/>
              <a:t>    сбрасывают листья на зиму, так как холодная вода не всасывается </a:t>
            </a:r>
            <a:endParaRPr lang="ru-RU" sz="5000" dirty="0" smtClean="0"/>
          </a:p>
          <a:p>
            <a:pPr>
              <a:buNone/>
            </a:pPr>
            <a:r>
              <a:rPr lang="ru-RU" sz="5000" b="1" dirty="0" smtClean="0"/>
              <a:t>   корнями, а мороз действует </a:t>
            </a:r>
            <a:r>
              <a:rPr lang="ru-RU" sz="5000" b="1" dirty="0" err="1" smtClean="0"/>
              <a:t>иссушающе</a:t>
            </a:r>
            <a:r>
              <a:rPr lang="ru-RU" sz="5000" b="1" dirty="0" smtClean="0"/>
              <a:t>. </a:t>
            </a:r>
            <a:endParaRPr lang="ru-RU" sz="5000" dirty="0" smtClean="0"/>
          </a:p>
          <a:p>
            <a:pPr>
              <a:buNone/>
            </a:pPr>
            <a:r>
              <a:rPr lang="ru-RU" sz="5000" b="1" dirty="0" smtClean="0"/>
              <a:t>   </a:t>
            </a:r>
          </a:p>
          <a:p>
            <a:pPr marL="914400" indent="-914400">
              <a:buNone/>
            </a:pPr>
            <a:r>
              <a:rPr lang="ru-RU" sz="5000" b="1" dirty="0" smtClean="0"/>
              <a:t> 5.Листопад бывает и у тропических растений в сухой период года. </a:t>
            </a:r>
            <a:endParaRPr lang="ru-RU" sz="5000" dirty="0" smtClean="0"/>
          </a:p>
          <a:p>
            <a:pPr lvl="0">
              <a:buNone/>
            </a:pPr>
            <a:r>
              <a:rPr lang="ru-RU" sz="5000" b="1" dirty="0" smtClean="0"/>
              <a:t>предотвращающим  поломки ветвей под тяжестью снега   </a:t>
            </a:r>
            <a:endParaRPr lang="ru-RU" sz="5000" dirty="0" smtClean="0"/>
          </a:p>
          <a:p>
            <a:pPr lvl="0">
              <a:buNone/>
            </a:pPr>
            <a:r>
              <a:rPr lang="ru-RU" sz="5000" b="1" dirty="0" smtClean="0"/>
              <a:t>освобождающим растение от ненужных, иногда вредных веществ.</a:t>
            </a:r>
            <a:endParaRPr lang="ru-RU" sz="5000" dirty="0" smtClean="0"/>
          </a:p>
          <a:p>
            <a:pPr>
              <a:buNone/>
            </a:pPr>
            <a:r>
              <a:rPr lang="ru-RU" sz="5000" b="1" dirty="0" smtClean="0"/>
              <a:t> </a:t>
            </a:r>
            <a:endParaRPr lang="ru-RU" sz="5000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329642" cy="5072098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Кроет уж лист золотой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b="1" i="1" dirty="0" smtClean="0"/>
              <a:t>Влажную землю в лесу…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b="1" i="1" dirty="0" smtClean="0"/>
              <a:t>Смело топчу я ногой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b="1" i="1" dirty="0" smtClean="0"/>
              <a:t>Вешнюю леса красу.     (А. Майков).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    </a:t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643446"/>
            <a:ext cx="8686800" cy="18573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3186114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/>
              <a:t>Спасибо за внимание!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93</TotalTime>
  <Words>349</Words>
  <Application>Microsoft Office PowerPoint</Application>
  <PresentationFormat>Экран (4:3)</PresentationFormat>
  <Paragraphs>47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Моу  «Турунтаевская средняя общеобразовательная школа №1»      ученица 6 класса «а»  Федорук Надежда  2017 год</vt:lpstr>
      <vt:lpstr>Осень. Обсыпается весь наш бедный сад, Листья пожелтелые по ветру летят …(А.К.Толстой). </vt:lpstr>
      <vt:lpstr>        Опыт №1. Извлечение пигментов листа в спиртовый раствор.   </vt:lpstr>
      <vt:lpstr>Слайд 4</vt:lpstr>
      <vt:lpstr>опыт №2. Разделение пигментов листа.  </vt:lpstr>
      <vt:lpstr>Опыт №3. Испарение воды листьями. </vt:lpstr>
      <vt:lpstr>Слайд 7</vt:lpstr>
      <vt:lpstr>Кроет уж лист золотой  Влажную землю в лесу…  Смело топчу я ногой  Вешнюю леса красу.     (А. Майков).      </vt:lpstr>
      <vt:lpstr>Спасибо за внимание! </vt:lpstr>
    </vt:vector>
  </TitlesOfParts>
  <Company>дома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 «Турунтаевская средняя общеобразовательная школа №1»      ученица 6 класса «а»  Федорук Надежда</dc:title>
  <dc:creator>Вера</dc:creator>
  <cp:lastModifiedBy>админ</cp:lastModifiedBy>
  <cp:revision>28</cp:revision>
  <dcterms:created xsi:type="dcterms:W3CDTF">2008-12-15T13:37:47Z</dcterms:created>
  <dcterms:modified xsi:type="dcterms:W3CDTF">2019-04-29T01:57:14Z</dcterms:modified>
</cp:coreProperties>
</file>