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6" r:id="rId2"/>
  </p:sldMasterIdLst>
  <p:notesMasterIdLst>
    <p:notesMasterId r:id="rId19"/>
  </p:notesMasterIdLst>
  <p:sldIdLst>
    <p:sldId id="273" r:id="rId3"/>
    <p:sldId id="266" r:id="rId4"/>
    <p:sldId id="257" r:id="rId5"/>
    <p:sldId id="26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1D5A5-1236-4B6D-9FEA-DB0DA7B1597D}" type="datetimeFigureOut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8C466-059B-4B9C-8A66-9392D0BD4B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B6A9E-A0FD-42DF-AEAE-4BFBFBB993D4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7442-5851-4221-8BA7-2AEB123323FB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0BF07-3696-48B0-B554-DF36AD17B11D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EEEDC-F7C6-4140-BE1D-B27F781A1E95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7CAC-9ADF-460C-8432-C5093D5DFFED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6A24A-51F7-441D-89BC-84B58D432303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0B1E8-BB77-4FA7-BDF7-9F484C83DB33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C6D9B-910F-4C0B-ACDA-1F65F24FE62B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4BEAA-3BF1-4F7F-831A-A810BAA04BD3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ABFA4-A79E-4A3C-BDC4-4A5BD2642A56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2D7BE-6FFF-46C2-AEFD-0839E28A0F86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97A2F-AF70-40C7-9505-718214A597E3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FF180-4408-4F29-9BC3-B3B0A5F44F05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A72A9-0004-4A3C-89E0-FA8D629BFEB2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69C52-0AE6-4BEE-8215-0BA0FDAF5942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B00C1-9568-4949-8FE2-4865D80B00A7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FE370-A0AF-4BA3-A52F-9EC26B7155A2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3C7CF-423F-409E-84CC-35F9AA218584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9108-16BE-4A2D-BFCB-EB6AB2792A6E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EED7E-F7D0-4576-BC51-759BE2D238EF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AC714-80E1-48C9-902A-4B031FDC47A7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3B99E-4237-4A1D-9455-2189564B8FDD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3B6E9-47A2-465F-88A8-87A3C165F524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3B6E9-47A2-465F-88A8-87A3C165F524}" type="datetime1">
              <a:rPr lang="ru-RU" smtClean="0"/>
              <a:pPr/>
              <a:t>29.04.2019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628778"/>
            <a:ext cx="6313334" cy="80022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 по теме: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429000"/>
            <a:ext cx="8219256" cy="18722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«Проверка нормоконтроля исследовательской работы студента»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1260658"/>
              </p:ext>
            </p:extLst>
          </p:nvPr>
        </p:nvGraphicFramePr>
        <p:xfrm>
          <a:off x="400053" y="315513"/>
          <a:ext cx="1728192" cy="10612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8" name="CorelDRAW" r:id="rId3" imgW="4210560" imgH="2632320" progId="CorelDRAW.Graphic.14">
                  <p:embed/>
                </p:oleObj>
              </mc:Choice>
              <mc:Fallback>
                <p:oleObj name="CorelDRAW" r:id="rId3" imgW="4210560" imgH="2632320" progId="CorelDRAW.Graphic.14">
                  <p:embed/>
                  <p:pic>
                    <p:nvPicPr>
                      <p:cNvPr id="1229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0053" y="315513"/>
                        <a:ext cx="1728192" cy="10612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71600" y="188641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prstClr val="black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08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marL="0" indent="44767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Переносы слов в наименовании глав, пунктов, подпунктов не допускаются. </a:t>
            </a:r>
          </a:p>
          <a:p>
            <a:pPr marL="0" indent="44767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наименование состоит из двух предложений, их разделяют точкой.</a:t>
            </a:r>
          </a:p>
          <a:p>
            <a:pPr marL="0" indent="44767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между заголовками и последующим текстом и расстояние между заголовком нового пункта и последней строчкой предыдущего должно быть равно - двум полуторным интервалам.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Иллюстрации в работе (графики, схемы, диаграммы, чертежи) именуют рисунками. </a:t>
            </a:r>
          </a:p>
          <a:p>
            <a:pPr algn="just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иллюстрации располагают по центру, нумеруют арабскими цифрами, например: Рисунок 2. </a:t>
            </a:r>
          </a:p>
          <a:p>
            <a:pPr algn="just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Подрисуночную подпись располагают под рисунком по центру в одну строку с его номером без точки в конце. </a:t>
            </a:r>
          </a:p>
          <a:p>
            <a:pPr algn="just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Подпись к рисунку должна выглядеть так: </a:t>
            </a:r>
          </a:p>
          <a:p>
            <a:pPr algn="just"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2 - Структура фирмы </a:t>
            </a:r>
            <a:r>
              <a:rPr lang="ru-RU" sz="33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(точка в конце названия не ставится)</a:t>
            </a:r>
            <a:endParaRPr lang="ru-RU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Шрифт подписей к рисункам соответствует шрифту основного текста.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Нумерация таблиц сквозная по всей работе.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таблица должна иметь название и номер, помещаемый над таблицей без сокращения по центру.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Знак № и точку в конце не ставят.</a:t>
            </a:r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3 - Общая схема организационно-управленческого анализа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4643446"/>
          <a:ext cx="6096000" cy="1463040"/>
        </p:xfrm>
        <a:graphic>
          <a:graphicData uri="http://schemas.openxmlformats.org/drawingml/2006/table">
            <a:tbl>
              <a:tblPr/>
              <a:tblGrid>
                <a:gridCol w="1854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30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85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Направления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анализа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Содержание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анализа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Источники 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информации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1.Анализ  миссии, системы целей и стратегий их достижения</a:t>
                      </a: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1. Выявление и анализ миссии организации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2.Определение целей и ограничений их выполнения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3.Определение, анализ и оценка стратегии развития организации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1.Организационные документы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2.Интервью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3.Плановая документация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4.Результаты предыдущих исследований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перенос таблицы на другую страницу с соблюдением нумерации граф и указанием сверху «Продолжение таблицы 7».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таблицы объемные, то их размещают в приложении.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Примечания и сноски, касающиеся содержания таблиц, пишут непосредственно под таблицей.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5903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80728"/>
            <a:ext cx="8507288" cy="5145435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 открываются чистым листом, на котором пишется слово 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или 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(если их много).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на отдельных листах даются сами приложения, причем на каждом из листов в правом верхнем углу пишут 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1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(шрифт полужирный) и т. д.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Нумерация листов приложений должна быть сквозная и является продолжением общей нумерации основного текста. 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тексте работы должна делаться ссылка на этот материал. Например: (ПРИЛОЖЕНИЕ 1)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Ссылки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712968" cy="5577483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Внутритекстовые ссылки (являются частью основного текста) следует приводить в квадратных скобках с указанием порядкового номера по списку использованных источников и номера страницы.</a:t>
            </a:r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[11, С. 35] или [11].</a:t>
            </a:r>
          </a:p>
          <a:p>
            <a:pPr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Т.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Лешетицкий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однажды не постеснялся указать известному артисту, что тот «неправильно работает и теряет много времени бесполезно». [1, С. 25].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Цитата, выделенная из основного текста, пишется с абзацного отступа.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цитата приводится в сокращении, то пропуск отмечается многоточием. Например: «Прежде всего я постараюсь понять форму сочинения, его гармоническую основу… Это самый элементарный разбор». [3, С. 23]. 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используется несколько источников – они перечисляются через точку с запятой [3; 6; 28].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/>
          <a:srcRect l="22227" t="23469" r="21060" b="23061"/>
          <a:stretch>
            <a:fillRect/>
          </a:stretch>
        </p:blipFill>
        <p:spPr bwMode="auto">
          <a:xfrm>
            <a:off x="428596" y="500042"/>
            <a:ext cx="8286808" cy="56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86314" y="3286124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2376066"/>
            <a:ext cx="857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6314" y="2714620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3500438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6314" y="3714752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3929066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6314" y="4304892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Верно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4876" y="4786322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Соответ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14876" y="5019272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Соответ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НОРМОКОНТРОЛЬ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оформления работы.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подразумевают проверку диплома на соблюдение всем стандартам и нормам оформления.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07288" cy="1417638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ОФОРМЛЕНИЮ СТУДЕНЧЕСКОЙ ИССЛЕДОВАТЕЛЬСКОЙ РАБОТЫ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428736"/>
            <a:ext cx="8435280" cy="5143536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tabLst>
                <a:tab pos="360363" algn="l"/>
              </a:tabLst>
            </a:pPr>
            <a:r>
              <a:rPr lang="ru-RU" sz="4500" dirty="0" smtClean="0"/>
              <a:t> 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ГОСТ 2.105-95 Единая система конструкторской документации. Общие требования к текстовым документам.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 2.106-95 Единая система конструкторской документации. Текстовые документы.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 2.301-68 Единая система конструкторской документации. Форматы.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 7.32-2001 Система стандартов по информации, библиотечному и издательскому делу. Отчёт по научно-исследовательской работе. Структура и правила оформления. 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 7.60–2003. СИБИД. Издания. Основные виды. Термины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определения.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 7.1-2003. Библиографическая запись. Библиографическое описание. Общие требования и правила составления.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 7.80-2000. Библиографическая запись. Заголовок. Общие требования и правила составления.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 7.82-2001. Библиографическая запись. Библиографическое описание электронных ресурсов.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 19.101-77. Виды программ и программных документов.</a:t>
            </a:r>
          </a:p>
          <a:p>
            <a:pPr marL="0" indent="0" algn="just">
              <a:tabLst>
                <a:tab pos="360363" algn="l"/>
              </a:tabLst>
            </a:pP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ГОСТ Р 7.0.5-2008 Библиографическая ссылка. Общие требования и правила составления.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Структурные элементы исследовательской 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списка использованных. Источников.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требования к оформлению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75615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 полей: правое – 10 мм, левое – 30 мм, верхнее, нижнее – 20 мм.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Шрифт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Roman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размер (кегль) № 14, стиль (начертание) – обычный, цвет шрифта – черный.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Выравнивание по ширине; абзацный отступ (красная) строка – 1,25 см; межстрочный интервал – 1,5;  автоматический перенос слов.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4767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только арабские цифры;</a:t>
            </a:r>
          </a:p>
          <a:p>
            <a:pPr marL="0" indent="44767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Нумерации кварталов, полугодий, которые обозначаются римскими цифрами. </a:t>
            </a:r>
          </a:p>
          <a:p>
            <a:pPr marL="0" indent="447675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Римские цифры и даты, обозначаемые арабскими цифрами, не должны сопровождаться падежными окончаниями.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умерация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страниц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algn="just"/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сквозная нумерация страниц, включая список использованных источников и приложения. </a:t>
            </a:r>
          </a:p>
          <a:p>
            <a:pPr algn="just"/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первой и второй странице (титульном листе и страницы с содержанием) номер не ставится.</a:t>
            </a:r>
          </a:p>
          <a:p>
            <a:pPr algn="just"/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Нумерация начинается с третьей страницы цифрой 3 (введение). </a:t>
            </a:r>
          </a:p>
          <a:p>
            <a:pPr algn="just"/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 страницы проставляется арабскими цифрами в правом верхнем углу страницы.</a:t>
            </a:r>
          </a:p>
          <a:p>
            <a:pPr algn="just"/>
            <a:r>
              <a:rPr lang="ru-RU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часть, а также введение, заключение, список использованных источников, приложения начинаются с новой страницы.</a:t>
            </a:r>
            <a:r>
              <a:rPr lang="ru-RU" sz="5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Главы должны быть пронумерованы арабскими цифрами, после номера главы ставится точка.</a:t>
            </a: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Переносы слов в заголовках не разрешаются.</a:t>
            </a:r>
          </a:p>
          <a:p>
            <a:pPr algn="just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глав записывают в виде заголовков прописными буквами жирным шрифтом, по центру строки.</a:t>
            </a:r>
          </a:p>
          <a:p>
            <a:pPr algn="just">
              <a:buNone/>
            </a:pPr>
            <a:r>
              <a:rPr lang="ru-RU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1.ТЕОРЕТИЧЕСКИЙ АСПЕКТ ПРОБЛЕМЫ ПРОВЕДЕНИЯ СПЕЦИАЛЬНЫХ ИГР И УПРАЖНЕНИЙ, НАПРАВЛЕННЫХ НА РАЗВИТИЕ МЕЛКОЙ МОТОРИКИ У ДЕТЕЙ СТАРШЕГО ДОШКОЛЬНОГО ВОЗРАСТА </a:t>
            </a:r>
            <a:endParaRPr lang="ru-RU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ункт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85000" lnSpcReduction="20000"/>
          </a:bodyPr>
          <a:lstStyle/>
          <a:p>
            <a:pPr marL="0" indent="447675" algn="just"/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Номер пункта каждой главы состоит из номера главы и непосредственно номера пункта в самой главе, отделенного от номера главы точкой. </a:t>
            </a:r>
          </a:p>
          <a:p>
            <a:pPr marL="0" indent="447675" algn="just"/>
            <a:r>
              <a:rPr lang="ru-RU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пунктов (подпунктов) пишут строчными буквами (кроме первой прописной), полужирным курсивом, по центру, без разрядки, без подчеркивания, без точки в конце. </a:t>
            </a:r>
          </a:p>
          <a:p>
            <a:pPr>
              <a:buNone/>
            </a:pPr>
            <a:r>
              <a:rPr lang="ru-RU" b="1" i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sz="3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1.1. Право потребителей на информацию об оказываемой услуге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118</TotalTime>
  <Words>934</Words>
  <Application>Microsoft Office PowerPoint</Application>
  <PresentationFormat>Экран (4:3)</PresentationFormat>
  <Paragraphs>126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Тема Office</vt:lpstr>
      <vt:lpstr>1_Тема Office</vt:lpstr>
      <vt:lpstr>CorelDRAW</vt:lpstr>
      <vt:lpstr>Обучающий семинар по теме:  </vt:lpstr>
      <vt:lpstr>НОРМОКОНТРОЛЬ</vt:lpstr>
      <vt:lpstr>ОБЩИЕ ТРЕБОВАНИЯ К ОФОРМЛЕНИЮ СТУДЕНЧЕСКОЙ ИССЛЕДОВАТЕЛЬСКОЙ РАБОТЫ</vt:lpstr>
      <vt:lpstr>Структурные элементы исследовательской работы</vt:lpstr>
      <vt:lpstr>Общие требования к оформлению</vt:lpstr>
      <vt:lpstr>Цифры</vt:lpstr>
      <vt:lpstr>Нумерация страниц</vt:lpstr>
      <vt:lpstr>Главы</vt:lpstr>
      <vt:lpstr>Пункт</vt:lpstr>
      <vt:lpstr>Презентация PowerPoint</vt:lpstr>
      <vt:lpstr>Рисунки</vt:lpstr>
      <vt:lpstr>Таблица</vt:lpstr>
      <vt:lpstr>Таблица</vt:lpstr>
      <vt:lpstr>Приложение</vt:lpstr>
      <vt:lpstr>Ссылки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Семинар: ТРЕБОВАНИЯ К ВЫПОЛНЕНИЮ СТУДЕНЧЕСКОЙ ИССЛЕДОВАТЕЛЬСКОЙ РАБОТЫ: КУРСОВОЙ, ВЫПУСКНОЙ КВАЛИФИКАЦИОННОЙ (ДИПЛОМНОЙ) </dc:title>
  <cp:lastModifiedBy>Admin</cp:lastModifiedBy>
  <cp:revision>30</cp:revision>
  <dcterms:modified xsi:type="dcterms:W3CDTF">2019-04-29T12:10:53Z</dcterms:modified>
</cp:coreProperties>
</file>