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72" r:id="rId3"/>
    <p:sldId id="263" r:id="rId4"/>
    <p:sldId id="268" r:id="rId5"/>
    <p:sldId id="269" r:id="rId6"/>
    <p:sldId id="270" r:id="rId7"/>
    <p:sldId id="273" r:id="rId8"/>
    <p:sldId id="274" r:id="rId9"/>
  </p:sldIdLst>
  <p:sldSz cx="9144000" cy="6858000" type="screen4x3"/>
  <p:notesSz cx="6858000" cy="9144000"/>
  <p:embeddedFontLst>
    <p:embeddedFont>
      <p:font typeface="Matilda" charset="0"/>
      <p:regular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95007"/>
    <a:srgbClr val="002B82"/>
    <a:srgbClr val="C75F09"/>
    <a:srgbClr val="C85F08"/>
    <a:srgbClr val="2E6EBC"/>
    <a:srgbClr val="DF3C0F"/>
    <a:srgbClr val="6CA62C"/>
    <a:srgbClr val="E4931C"/>
    <a:srgbClr val="FFE89F"/>
    <a:srgbClr val="00808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57158" y="642918"/>
            <a:ext cx="5572164" cy="1785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4000" dirty="0" smtClean="0">
                <a:ln w="9525">
                  <a:noFill/>
                </a:ln>
                <a:gradFill>
                  <a:gsLst>
                    <a:gs pos="51000">
                      <a:schemeClr val="tx2">
                        <a:lumMod val="60000"/>
                        <a:lumOff val="40000"/>
                      </a:schemeClr>
                    </a:gs>
                    <a:gs pos="66000">
                      <a:schemeClr val="tx2">
                        <a:lumMod val="75000"/>
                      </a:schemeClr>
                    </a:gs>
                    <a:gs pos="34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atilda" pitchFamily="2" charset="0"/>
                <a:ea typeface="+mj-ea"/>
                <a:cs typeface="+mj-cs"/>
              </a:rPr>
              <a:t>Проект по исследовательской деятельности</a:t>
            </a:r>
          </a:p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4000" dirty="0" smtClean="0">
                <a:ln w="9525">
                  <a:noFill/>
                </a:ln>
                <a:gradFill>
                  <a:gsLst>
                    <a:gs pos="51000">
                      <a:schemeClr val="tx2">
                        <a:lumMod val="60000"/>
                        <a:lumOff val="40000"/>
                      </a:schemeClr>
                    </a:gs>
                    <a:gs pos="66000">
                      <a:schemeClr val="tx2">
                        <a:lumMod val="75000"/>
                      </a:schemeClr>
                    </a:gs>
                    <a:gs pos="34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atilda" pitchFamily="2" charset="0"/>
                <a:ea typeface="+mj-ea"/>
                <a:cs typeface="+mj-cs"/>
              </a:rPr>
              <a:t>«Песок, глина, камни».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357694"/>
            <a:ext cx="3855942" cy="144016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rgbClr val="002B82"/>
                </a:solidFill>
                <a:latin typeface="Times New Roman" pitchFamily="18" charset="0"/>
                <a:cs typeface="Times New Roman" pitchFamily="18" charset="0"/>
              </a:rPr>
              <a:t>Авторы : воспитатели подготовительной группы  Б Фомина И.А. 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i="1" dirty="0" err="1" smtClean="0">
                <a:solidFill>
                  <a:srgbClr val="002B82"/>
                </a:solidFill>
                <a:latin typeface="Times New Roman" pitchFamily="18" charset="0"/>
                <a:cs typeface="Times New Roman" pitchFamily="18" charset="0"/>
              </a:rPr>
              <a:t>Бутузова</a:t>
            </a:r>
            <a:r>
              <a:rPr lang="ru-RU" sz="2200" b="1" i="1" dirty="0" smtClean="0">
                <a:solidFill>
                  <a:srgbClr val="002B82"/>
                </a:solidFill>
                <a:latin typeface="Times New Roman" pitchFamily="18" charset="0"/>
                <a:cs typeface="Times New Roman" pitchFamily="18" charset="0"/>
              </a:rPr>
              <a:t> С.Н.</a:t>
            </a: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rgbClr val="002B8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85992"/>
            <a:ext cx="8572560" cy="1143000"/>
          </a:xfrm>
        </p:spPr>
        <p:txBody>
          <a:bodyPr>
            <a:normAutofit fontScale="90000"/>
          </a:bodyPr>
          <a:lstStyle/>
          <a:p>
            <a:pPr algn="l">
              <a:spcAft>
                <a:spcPts val="0"/>
              </a:spcAft>
              <a:tabLst>
                <a:tab pos="2466975" algn="l"/>
              </a:tabLst>
            </a:pPr>
            <a:r>
              <a:rPr lang="ru-RU" sz="2200" b="1" dirty="0" smtClean="0">
                <a:latin typeface="Times New Roman"/>
                <a:ea typeface="Times New Roman"/>
              </a:rPr>
              <a:t/>
            </a:r>
            <a:br>
              <a:rPr lang="ru-RU" sz="2200" b="1" dirty="0" smtClean="0">
                <a:latin typeface="Times New Roman"/>
                <a:ea typeface="Times New Roman"/>
              </a:rPr>
            </a:br>
            <a:r>
              <a:rPr lang="ru-RU" sz="2200" b="1" dirty="0" smtClean="0">
                <a:latin typeface="Times New Roman"/>
                <a:ea typeface="Times New Roman"/>
              </a:rPr>
              <a:t/>
            </a:r>
            <a:br>
              <a:rPr lang="ru-RU" sz="2200" b="1" dirty="0" smtClean="0">
                <a:latin typeface="Times New Roman"/>
                <a:ea typeface="Times New Roman"/>
              </a:rPr>
            </a:br>
            <a:r>
              <a:rPr lang="ru-RU" sz="2200" b="1" dirty="0" smtClean="0">
                <a:latin typeface="Times New Roman"/>
                <a:ea typeface="Times New Roman"/>
              </a:rPr>
              <a:t/>
            </a:r>
            <a:br>
              <a:rPr lang="ru-RU" sz="2200" b="1" dirty="0" smtClean="0">
                <a:latin typeface="Times New Roman"/>
                <a:ea typeface="Times New Roman"/>
              </a:rPr>
            </a:br>
            <a:r>
              <a:rPr lang="ru-RU" sz="2200" b="1" dirty="0" smtClean="0">
                <a:latin typeface="Times New Roman"/>
                <a:ea typeface="Times New Roman"/>
              </a:rPr>
              <a:t/>
            </a:r>
            <a:br>
              <a:rPr lang="ru-RU" sz="2200" b="1" dirty="0" smtClean="0">
                <a:latin typeface="Times New Roman"/>
                <a:ea typeface="Times New Roman"/>
              </a:rPr>
            </a:br>
            <a:r>
              <a:rPr lang="ru-RU" sz="2200" b="1" dirty="0" smtClean="0">
                <a:solidFill>
                  <a:srgbClr val="A95007"/>
                </a:solidFill>
                <a:latin typeface="Times New Roman"/>
                <a:ea typeface="Times New Roman"/>
              </a:rPr>
              <a:t>Актуальность</a:t>
            </a:r>
            <a:r>
              <a:rPr lang="ru-RU" sz="2200" dirty="0" smtClean="0">
                <a:solidFill>
                  <a:srgbClr val="A95007"/>
                </a:solidFill>
                <a:latin typeface="Times New Roman"/>
                <a:ea typeface="Times New Roman"/>
              </a:rPr>
              <a:t/>
            </a:r>
            <a:br>
              <a:rPr lang="ru-RU" sz="2200" dirty="0" smtClean="0">
                <a:solidFill>
                  <a:srgbClr val="A95007"/>
                </a:solidFill>
                <a:latin typeface="Times New Roman"/>
                <a:ea typeface="Times New Roman"/>
              </a:rPr>
            </a:br>
            <a:r>
              <a:rPr lang="ru-RU" sz="2200" dirty="0" smtClean="0">
                <a:solidFill>
                  <a:srgbClr val="A95007"/>
                </a:solidFill>
                <a:latin typeface="Times New Roman"/>
                <a:ea typeface="Times New Roman"/>
              </a:rPr>
              <a:t>В настоящее время, как никогда остро стоит вопрос экологического воспитания дошкольников. Целью экологического образования дошкольников является воспитание экологической культуры, т.е. выработка гуманно – действенного взаимодействия с природными объектами; понимание детьми элементарных взаимосвязей, существующих в природе, и особенностей взаимодействия человека с ней. И поэтому к старшему дошкольному возрасту, заметно возрастают возможность инициативной преобразующей активности ребёнка. Этот возрастной период важен для развития познавательной потребности, которая находит отражение в форме поисковой, исследовательской деятельности, направленной на «открытие» нового, которая развивает продуктивные формы мышления. Поэтому очень важно ознакомление детей со свойствами песка, глины и камней таким образом, чтобы не только преподносить им готовые знания, но и помогать им, добывать, эти знания самим с помощью игровых методов экспериментирования, исследования.</a:t>
            </a:r>
            <a:r>
              <a:rPr lang="ru-RU" sz="4000" dirty="0" smtClean="0">
                <a:latin typeface="Times New Roman"/>
                <a:ea typeface="Times New Roman"/>
              </a:rPr>
              <a:t/>
            </a:r>
            <a:br>
              <a:rPr lang="ru-RU" sz="4000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14400" y="2571744"/>
            <a:ext cx="8229600" cy="1143000"/>
          </a:xfrm>
        </p:spPr>
        <p:txBody>
          <a:bodyPr>
            <a:normAutofit fontScale="90000"/>
          </a:bodyPr>
          <a:lstStyle/>
          <a:p>
            <a:pPr algn="l">
              <a:spcAft>
                <a:spcPts val="0"/>
              </a:spcAft>
            </a:pPr>
            <a:r>
              <a:rPr lang="ru-RU" b="1" dirty="0" smtClean="0">
                <a:solidFill>
                  <a:srgbClr val="A95007"/>
                </a:solidFill>
                <a:latin typeface="Times New Roman"/>
                <a:ea typeface="Times New Roman"/>
              </a:rPr>
              <a:t>Цель: </a:t>
            </a:r>
            <a:r>
              <a:rPr lang="ru-RU" dirty="0" smtClean="0">
                <a:solidFill>
                  <a:srgbClr val="A95007"/>
                </a:solidFill>
                <a:latin typeface="Times New Roman"/>
                <a:ea typeface="Times New Roman"/>
              </a:rPr>
              <a:t>Способствовать интеллектуальному и творческому развитию детей, расширить горизонты окружающего мира в процессе формирования интереса к объектам неживой природы</a:t>
            </a:r>
            <a:r>
              <a:rPr lang="ru-RU" b="1" dirty="0" smtClean="0">
                <a:solidFill>
                  <a:srgbClr val="A95007"/>
                </a:solidFill>
                <a:latin typeface="Times New Roman"/>
                <a:ea typeface="Times New Roman"/>
              </a:rPr>
              <a:t>.</a:t>
            </a:r>
            <a:r>
              <a:rPr lang="ru-RU" sz="4000" b="1" dirty="0" smtClean="0">
                <a:solidFill>
                  <a:srgbClr val="A95007"/>
                </a:solidFill>
                <a:latin typeface="Times New Roman"/>
                <a:ea typeface="Times New Roman"/>
              </a:rPr>
              <a:t/>
            </a:r>
            <a:br>
              <a:rPr lang="ru-RU" sz="4000" b="1" dirty="0" smtClean="0">
                <a:solidFill>
                  <a:srgbClr val="A95007"/>
                </a:solidFill>
                <a:latin typeface="Times New Roman"/>
                <a:ea typeface="Times New Roman"/>
              </a:rPr>
            </a:br>
            <a:endParaRPr lang="ru-RU" b="1" dirty="0">
              <a:solidFill>
                <a:srgbClr val="A9500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8" y="2000240"/>
            <a:ext cx="8229600" cy="1143000"/>
          </a:xfrm>
        </p:spPr>
        <p:txBody>
          <a:bodyPr>
            <a:noAutofit/>
          </a:bodyPr>
          <a:lstStyle/>
          <a:p>
            <a:pPr algn="l"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b="1" dirty="0" smtClean="0">
                <a:solidFill>
                  <a:srgbClr val="A95007"/>
                </a:solidFill>
                <a:latin typeface="Times New Roman"/>
                <a:ea typeface="Times New Roman"/>
              </a:rPr>
              <a:t>Задачи проекта:</a:t>
            </a:r>
            <a:r>
              <a:rPr lang="ru-RU" sz="2400" dirty="0" smtClean="0">
                <a:latin typeface="Times New Roman"/>
                <a:ea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>- </a:t>
            </a:r>
            <a:r>
              <a:rPr lang="ru-RU" sz="2400" dirty="0" smtClean="0">
                <a:solidFill>
                  <a:srgbClr val="A95007"/>
                </a:solidFill>
                <a:latin typeface="Times New Roman"/>
                <a:ea typeface="Times New Roman"/>
              </a:rPr>
              <a:t>Формировать у детей представление о неживой природе и её свойствах.</a:t>
            </a:r>
            <a:br>
              <a:rPr lang="ru-RU" sz="2400" dirty="0" smtClean="0">
                <a:solidFill>
                  <a:srgbClr val="A95007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A95007"/>
                </a:solidFill>
                <a:latin typeface="Times New Roman"/>
                <a:ea typeface="Times New Roman"/>
              </a:rPr>
              <a:t>- Развивать умение наблюдать, обследовать, сравнивать, обобщать и делать выводы.</a:t>
            </a:r>
            <a:br>
              <a:rPr lang="ru-RU" sz="2400" dirty="0" smtClean="0">
                <a:solidFill>
                  <a:srgbClr val="A95007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A95007"/>
                </a:solidFill>
                <a:latin typeface="Times New Roman"/>
                <a:ea typeface="Times New Roman"/>
              </a:rPr>
              <a:t>- Систематизировать элементарные знания о свойствах песка (сыпучесть, рыхлость, способность пропускать воду, глины (вязкость, пластичность, способность пропускать воду), камней (разновидность камней,  их внешний вид и твёрдость).</a:t>
            </a:r>
            <a:br>
              <a:rPr lang="ru-RU" sz="2400" dirty="0" smtClean="0">
                <a:solidFill>
                  <a:srgbClr val="A95007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A95007"/>
                </a:solidFill>
                <a:latin typeface="Times New Roman"/>
                <a:ea typeface="Times New Roman"/>
              </a:rPr>
              <a:t>- Формировать навыки исследовательской деятельности.</a:t>
            </a:r>
            <a:br>
              <a:rPr lang="ru-RU" sz="2400" dirty="0" smtClean="0">
                <a:solidFill>
                  <a:srgbClr val="A95007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A95007"/>
                </a:solidFill>
                <a:latin typeface="Times New Roman"/>
                <a:ea typeface="Times New Roman"/>
              </a:rPr>
              <a:t>- Уточнить знания детей о значении песка, глины и камней в жизни человека.</a:t>
            </a:r>
            <a:br>
              <a:rPr lang="ru-RU" sz="2400" dirty="0" smtClean="0">
                <a:solidFill>
                  <a:srgbClr val="A95007"/>
                </a:solidFill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A95007"/>
                </a:solidFill>
                <a:latin typeface="Times New Roman"/>
                <a:ea typeface="Times New Roman"/>
              </a:rPr>
              <a:t>- Воспитывать умение работать в коллективе, взаимодействовать друг с другом, проявлять интерес к новой информации.</a:t>
            </a:r>
            <a:br>
              <a:rPr lang="ru-RU" sz="2400" dirty="0" smtClean="0">
                <a:solidFill>
                  <a:srgbClr val="A95007"/>
                </a:solidFill>
                <a:latin typeface="Times New Roman"/>
                <a:ea typeface="Times New Roman"/>
              </a:rPr>
            </a:br>
            <a:endParaRPr lang="ru-RU" sz="2400" dirty="0">
              <a:solidFill>
                <a:srgbClr val="A9500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072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  <a:tabLst>
                <a:tab pos="2466975" algn="l"/>
              </a:tabLst>
            </a:pPr>
            <a:r>
              <a:rPr lang="ru-RU" sz="2700" b="1" dirty="0" smtClean="0">
                <a:solidFill>
                  <a:srgbClr val="A95007"/>
                </a:solidFill>
                <a:latin typeface="Times New Roman"/>
                <a:ea typeface="Times New Roman"/>
              </a:rPr>
              <a:t>Опыт № 1.</a:t>
            </a:r>
            <a:br>
              <a:rPr lang="ru-RU" sz="2700" b="1" dirty="0" smtClean="0">
                <a:solidFill>
                  <a:srgbClr val="A95007"/>
                </a:solidFill>
                <a:latin typeface="Times New Roman"/>
                <a:ea typeface="Times New Roman"/>
              </a:rPr>
            </a:br>
            <a:r>
              <a:rPr lang="ru-RU" sz="2700" b="1" dirty="0" smtClean="0">
                <a:solidFill>
                  <a:srgbClr val="A95007"/>
                </a:solidFill>
                <a:latin typeface="Times New Roman"/>
                <a:ea typeface="Times New Roman"/>
              </a:rPr>
              <a:t>«Определить свойства песка»(цвет, запах, сыпучесть).</a:t>
            </a:r>
            <a:r>
              <a:rPr lang="ru-RU" sz="4000" dirty="0" smtClean="0">
                <a:latin typeface="Times New Roman"/>
                <a:ea typeface="Times New Roman"/>
              </a:rPr>
              <a:t/>
            </a:r>
            <a:br>
              <a:rPr lang="ru-RU" sz="4000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1026" name="Picture 2" descr="G:\DCIM\100D3100\DSC_16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214422"/>
            <a:ext cx="4154492" cy="2769348"/>
          </a:xfrm>
          <a:prstGeom prst="rect">
            <a:avLst/>
          </a:prstGeom>
          <a:noFill/>
        </p:spPr>
      </p:pic>
      <p:pic>
        <p:nvPicPr>
          <p:cNvPr id="1027" name="Picture 3" descr="G:\DCIM\100D3100\DSC_16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929066"/>
            <a:ext cx="4046278" cy="2697213"/>
          </a:xfrm>
          <a:prstGeom prst="rect">
            <a:avLst/>
          </a:prstGeom>
          <a:noFill/>
        </p:spPr>
      </p:pic>
      <p:pic>
        <p:nvPicPr>
          <p:cNvPr id="1028" name="Picture 4" descr="G:\DCIM\100D3100\DSC_16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4" y="1000108"/>
            <a:ext cx="4260543" cy="2840041"/>
          </a:xfrm>
          <a:prstGeom prst="rect">
            <a:avLst/>
          </a:prstGeom>
          <a:noFill/>
        </p:spPr>
      </p:pic>
      <p:pic>
        <p:nvPicPr>
          <p:cNvPr id="1029" name="Picture 5" descr="G:\DCIM\100D3100\DSC_163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58" y="3786190"/>
            <a:ext cx="4153374" cy="27686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6215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  <a:tabLst>
                <a:tab pos="2466975" algn="l"/>
              </a:tabLst>
            </a:pPr>
            <a:r>
              <a:rPr lang="ru-RU" sz="2700" b="1" dirty="0" smtClean="0">
                <a:solidFill>
                  <a:srgbClr val="A95007"/>
                </a:solidFill>
                <a:latin typeface="Times New Roman"/>
                <a:ea typeface="Times New Roman"/>
              </a:rPr>
              <a:t>Опыт № 2</a:t>
            </a:r>
            <a:br>
              <a:rPr lang="ru-RU" sz="2700" b="1" dirty="0" smtClean="0">
                <a:solidFill>
                  <a:srgbClr val="A95007"/>
                </a:solidFill>
                <a:latin typeface="Times New Roman"/>
                <a:ea typeface="Times New Roman"/>
              </a:rPr>
            </a:br>
            <a:r>
              <a:rPr lang="ru-RU" sz="2700" b="1" dirty="0" smtClean="0">
                <a:solidFill>
                  <a:srgbClr val="A95007"/>
                </a:solidFill>
                <a:latin typeface="Times New Roman"/>
                <a:ea typeface="Times New Roman"/>
              </a:rPr>
              <a:t>«Определить свойства глины» </a:t>
            </a:r>
            <a:br>
              <a:rPr lang="ru-RU" sz="2700" b="1" dirty="0" smtClean="0">
                <a:solidFill>
                  <a:srgbClr val="A95007"/>
                </a:solidFill>
                <a:latin typeface="Times New Roman"/>
                <a:ea typeface="Times New Roman"/>
              </a:rPr>
            </a:br>
            <a:r>
              <a:rPr lang="ru-RU" sz="2700" b="1" dirty="0" smtClean="0">
                <a:solidFill>
                  <a:srgbClr val="A95007"/>
                </a:solidFill>
                <a:latin typeface="Times New Roman"/>
                <a:ea typeface="Times New Roman"/>
              </a:rPr>
              <a:t>(цвет, сыпучесть, плотность, эластичность).</a:t>
            </a:r>
            <a:r>
              <a:rPr lang="ru-RU" sz="4000" dirty="0" smtClean="0">
                <a:latin typeface="Times New Roman"/>
                <a:ea typeface="Times New Roman"/>
              </a:rPr>
              <a:t/>
            </a:r>
            <a:br>
              <a:rPr lang="ru-RU" sz="4000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2050" name="Picture 2" descr="G:\DCIM\100D3100\DSC_16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428736"/>
            <a:ext cx="3581846" cy="2387627"/>
          </a:xfrm>
          <a:prstGeom prst="rect">
            <a:avLst/>
          </a:prstGeom>
          <a:noFill/>
        </p:spPr>
      </p:pic>
      <p:pic>
        <p:nvPicPr>
          <p:cNvPr id="2051" name="Picture 3" descr="G:\DCIM\100D3100\DSC_16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1500174"/>
            <a:ext cx="3571900" cy="2380997"/>
          </a:xfrm>
          <a:prstGeom prst="rect">
            <a:avLst/>
          </a:prstGeom>
          <a:noFill/>
        </p:spPr>
      </p:pic>
      <p:pic>
        <p:nvPicPr>
          <p:cNvPr id="2052" name="Picture 4" descr="G:\DCIM\100D3100\DSC_166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786190"/>
            <a:ext cx="4072392" cy="2714620"/>
          </a:xfrm>
          <a:prstGeom prst="rect">
            <a:avLst/>
          </a:prstGeom>
          <a:noFill/>
        </p:spPr>
      </p:pic>
      <p:pic>
        <p:nvPicPr>
          <p:cNvPr id="2053" name="Picture 5" descr="G:\DCIM\100D3100\DSC_166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3438" y="3721398"/>
            <a:ext cx="4143404" cy="27619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4642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  <a:tabLst>
                <a:tab pos="2466975" algn="l"/>
              </a:tabLst>
            </a:pPr>
            <a:r>
              <a:rPr lang="ru-RU" sz="2700" b="1" dirty="0" smtClean="0">
                <a:solidFill>
                  <a:srgbClr val="A95007"/>
                </a:solidFill>
                <a:latin typeface="Times New Roman"/>
                <a:ea typeface="Times New Roman"/>
              </a:rPr>
              <a:t>Опыт № 3.</a:t>
            </a:r>
            <a:br>
              <a:rPr lang="ru-RU" sz="2700" b="1" dirty="0" smtClean="0">
                <a:solidFill>
                  <a:srgbClr val="A95007"/>
                </a:solidFill>
                <a:latin typeface="Times New Roman"/>
                <a:ea typeface="Times New Roman"/>
              </a:rPr>
            </a:br>
            <a:r>
              <a:rPr lang="ru-RU" sz="2700" b="1" dirty="0" smtClean="0">
                <a:solidFill>
                  <a:srgbClr val="A95007"/>
                </a:solidFill>
                <a:latin typeface="Times New Roman"/>
                <a:ea typeface="Times New Roman"/>
              </a:rPr>
              <a:t>Цвет, форма, размер, тактильные ощущения, плотность.</a:t>
            </a:r>
            <a:r>
              <a:rPr lang="ru-RU" sz="4000" b="1" dirty="0" smtClean="0">
                <a:solidFill>
                  <a:srgbClr val="A95007"/>
                </a:solidFill>
                <a:latin typeface="Times New Roman"/>
                <a:ea typeface="Times New Roman"/>
              </a:rPr>
              <a:t/>
            </a:r>
            <a:br>
              <a:rPr lang="ru-RU" sz="4000" b="1" dirty="0" smtClean="0">
                <a:solidFill>
                  <a:srgbClr val="A95007"/>
                </a:solidFill>
                <a:latin typeface="Times New Roman"/>
                <a:ea typeface="Times New Roman"/>
              </a:rPr>
            </a:br>
            <a:endParaRPr lang="ru-RU" b="1" dirty="0">
              <a:solidFill>
                <a:srgbClr val="A95007"/>
              </a:solidFill>
            </a:endParaRPr>
          </a:p>
        </p:txBody>
      </p:sp>
      <p:pic>
        <p:nvPicPr>
          <p:cNvPr id="3074" name="Picture 2" descr="G:\DCIM\100D3100\DSC_16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285860"/>
            <a:ext cx="3857652" cy="2571477"/>
          </a:xfrm>
          <a:prstGeom prst="rect">
            <a:avLst/>
          </a:prstGeom>
          <a:noFill/>
        </p:spPr>
      </p:pic>
      <p:pic>
        <p:nvPicPr>
          <p:cNvPr id="3075" name="Picture 3" descr="G:\DCIM\100D3100\DSC_167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285860"/>
            <a:ext cx="3796209" cy="2530519"/>
          </a:xfrm>
          <a:prstGeom prst="rect">
            <a:avLst/>
          </a:prstGeom>
          <a:noFill/>
        </p:spPr>
      </p:pic>
      <p:pic>
        <p:nvPicPr>
          <p:cNvPr id="3076" name="Picture 4" descr="G:\DCIM\100D3100\DSC_167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929066"/>
            <a:ext cx="3857652" cy="2571477"/>
          </a:xfrm>
          <a:prstGeom prst="rect">
            <a:avLst/>
          </a:prstGeom>
          <a:noFill/>
        </p:spPr>
      </p:pic>
      <p:pic>
        <p:nvPicPr>
          <p:cNvPr id="3077" name="Picture 5" descr="G:\DCIM\100D3100\DSC_168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3929066"/>
            <a:ext cx="3857652" cy="25714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14554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Matilda" charset="0"/>
              </a:rPr>
              <a:t>Спасибо за внимание!</a:t>
            </a:r>
            <a:endParaRPr lang="ru-RU" sz="6000" b="1" dirty="0">
              <a:solidFill>
                <a:schemeClr val="tx2">
                  <a:lumMod val="75000"/>
                </a:schemeClr>
              </a:solidFill>
              <a:latin typeface="Matilda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60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Matilda</vt:lpstr>
      <vt:lpstr>Times New Roman</vt:lpstr>
      <vt:lpstr>Тема Office</vt:lpstr>
      <vt:lpstr>Слайд 1</vt:lpstr>
      <vt:lpstr>    Актуальность В настоящее время, как никогда остро стоит вопрос экологического воспитания дошкольников. Целью экологического образования дошкольников является воспитание экологической культуры, т.е. выработка гуманно – действенного взаимодействия с природными объектами; понимание детьми элементарных взаимосвязей, существующих в природе, и особенностей взаимодействия человека с ней. И поэтому к старшему дошкольному возрасту, заметно возрастают возможность инициативной преобразующей активности ребёнка. Этот возрастной период важен для развития познавательной потребности, которая находит отражение в форме поисковой, исследовательской деятельности, направленной на «открытие» нового, которая развивает продуктивные формы мышления. Поэтому очень важно ознакомление детей со свойствами песка, глины и камней таким образом, чтобы не только преподносить им готовые знания, но и помогать им, добывать, эти знания самим с помощью игровых методов экспериментирования, исследования. </vt:lpstr>
      <vt:lpstr>Цель: Способствовать интеллектуальному и творческому развитию детей, расширить горизонты окружающего мира в процессе формирования интереса к объектам неживой природы. </vt:lpstr>
      <vt:lpstr>     Задачи проекта: - Формировать у детей представление о неживой природе и её свойствах. - Развивать умение наблюдать, обследовать, сравнивать, обобщать и делать выводы. - Систематизировать элементарные знания о свойствах песка (сыпучесть, рыхлость, способность пропускать воду, глины (вязкость, пластичность, способность пропускать воду), камней (разновидность камней,  их внешний вид и твёрдость). - Формировать навыки исследовательской деятельности. - Уточнить знания детей о значении песка, глины и камней в жизни человека. - Воспитывать умение работать в коллективе, взаимодействовать друг с другом, проявлять интерес к новой информации. </vt:lpstr>
      <vt:lpstr>Опыт № 1. «Определить свойства песка»(цвет, запах, сыпучесть). </vt:lpstr>
      <vt:lpstr>Опыт № 2 «Определить свойства глины»  (цвет, сыпучесть, плотность, эластичность). </vt:lpstr>
      <vt:lpstr>Опыт № 3. Цвет, форма, размер, тактильные ощущения, плотность.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ДС № 10</cp:lastModifiedBy>
  <cp:revision>89</cp:revision>
  <dcterms:created xsi:type="dcterms:W3CDTF">2013-08-23T08:38:35Z</dcterms:created>
  <dcterms:modified xsi:type="dcterms:W3CDTF">2019-04-29T10:54:54Z</dcterms:modified>
</cp:coreProperties>
</file>