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7" r:id="rId2"/>
    <p:sldId id="258" r:id="rId3"/>
    <p:sldId id="259" r:id="rId4"/>
    <p:sldId id="260" r:id="rId5"/>
    <p:sldId id="264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612A9A08-9234-4599-A857-9169C34DEE22}" type="datetimeFigureOut">
              <a:rPr lang="ru-RU" smtClean="0"/>
              <a:t>29.04.2019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76CF6B3-7850-4047-A0D3-09991397101E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2A9A08-9234-4599-A857-9169C34DEE22}" type="datetimeFigureOut">
              <a:rPr lang="ru-RU" smtClean="0"/>
              <a:t>29.04.2019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6CF6B3-7850-4047-A0D3-0999139710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2A9A08-9234-4599-A857-9169C34DEE22}" type="datetimeFigureOut">
              <a:rPr lang="ru-RU" smtClean="0"/>
              <a:t>29.04.2019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6CF6B3-7850-4047-A0D3-0999139710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2A9A08-9234-4599-A857-9169C34DEE22}" type="datetimeFigureOut">
              <a:rPr lang="ru-RU" smtClean="0"/>
              <a:t>29.04.2019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6CF6B3-7850-4047-A0D3-0999139710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612A9A08-9234-4599-A857-9169C34DEE22}" type="datetimeFigureOut">
              <a:rPr lang="ru-RU" smtClean="0"/>
              <a:t>29.04.2019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76CF6B3-7850-4047-A0D3-09991397101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2A9A08-9234-4599-A857-9169C34DEE22}" type="datetimeFigureOut">
              <a:rPr lang="ru-RU" smtClean="0"/>
              <a:t>29.04.2019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76CF6B3-7850-4047-A0D3-09991397101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2A9A08-9234-4599-A857-9169C34DEE22}" type="datetimeFigureOut">
              <a:rPr lang="ru-RU" smtClean="0"/>
              <a:t>29.04.2019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76CF6B3-7850-4047-A0D3-0999139710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2A9A08-9234-4599-A857-9169C34DEE22}" type="datetimeFigureOut">
              <a:rPr lang="ru-RU" smtClean="0"/>
              <a:t>29.04.2019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6CF6B3-7850-4047-A0D3-09991397101E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2A9A08-9234-4599-A857-9169C34DEE22}" type="datetimeFigureOut">
              <a:rPr lang="ru-RU" smtClean="0"/>
              <a:t>29.04.2019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6CF6B3-7850-4047-A0D3-0999139710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612A9A08-9234-4599-A857-9169C34DEE22}" type="datetimeFigureOut">
              <a:rPr lang="ru-RU" smtClean="0"/>
              <a:t>29.04.2019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76CF6B3-7850-4047-A0D3-09991397101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612A9A08-9234-4599-A857-9169C34DEE22}" type="datetimeFigureOut">
              <a:rPr lang="ru-RU" smtClean="0"/>
              <a:t>29.04.2019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76CF6B3-7850-4047-A0D3-09991397101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612A9A08-9234-4599-A857-9169C34DEE22}" type="datetimeFigureOut">
              <a:rPr lang="ru-RU" smtClean="0"/>
              <a:t>29.04.2019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76CF6B3-7850-4047-A0D3-09991397101E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332656"/>
            <a:ext cx="7776864" cy="65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  <a:cs typeface="Times New Roman"/>
              </a:rPr>
              <a:t>Государственное бюджетное дошкольное образовательное учреждение            комбинированного вида детский сад №30 Красносельского района Санкт-Петербурга</a:t>
            </a:r>
            <a:endParaRPr lang="ru-RU" sz="1600" dirty="0">
              <a:solidFill>
                <a:schemeClr val="bg1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91680" y="2492896"/>
            <a:ext cx="618228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 smtClean="0"/>
              <a:t>Проведение занятий с использованием ИКТ  для детей средней группы.</a:t>
            </a:r>
          </a:p>
          <a:p>
            <a:pPr algn="ctr"/>
            <a:r>
              <a:rPr lang="ru-RU" sz="2000" i="1" dirty="0" smtClean="0"/>
              <a:t>(Инновационные технологии )</a:t>
            </a:r>
          </a:p>
          <a:p>
            <a:pPr algn="ctr"/>
            <a:endParaRPr lang="ru-RU" sz="20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6413908" y="4869160"/>
            <a:ext cx="16117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Подготовила</a:t>
            </a:r>
          </a:p>
          <a:p>
            <a:r>
              <a:rPr lang="ru-RU" dirty="0" smtClean="0"/>
              <a:t>Воспитатель:</a:t>
            </a:r>
          </a:p>
          <a:p>
            <a:r>
              <a:rPr lang="ru-RU" dirty="0" smtClean="0"/>
              <a:t>Новикова С.В.</a:t>
            </a:r>
            <a:endParaRPr lang="ru-RU" dirty="0"/>
          </a:p>
        </p:txBody>
      </p:sp>
      <p:pic>
        <p:nvPicPr>
          <p:cNvPr id="1026" name="Picture 2" descr="http://s019.radikal.ru/i619/1206/d9/25a5a9e6294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077072"/>
            <a:ext cx="2162175" cy="2152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21003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476672"/>
            <a:ext cx="7920880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Значение инновационной деятельности в дошкольном учреждении.</a:t>
            </a:r>
          </a:p>
          <a:p>
            <a:pPr algn="just"/>
            <a:r>
              <a:rPr lang="ru-RU" sz="2000" b="0" i="0" dirty="0" smtClean="0">
                <a:solidFill>
                  <a:srgbClr val="1B1C2A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Инновация (англ. </a:t>
            </a:r>
            <a:r>
              <a:rPr lang="ru-RU" sz="2000" b="0" i="0" dirty="0" err="1" smtClean="0">
                <a:solidFill>
                  <a:srgbClr val="1B1C2A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innovation</a:t>
            </a:r>
            <a:r>
              <a:rPr lang="ru-RU" sz="2000" b="0" i="0" dirty="0" smtClean="0">
                <a:solidFill>
                  <a:srgbClr val="1B1C2A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 — новшество, нововведение. Использование инноваций в детском саду предполагает введение в образовательный процесс обновлённых, улучшенных и уникальных идей, полученных творческими усилиями воспитателя. </a:t>
            </a:r>
          </a:p>
          <a:p>
            <a:pPr algn="just"/>
            <a:r>
              <a:rPr lang="ru-RU" sz="2000" b="1" i="0" dirty="0" smtClean="0">
                <a:solidFill>
                  <a:srgbClr val="1B1C2A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000" i="0" dirty="0" smtClean="0">
                <a:solidFill>
                  <a:srgbClr val="1B1C2A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эффективности процесса обучения и получение более качественных результатов.</a:t>
            </a:r>
          </a:p>
          <a:p>
            <a:pPr algn="just"/>
            <a:r>
              <a:rPr lang="ru-RU" sz="2000" b="1" dirty="0">
                <a:solidFill>
                  <a:srgbClr val="1B1C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2000" b="1" i="0" dirty="0" smtClean="0">
                <a:solidFill>
                  <a:srgbClr val="1B1C2A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адачи:</a:t>
            </a:r>
          </a:p>
          <a:p>
            <a:pPr algn="just">
              <a:buFont typeface="Arial"/>
              <a:buChar char="•"/>
            </a:pPr>
            <a:r>
              <a:rPr lang="ru-RU" sz="2000" b="0" i="0" dirty="0" smtClean="0">
                <a:solidFill>
                  <a:srgbClr val="1B1C2A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индивидуальности воспитанников;</a:t>
            </a:r>
          </a:p>
          <a:p>
            <a:pPr algn="just">
              <a:buFont typeface="Arial"/>
              <a:buChar char="•"/>
            </a:pPr>
            <a:r>
              <a:rPr lang="ru-RU" sz="2000" b="0" i="0" dirty="0" smtClean="0">
                <a:solidFill>
                  <a:srgbClr val="1B1C2A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инициативности детей, их самостоятельности, способности к творческому самовыражению;</a:t>
            </a:r>
          </a:p>
          <a:p>
            <a:pPr algn="just">
              <a:buFont typeface="Arial"/>
              <a:buChar char="•"/>
            </a:pPr>
            <a:r>
              <a:rPr lang="ru-RU" sz="2000" b="0" i="0" dirty="0" smtClean="0">
                <a:solidFill>
                  <a:srgbClr val="1B1C2A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любознательности и интереса к исследовательской деятельности;</a:t>
            </a:r>
          </a:p>
          <a:p>
            <a:pPr algn="just">
              <a:buFont typeface="Arial"/>
              <a:buChar char="•"/>
            </a:pPr>
            <a:r>
              <a:rPr lang="ru-RU" sz="2000" b="0" i="0" dirty="0" smtClean="0">
                <a:solidFill>
                  <a:srgbClr val="1B1C2A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стимулирование различных видов активности воспитанников (игровой, познавательной и т. д.);</a:t>
            </a:r>
          </a:p>
          <a:p>
            <a:pPr algn="just">
              <a:buFont typeface="Arial"/>
              <a:buChar char="•"/>
            </a:pPr>
            <a:r>
              <a:rPr lang="ru-RU" sz="2000" i="0" dirty="0" smtClean="0">
                <a:solidFill>
                  <a:srgbClr val="1B1C2A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интеллектуального уровня детей;</a:t>
            </a:r>
          </a:p>
          <a:p>
            <a:pPr algn="just">
              <a:buFont typeface="Arial"/>
              <a:buChar char="•"/>
            </a:pPr>
            <a:r>
              <a:rPr lang="ru-RU" sz="2000" i="0" dirty="0" smtClean="0">
                <a:solidFill>
                  <a:srgbClr val="1B1C2A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креативности и нестандартности мышления.</a:t>
            </a:r>
          </a:p>
          <a:p>
            <a:pPr algn="just">
              <a:buFont typeface="Arial"/>
              <a:buChar char="•"/>
            </a:pPr>
            <a:endParaRPr lang="ru-RU" sz="2000" i="0" dirty="0">
              <a:solidFill>
                <a:srgbClr val="1B1C2A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84343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vhg.ru/upload/iblock/9f0/9f0f6b9d210f8c6b239df5c3b170b18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797152"/>
            <a:ext cx="1944216" cy="1435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971600" y="548680"/>
            <a:ext cx="741682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Виды инновационных педагогических технологий в ДОУ</a:t>
            </a:r>
          </a:p>
          <a:p>
            <a:pPr algn="just"/>
            <a:endParaRPr lang="ru-RU" sz="2000" i="0" dirty="0" smtClean="0">
              <a:solidFill>
                <a:srgbClr val="1B1C2A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i="0" dirty="0" smtClean="0">
                <a:solidFill>
                  <a:srgbClr val="1B1C2A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 инновационным педагогическим технологиям можно отнести:</a:t>
            </a:r>
          </a:p>
          <a:p>
            <a:pPr algn="just">
              <a:buFont typeface="Arial"/>
              <a:buChar char="•"/>
            </a:pPr>
            <a:r>
              <a:rPr lang="ru-RU" sz="2000" i="0" dirty="0" err="1" smtClean="0">
                <a:solidFill>
                  <a:srgbClr val="1B1C2A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здоровьесберегающие</a:t>
            </a:r>
            <a:r>
              <a:rPr lang="ru-RU" sz="2000" i="0" dirty="0" smtClean="0">
                <a:solidFill>
                  <a:srgbClr val="1B1C2A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>
              <a:buFont typeface="Arial"/>
              <a:buChar char="•"/>
            </a:pPr>
            <a:r>
              <a:rPr lang="ru-RU" sz="2000" i="0" dirty="0" smtClean="0">
                <a:solidFill>
                  <a:srgbClr val="1B1C2A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технологии проектной и исследовательской деятельности;</a:t>
            </a:r>
          </a:p>
          <a:p>
            <a:pPr algn="just">
              <a:buFont typeface="Arial"/>
              <a:buChar char="•"/>
            </a:pPr>
            <a:r>
              <a:rPr lang="ru-RU" sz="2000" i="0" dirty="0" smtClean="0">
                <a:solidFill>
                  <a:srgbClr val="1B1C2A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информационно-коммуникационные;</a:t>
            </a:r>
          </a:p>
          <a:p>
            <a:pPr algn="just">
              <a:buFont typeface="Arial"/>
              <a:buChar char="•"/>
            </a:pPr>
            <a:r>
              <a:rPr lang="ru-RU" sz="2000" i="0" dirty="0" smtClean="0">
                <a:solidFill>
                  <a:srgbClr val="1B1C2A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технологии «</a:t>
            </a:r>
            <a:r>
              <a:rPr lang="ru-RU" sz="2000" i="0" dirty="0" err="1" smtClean="0">
                <a:solidFill>
                  <a:srgbClr val="1B1C2A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лэпбук</a:t>
            </a:r>
            <a:r>
              <a:rPr lang="ru-RU" sz="2000" i="0" dirty="0" smtClean="0">
                <a:solidFill>
                  <a:srgbClr val="1B1C2A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»;</a:t>
            </a:r>
          </a:p>
          <a:p>
            <a:pPr algn="just">
              <a:buFont typeface="Arial"/>
              <a:buChar char="•"/>
            </a:pPr>
            <a:r>
              <a:rPr lang="ru-RU" sz="2000" i="0" dirty="0" smtClean="0">
                <a:solidFill>
                  <a:srgbClr val="1B1C2A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личностно-ориентированные;</a:t>
            </a:r>
          </a:p>
          <a:p>
            <a:pPr algn="just">
              <a:buFont typeface="Arial"/>
              <a:buChar char="•"/>
            </a:pPr>
            <a:r>
              <a:rPr lang="ru-RU" sz="2000" i="0" dirty="0" smtClean="0">
                <a:solidFill>
                  <a:srgbClr val="1B1C2A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игровые технологии;</a:t>
            </a:r>
          </a:p>
          <a:p>
            <a:pPr algn="just">
              <a:buFont typeface="Arial"/>
              <a:buChar char="•"/>
            </a:pPr>
            <a:r>
              <a:rPr lang="ru-RU" sz="2000" i="0" dirty="0" smtClean="0">
                <a:solidFill>
                  <a:srgbClr val="1B1C2A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технологии проблемного обучения и др.</a:t>
            </a:r>
            <a:endParaRPr lang="ru-RU" sz="2000" i="0" dirty="0">
              <a:solidFill>
                <a:srgbClr val="1B1C2A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34001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476672"/>
            <a:ext cx="770485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Информационно-коммуникационные технологии</a:t>
            </a:r>
          </a:p>
          <a:p>
            <a:pPr algn="just"/>
            <a:endParaRPr lang="ru-RU" b="0" i="0" dirty="0" smtClean="0">
              <a:solidFill>
                <a:srgbClr val="1B1C2A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0" i="0" dirty="0" smtClean="0">
                <a:solidFill>
                  <a:srgbClr val="1B1C2A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Компьютеры стали уже привычным атрибутом современности. ФГОС отмечает широкое использование информационно-коммуникационных технологий в дошкольном учреждении как одно из условий успешного образовательного процесса. К ИКТ в ДОУ относятся:</a:t>
            </a:r>
          </a:p>
          <a:p>
            <a:pPr algn="just">
              <a:buFont typeface="Arial"/>
              <a:buChar char="•"/>
            </a:pPr>
            <a:r>
              <a:rPr lang="ru-RU" b="0" i="0" dirty="0" smtClean="0">
                <a:solidFill>
                  <a:srgbClr val="1B1C2A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компьютеры;</a:t>
            </a:r>
          </a:p>
          <a:p>
            <a:pPr algn="just">
              <a:buFont typeface="Arial"/>
              <a:buChar char="•"/>
            </a:pPr>
            <a:r>
              <a:rPr lang="ru-RU" b="0" i="0" dirty="0" smtClean="0">
                <a:solidFill>
                  <a:srgbClr val="1B1C2A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интерактивные доски;</a:t>
            </a:r>
          </a:p>
          <a:p>
            <a:pPr algn="just">
              <a:buFont typeface="Arial"/>
              <a:buChar char="•"/>
            </a:pPr>
            <a:r>
              <a:rPr lang="ru-RU" b="0" i="0" dirty="0" smtClean="0">
                <a:solidFill>
                  <a:srgbClr val="1B1C2A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магнитофоны;</a:t>
            </a:r>
          </a:p>
          <a:p>
            <a:pPr algn="just">
              <a:buFont typeface="Arial"/>
              <a:buChar char="•"/>
            </a:pPr>
            <a:r>
              <a:rPr lang="ru-RU" b="0" i="0" dirty="0" smtClean="0">
                <a:solidFill>
                  <a:srgbClr val="1B1C2A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телевизоры;</a:t>
            </a:r>
          </a:p>
          <a:p>
            <a:pPr algn="just">
              <a:buFont typeface="Arial"/>
              <a:buChar char="•"/>
            </a:pPr>
            <a:r>
              <a:rPr lang="ru-RU" b="0" i="0" dirty="0" smtClean="0">
                <a:solidFill>
                  <a:srgbClr val="1B1C2A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фотоаппаратура и т. п.</a:t>
            </a:r>
          </a:p>
          <a:p>
            <a:r>
              <a:rPr lang="ru-RU" b="0" i="1" dirty="0" smtClean="0">
                <a:solidFill>
                  <a:srgbClr val="000000"/>
                </a:solidFill>
                <a:effectLst/>
                <a:latin typeface="Playfair Display"/>
              </a:rPr>
              <a:t/>
            </a:r>
            <a:br>
              <a:rPr lang="ru-RU" b="0" i="1" dirty="0" smtClean="0">
                <a:solidFill>
                  <a:srgbClr val="000000"/>
                </a:solidFill>
                <a:effectLst/>
                <a:latin typeface="Playfair Display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54833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melkie.net/wp-content/uploads/2018/03/lelik-uchitsya-schitat-600x4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934834"/>
            <a:ext cx="4922912" cy="3692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563888" y="908720"/>
            <a:ext cx="26965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учимся играя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975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melkie.net/wp-content/uploads/2018/03/schitaem-so-smesharikami-600x4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412776"/>
            <a:ext cx="5715000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347864" y="908720"/>
            <a:ext cx="3660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Игра для веселого  счета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68817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melkie.net/wp-content/uploads/2018/03/interaktivnaya-doska-v-dou-1-600x4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897877"/>
            <a:ext cx="4104456" cy="2777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melkie.net/wp-content/uploads/2018/03/interaktivnaya-doska-v-dou-600x45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429000"/>
            <a:ext cx="3744416" cy="2814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www.playcast.ru/uploads/2017/07/17/2303474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8046" y="404664"/>
            <a:ext cx="4286250" cy="2847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s://melkie.net/wp-content/uploads/2018/03/ikt-v-detskom-sadu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802869"/>
            <a:ext cx="3024336" cy="2527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20687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playcast.ru/uploads/2015/06/06/13879855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628800"/>
            <a:ext cx="5238750" cy="2152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648785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55</TotalTime>
  <Words>166</Words>
  <Application>Microsoft Office PowerPoint</Application>
  <PresentationFormat>Экран (4:3)</PresentationFormat>
  <Paragraphs>37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Литейная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kirill</dc:creator>
  <cp:lastModifiedBy>kirill</cp:lastModifiedBy>
  <cp:revision>5</cp:revision>
  <dcterms:created xsi:type="dcterms:W3CDTF">2019-04-29T19:40:01Z</dcterms:created>
  <dcterms:modified xsi:type="dcterms:W3CDTF">2019-04-29T20:35:49Z</dcterms:modified>
</cp:coreProperties>
</file>