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56" r:id="rId2"/>
    <p:sldId id="257" r:id="rId3"/>
    <p:sldId id="258" r:id="rId4"/>
    <p:sldId id="260" r:id="rId5"/>
    <p:sldId id="262" r:id="rId6"/>
    <p:sldId id="259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A8C83E-6627-4582-9296-423D8CDDA65A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B24A77-1DE3-4785-AC48-31C000DCAB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87227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B24A77-1DE3-4785-AC48-31C000DCABE8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B24A77-1DE3-4785-AC48-31C000DCABE8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1" y="3539865"/>
            <a:ext cx="5114779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4/29/2019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3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4/29/2019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6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3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4/29/2019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4/29/2019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8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1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9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4/29/2019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9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1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4/29/2019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4/29/2019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4/29/2019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4/29/2019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7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1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4/29/2019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70" y="1004669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7" y="998817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9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9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4/29/2019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3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4/29/2019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800" dirty="0" smtClean="0">
                <a:solidFill>
                  <a:schemeClr val="bg1"/>
                </a:solidFill>
              </a:rPr>
              <a:t>МДОУ комбинированного вида д/ с «Лада»</a:t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3600" dirty="0" smtClean="0">
                <a:solidFill>
                  <a:schemeClr val="bg1"/>
                </a:solidFill>
              </a:rPr>
              <a:t>ПРЕЗЕНТАЦИЯ ПРОЕКТА</a:t>
            </a:r>
            <a:r>
              <a:rPr lang="ru-RU" sz="4400" dirty="0" smtClean="0">
                <a:solidFill>
                  <a:schemeClr val="bg1"/>
                </a:solidFill>
              </a:rPr>
              <a:t/>
            </a:r>
            <a:br>
              <a:rPr lang="ru-RU" sz="4400" dirty="0" smtClean="0">
                <a:solidFill>
                  <a:schemeClr val="bg1"/>
                </a:solidFill>
              </a:rPr>
            </a:br>
            <a:r>
              <a:rPr lang="ru-RU" sz="3600" dirty="0" smtClean="0">
                <a:solidFill>
                  <a:schemeClr val="bg1"/>
                </a:solidFill>
              </a:rPr>
              <a:t> «ТАКИЕ РАЗНЫЕ СЛОВА»</a:t>
            </a:r>
            <a:br>
              <a:rPr lang="ru-RU" sz="3600" dirty="0" smtClean="0">
                <a:solidFill>
                  <a:schemeClr val="bg1"/>
                </a:solidFill>
              </a:rPr>
            </a:b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Автор : учитель-логопед первой квалификационной категории Сизова Наталья Викторовна</a:t>
            </a:r>
          </a:p>
          <a:p>
            <a:endParaRPr lang="ru-RU" sz="2000" dirty="0" smtClean="0">
              <a:solidFill>
                <a:schemeClr val="bg1"/>
              </a:solidFill>
            </a:endParaRPr>
          </a:p>
          <a:p>
            <a:endParaRPr lang="ru-RU" sz="2000" dirty="0" smtClean="0"/>
          </a:p>
          <a:p>
            <a:endParaRPr lang="ru-RU" sz="2000" dirty="0" smtClean="0">
              <a:solidFill>
                <a:schemeClr val="bg1"/>
              </a:solidFill>
            </a:endParaRPr>
          </a:p>
          <a:p>
            <a:r>
              <a:rPr lang="ru-RU" sz="2000" dirty="0" smtClean="0">
                <a:solidFill>
                  <a:schemeClr val="bg1"/>
                </a:solidFill>
              </a:rPr>
              <a:t>Черноголовка 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2016-2017 г.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381000" y="990600"/>
            <a:ext cx="4206240" cy="4206240"/>
          </a:xfrm>
        </p:spPr>
      </p:sp>
      <p:pic>
        <p:nvPicPr>
          <p:cNvPr id="4" name="Рисунок 5" descr="0003-003-Slova-neprijateli-sporjat-ves-de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54724">
            <a:off x="144675" y="1005429"/>
            <a:ext cx="4669292" cy="40816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dirty="0" smtClean="0">
                <a:solidFill>
                  <a:schemeClr val="tx1"/>
                </a:solidFill>
              </a:rPr>
              <a:t/>
            </a:r>
            <a:br>
              <a:rPr lang="ru-RU" sz="2200" dirty="0" smtClean="0">
                <a:solidFill>
                  <a:schemeClr val="tx1"/>
                </a:solidFill>
              </a:rPr>
            </a:br>
            <a:r>
              <a:rPr lang="ru-RU" sz="2200" dirty="0" smtClean="0">
                <a:solidFill>
                  <a:schemeClr val="tx1"/>
                </a:solidFill>
              </a:rPr>
              <a:t>В ходе реализации проекта использовала дидактические игры. Среди наиболее понравившихся детям игры: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dirty="0" smtClean="0"/>
              <a:t> «Кто это? Что это?»</a:t>
            </a:r>
          </a:p>
          <a:p>
            <a:pPr lvl="0"/>
            <a:r>
              <a:rPr lang="ru-RU" dirty="0" smtClean="0"/>
              <a:t>«Точно и быстро: кто или что?»</a:t>
            </a:r>
          </a:p>
          <a:p>
            <a:pPr lvl="0"/>
            <a:r>
              <a:rPr lang="ru-RU" dirty="0" smtClean="0"/>
              <a:t>«Какой? Какая? Какое?»</a:t>
            </a:r>
          </a:p>
          <a:p>
            <a:pPr lvl="0"/>
            <a:r>
              <a:rPr lang="ru-RU" dirty="0" smtClean="0"/>
              <a:t>«Что делает?»</a:t>
            </a:r>
          </a:p>
          <a:p>
            <a:pPr lvl="0"/>
            <a:r>
              <a:rPr lang="ru-RU" dirty="0" smtClean="0"/>
              <a:t>«В гости к гномам»</a:t>
            </a:r>
          </a:p>
          <a:p>
            <a:pPr lvl="0"/>
            <a:r>
              <a:rPr lang="ru-RU" dirty="0" smtClean="0"/>
              <a:t>« Наоборотик»</a:t>
            </a:r>
          </a:p>
          <a:p>
            <a:pPr lvl="0"/>
            <a:r>
              <a:rPr lang="ru-RU" dirty="0" smtClean="0"/>
              <a:t>«Упрямые слова»</a:t>
            </a:r>
          </a:p>
          <a:p>
            <a:pPr lvl="0"/>
            <a:r>
              <a:rPr lang="ru-RU" dirty="0" smtClean="0"/>
              <a:t>«Слова – приятели»</a:t>
            </a:r>
          </a:p>
          <a:p>
            <a:pPr lvl="0"/>
            <a:r>
              <a:rPr lang="ru-RU" dirty="0" smtClean="0"/>
              <a:t>«Сложные слова»                          </a:t>
            </a:r>
          </a:p>
          <a:p>
            <a:pPr lvl="0"/>
            <a:r>
              <a:rPr lang="ru-RU" dirty="0" smtClean="0"/>
              <a:t>«Семья слов»</a:t>
            </a:r>
          </a:p>
          <a:p>
            <a:pPr lvl="0"/>
            <a:r>
              <a:rPr lang="ru-RU" dirty="0" smtClean="0"/>
              <a:t>«Слова – рифмушки» и др.</a:t>
            </a:r>
          </a:p>
          <a:p>
            <a:endParaRPr lang="ru-RU" dirty="0"/>
          </a:p>
        </p:txBody>
      </p:sp>
      <p:pic>
        <p:nvPicPr>
          <p:cNvPr id="6" name="Picture 5" descr="imgh472149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4000" y="3200401"/>
            <a:ext cx="4680000" cy="328185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Работа с родителями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Content Placeholder 4" descr="IMG_20170524_123146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1981200"/>
            <a:ext cx="3852000" cy="2889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Picture 5" descr="IMG_20170524_12315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29000" y="2057400"/>
            <a:ext cx="3024000" cy="4032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7" name="Picture 6" descr="IMG_20170524_12323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20000" y="2826000"/>
            <a:ext cx="3024000" cy="4032000"/>
          </a:xfrm>
          <a:prstGeom prst="rect">
            <a:avLst/>
          </a:prstGeom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Оформление  уголка по теме проекта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Content Placeholder 3" descr="IMG_20170524_123326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00" y="1626002"/>
            <a:ext cx="3924000" cy="523199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5" name="Picture 4" descr="IMG_20170524_12335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19600" y="2362200"/>
            <a:ext cx="4724400" cy="35814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>
                <a:solidFill>
                  <a:schemeClr val="tx1"/>
                </a:solidFill>
              </a:rPr>
              <a:t>В ходе реализации проекта: «Такие разные слова» удалось достичь:</a:t>
            </a: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ru-RU" dirty="0" smtClean="0"/>
              <a:t>повышения уровня языкового развития детей;</a:t>
            </a:r>
          </a:p>
          <a:p>
            <a:pPr lvl="0"/>
            <a:r>
              <a:rPr lang="ru-RU" dirty="0" smtClean="0"/>
              <a:t>правильного и осознанного употребления детьми слов различных категорий;</a:t>
            </a:r>
          </a:p>
          <a:p>
            <a:pPr lvl="0"/>
            <a:r>
              <a:rPr lang="ru-RU" dirty="0" smtClean="0"/>
              <a:t>умение анализировать и сопоставлять слова, вникать в его смысловую сторону;</a:t>
            </a:r>
          </a:p>
          <a:p>
            <a:pPr lvl="0"/>
            <a:r>
              <a:rPr lang="ru-RU" dirty="0" smtClean="0"/>
              <a:t>умение использовать в речи  синонимы, антонимы, многозначные слова, «упрямые слова»;</a:t>
            </a:r>
          </a:p>
          <a:p>
            <a:pPr lvl="0"/>
            <a:r>
              <a:rPr lang="ru-RU" dirty="0" smtClean="0"/>
              <a:t>умение образовывать слова с уменьшительным и увеличительным значением, сложные слова, подбирать слова-рифмы;</a:t>
            </a:r>
          </a:p>
          <a:p>
            <a:pPr lvl="0"/>
            <a:r>
              <a:rPr lang="ru-RU" dirty="0" smtClean="0"/>
              <a:t> положительной эмоциональной обстановки.</a:t>
            </a:r>
          </a:p>
          <a:p>
            <a:endParaRPr lang="ru-RU" dirty="0"/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 eaLnBrk="0" fontAlgn="base" hangingPunct="0">
              <a:spcAft>
                <a:spcPct val="0"/>
              </a:spcAft>
            </a:pPr>
            <a:r>
              <a:rPr lang="ru-RU" sz="2800" b="0" cap="none" dirty="0" smtClean="0">
                <a:ln>
                  <a:noFill/>
                </a:ln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Проект не только помог детям познакомиться с многообразием слов русского языка, </a:t>
            </a:r>
            <a:br>
              <a:rPr lang="ru-RU" sz="2800" b="0" cap="none" dirty="0" smtClean="0">
                <a:ln>
                  <a:noFill/>
                </a:ln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800" b="0" cap="none" dirty="0" smtClean="0">
                <a:ln>
                  <a:noFill/>
                </a:ln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повысить уровень языкового развития детей, но и заинтересовал родителей,</a:t>
            </a:r>
            <a:br>
              <a:rPr lang="ru-RU" sz="2800" b="0" cap="none" dirty="0" smtClean="0">
                <a:ln>
                  <a:noFill/>
                </a:ln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800" b="0" cap="none" dirty="0" smtClean="0">
                <a:ln>
                  <a:noFill/>
                </a:ln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которые приняли активное участие в его реализации.</a:t>
            </a:r>
            <a:r>
              <a:rPr lang="ru-RU" sz="2800" b="0" cap="none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800" b="0" cap="none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endParaRPr lang="ru-RU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z="40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ВЫВОД </a:t>
            </a:r>
            <a:r>
              <a:rPr lang="ru-RU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838200"/>
            <a:ext cx="7239000" cy="1143000"/>
          </a:xfrm>
        </p:spPr>
        <p:txBody>
          <a:bodyPr>
            <a:noAutofit/>
          </a:bodyPr>
          <a:lstStyle/>
          <a:p>
            <a:r>
              <a:rPr lang="ru-RU" sz="2400" smtClean="0">
                <a:solidFill>
                  <a:schemeClr val="tx1"/>
                </a:solidFill>
              </a:rPr>
              <a:t> Цель проекта.</a:t>
            </a:r>
            <a:br>
              <a:rPr lang="ru-RU" sz="2400" smtClean="0">
                <a:solidFill>
                  <a:schemeClr val="tx1"/>
                </a:solidFill>
              </a:rPr>
            </a:br>
            <a:r>
              <a:rPr lang="ru-RU" sz="2400" smtClean="0">
                <a:solidFill>
                  <a:schemeClr val="tx1"/>
                </a:solidFill>
              </a:rPr>
              <a:t>Формирование у детей интереса к русскому языку, знакомство с многообразием слов русского языка.</a:t>
            </a:r>
            <a:br>
              <a:rPr lang="ru-RU" sz="2400" smtClean="0">
                <a:solidFill>
                  <a:schemeClr val="tx1"/>
                </a:solidFill>
              </a:rPr>
            </a:b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 smtClean="0"/>
              <a:t>Задачи:</a:t>
            </a:r>
            <a:endParaRPr lang="ru-RU" dirty="0" smtClean="0"/>
          </a:p>
          <a:p>
            <a:pPr lvl="0"/>
            <a:r>
              <a:rPr lang="ru-RU" dirty="0" smtClean="0"/>
              <a:t>формирование представлений о слове, как о семантической единице;</a:t>
            </a:r>
          </a:p>
          <a:p>
            <a:pPr lvl="0"/>
            <a:r>
              <a:rPr lang="ru-RU" dirty="0" smtClean="0"/>
              <a:t>на уровне наблюдений формирование у детей начальных представлений о    многообразии слов родного языка;</a:t>
            </a:r>
          </a:p>
          <a:p>
            <a:pPr lvl="0"/>
            <a:r>
              <a:rPr lang="ru-RU" dirty="0" smtClean="0"/>
              <a:t>обучение основам лингвистического анализа;</a:t>
            </a:r>
          </a:p>
          <a:p>
            <a:pPr lvl="0"/>
            <a:r>
              <a:rPr lang="ru-RU" dirty="0" smtClean="0"/>
              <a:t>уточнение и обогащение словаря детей;</a:t>
            </a:r>
          </a:p>
          <a:p>
            <a:pPr lvl="0"/>
            <a:r>
              <a:rPr lang="ru-RU" dirty="0" smtClean="0"/>
              <a:t>развитие  языкового чутья, словесно-логического мышления, внимания к родному языку;</a:t>
            </a:r>
          </a:p>
          <a:p>
            <a:pPr lvl="0"/>
            <a:r>
              <a:rPr lang="ru-RU" dirty="0" smtClean="0"/>
              <a:t>воспитание  любви и интереса к речи, слову.</a:t>
            </a:r>
          </a:p>
          <a:p>
            <a:endParaRPr lang="ru-RU" dirty="0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33400" y="609600"/>
            <a:ext cx="7242048" cy="4267200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 </a:t>
            </a:r>
            <a:r>
              <a:rPr lang="ru-RU" sz="2700" u="sng" dirty="0" smtClean="0">
                <a:solidFill>
                  <a:schemeClr val="tx1"/>
                </a:solidFill>
              </a:rPr>
              <a:t>Участники проекта</a:t>
            </a:r>
            <a:r>
              <a:rPr lang="ru-RU" sz="2700" dirty="0" smtClean="0">
                <a:solidFill>
                  <a:schemeClr val="tx1"/>
                </a:solidFill>
              </a:rPr>
              <a:t>: дети логопедической группы, учитель-логопед, воспитатель</a:t>
            </a:r>
            <a:br>
              <a:rPr lang="ru-RU" sz="2700" dirty="0" smtClean="0">
                <a:solidFill>
                  <a:schemeClr val="tx1"/>
                </a:solidFill>
              </a:rPr>
            </a:br>
            <a:r>
              <a:rPr lang="ru-RU" sz="2700" u="sng" dirty="0" smtClean="0">
                <a:solidFill>
                  <a:schemeClr val="tx1"/>
                </a:solidFill>
              </a:rPr>
              <a:t>Продолжительность проекта</a:t>
            </a:r>
            <a:r>
              <a:rPr lang="ru-RU" sz="2700" dirty="0" smtClean="0">
                <a:solidFill>
                  <a:schemeClr val="tx1"/>
                </a:solidFill>
              </a:rPr>
              <a:t>: долгосрочный (1 учебный год)</a:t>
            </a:r>
            <a:br>
              <a:rPr lang="ru-RU" sz="2700" dirty="0" smtClean="0">
                <a:solidFill>
                  <a:schemeClr val="tx1"/>
                </a:solidFill>
              </a:rPr>
            </a:br>
            <a:r>
              <a:rPr lang="ru-RU" sz="2700" dirty="0" smtClean="0">
                <a:solidFill>
                  <a:schemeClr val="tx1"/>
                </a:solidFill>
              </a:rPr>
              <a:t>Тип проекта: творческо-исследовательский        </a:t>
            </a:r>
            <a:br>
              <a:rPr lang="ru-RU" sz="2700" dirty="0" smtClean="0">
                <a:solidFill>
                  <a:schemeClr val="tx1"/>
                </a:solidFill>
              </a:rPr>
            </a:br>
            <a:r>
              <a:rPr lang="ru-RU" sz="2700" u="sng" dirty="0" smtClean="0">
                <a:solidFill>
                  <a:schemeClr val="tx1"/>
                </a:solidFill>
              </a:rPr>
              <a:t>Сроки реализации и возраст детей</a:t>
            </a:r>
            <a:r>
              <a:rPr lang="ru-RU" sz="2700" dirty="0" smtClean="0">
                <a:solidFill>
                  <a:schemeClr val="tx1"/>
                </a:solidFill>
              </a:rPr>
              <a:t/>
            </a:r>
            <a:br>
              <a:rPr lang="ru-RU" sz="2700" dirty="0" smtClean="0">
                <a:solidFill>
                  <a:schemeClr val="tx1"/>
                </a:solidFill>
              </a:rPr>
            </a:br>
            <a:r>
              <a:rPr lang="ru-RU" sz="2700" dirty="0" smtClean="0">
                <a:solidFill>
                  <a:schemeClr val="tx1"/>
                </a:solidFill>
              </a:rPr>
              <a:t>Занятия рассчитаны на 1 год, проводятся с октября по май с детьми подготовительной группы</a:t>
            </a:r>
            <a:br>
              <a:rPr lang="ru-RU" sz="2700" dirty="0" smtClean="0">
                <a:solidFill>
                  <a:schemeClr val="tx1"/>
                </a:solidFill>
              </a:rPr>
            </a:br>
            <a:endParaRPr lang="ru-RU" sz="2700" dirty="0">
              <a:solidFill>
                <a:schemeClr val="tx1"/>
              </a:solidFill>
            </a:endParaRPr>
          </a:p>
        </p:txBody>
      </p:sp>
      <p:pic>
        <p:nvPicPr>
          <p:cNvPr id="9" name="Picture 8" descr="p11_3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0200" y="4191000"/>
            <a:ext cx="3424451" cy="2412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Предполагаемые результаты проекта: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формирование у детей интереса к родному языку, правильное и осознанное употребление детьми слов различных категорий в речи;  их точное использование по смыслу, использование в речи синонимов, антонимов, омонимов, «упрямых» слов, сложных слов, родственных слов, слов с уменьшительным и увеличительным значением. Создание совместно с детьми и родителями  словаря; вовлечение родителей в поисковую деятельность детей.</a:t>
            </a:r>
          </a:p>
          <a:p>
            <a:endParaRPr lang="ru-RU" dirty="0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Ведущей формой работы являются занятия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Занятия проводятся в игровой форме, занятия-соревнования. На занятиях дети решают проблемные вопросы,  проводят научные исследования, «делают» маленькие открытия.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Продолжительность занятий: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в подготовительной группе – 30-35мин.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7" name="Content Placeholder 6" descr="DSC06647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886200" y="1524000"/>
            <a:ext cx="3216000" cy="2412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 descr="DSC0654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5800" y="3962400"/>
            <a:ext cx="3096000" cy="2322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/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/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/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/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/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Проект «Такие разные слова» состоит из двух этапов.</a:t>
            </a:r>
            <a:br>
              <a:rPr lang="ru-RU" sz="2800" dirty="0" smtClean="0">
                <a:solidFill>
                  <a:schemeClr val="tx1"/>
                </a:solidFill>
              </a:rPr>
            </a:b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/>
              <a:t>I этап.  «Всему название дано…»</a:t>
            </a:r>
            <a:endParaRPr lang="ru-RU" dirty="0" smtClean="0"/>
          </a:p>
          <a:p>
            <a:r>
              <a:rPr lang="ru-RU" dirty="0" smtClean="0"/>
              <a:t>Он включает в себя разделы:</a:t>
            </a:r>
          </a:p>
          <a:p>
            <a:pPr lvl="0"/>
            <a:r>
              <a:rPr lang="ru-RU" i="1" dirty="0" smtClean="0"/>
              <a:t>Слова – предметы.</a:t>
            </a:r>
            <a:endParaRPr lang="ru-RU" dirty="0" smtClean="0"/>
          </a:p>
          <a:p>
            <a:pPr lvl="0"/>
            <a:r>
              <a:rPr lang="ru-RU" i="1" dirty="0" smtClean="0"/>
              <a:t>Слова – признаки.</a:t>
            </a:r>
            <a:endParaRPr lang="ru-RU" dirty="0" smtClean="0"/>
          </a:p>
          <a:p>
            <a:pPr lvl="0"/>
            <a:r>
              <a:rPr lang="ru-RU" i="1" dirty="0" smtClean="0"/>
              <a:t>Слова – действия.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6" name="Picture 5" descr="img1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3429000"/>
            <a:ext cx="4464000" cy="334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advTm="0">
    <p:wheel spokes="3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381000"/>
            <a:ext cx="7239000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/>
                </a:solidFill>
              </a:rPr>
              <a:t>Рисуем таблицу «слова –предметы» (Кто?что?)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10" name="Content Placeholder 9" descr="IMG_20170524_12350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219200" y="1752600"/>
            <a:ext cx="5486400" cy="432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/>
                </a:solidFill>
              </a:rPr>
              <a:t>II этап.  «О чем говорит слово»</a:t>
            </a:r>
            <a:br>
              <a:rPr lang="ru-RU" sz="3200" dirty="0" smtClean="0">
                <a:solidFill>
                  <a:schemeClr val="tx1"/>
                </a:solidFill>
              </a:rPr>
            </a:b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normAutofit fontScale="62500" lnSpcReduction="20000"/>
          </a:bodyPr>
          <a:lstStyle/>
          <a:p>
            <a:r>
              <a:rPr lang="ru-RU" sz="3200" dirty="0" smtClean="0">
                <a:solidFill>
                  <a:schemeClr val="tx1"/>
                </a:solidFill>
              </a:rPr>
              <a:t>1. Слова с уменьшительно-ласкательным и увеличительным значением.</a:t>
            </a:r>
          </a:p>
          <a:p>
            <a:r>
              <a:rPr lang="ru-RU" sz="3200" dirty="0" smtClean="0">
                <a:solidFill>
                  <a:schemeClr val="tx1"/>
                </a:solidFill>
              </a:rPr>
              <a:t>2. «Слова наоборот» (антонимы).</a:t>
            </a:r>
          </a:p>
          <a:p>
            <a:r>
              <a:rPr lang="ru-RU" sz="3200" dirty="0" smtClean="0">
                <a:solidFill>
                  <a:schemeClr val="tx1"/>
                </a:solidFill>
              </a:rPr>
              <a:t>3. «Слова приятели» (синонимы).</a:t>
            </a:r>
          </a:p>
          <a:p>
            <a:r>
              <a:rPr lang="ru-RU" sz="3200" dirty="0" smtClean="0">
                <a:solidFill>
                  <a:schemeClr val="tx1"/>
                </a:solidFill>
              </a:rPr>
              <a:t>4. Многозначные слова.</a:t>
            </a:r>
          </a:p>
          <a:p>
            <a:r>
              <a:rPr lang="ru-RU" sz="3200" dirty="0" smtClean="0">
                <a:solidFill>
                  <a:schemeClr val="tx1"/>
                </a:solidFill>
              </a:rPr>
              <a:t>5. «Упрямые слова» (неизменяемые существительные).</a:t>
            </a:r>
          </a:p>
          <a:p>
            <a:r>
              <a:rPr lang="ru-RU" sz="3200" dirty="0" smtClean="0">
                <a:solidFill>
                  <a:schemeClr val="tx1"/>
                </a:solidFill>
              </a:rPr>
              <a:t>6. Сложные слова.</a:t>
            </a:r>
          </a:p>
          <a:p>
            <a:r>
              <a:rPr lang="ru-RU" sz="3200" dirty="0" smtClean="0">
                <a:solidFill>
                  <a:schemeClr val="tx1"/>
                </a:solidFill>
              </a:rPr>
              <a:t> 7. Родственные слова.</a:t>
            </a:r>
          </a:p>
          <a:p>
            <a:r>
              <a:rPr lang="ru-RU" sz="3200" dirty="0" smtClean="0">
                <a:solidFill>
                  <a:schemeClr val="tx1"/>
                </a:solidFill>
              </a:rPr>
              <a:t>8. Слова – рифмушки.</a:t>
            </a:r>
          </a:p>
          <a:p>
            <a:endParaRPr lang="ru-RU" dirty="0"/>
          </a:p>
        </p:txBody>
      </p:sp>
      <p:pic>
        <p:nvPicPr>
          <p:cNvPr id="9" name="Content Placeholder 8" descr="IMG_20170524_123350.jpg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8301" y="1968227"/>
            <a:ext cx="3521075" cy="378990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/>
                </a:solidFill>
              </a:rPr>
              <a:t>Дети вместе с воспитателем и логопедом создали «Словарь».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7" name="Content Placeholder 6" descr="IMG_20170524_123526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19983" y="1600201"/>
            <a:ext cx="3395511" cy="45259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normAutofit fontScale="70000" lnSpcReduction="20000"/>
          </a:bodyPr>
          <a:lstStyle/>
          <a:p>
            <a:r>
              <a:rPr lang="ru-RU" sz="2900" dirty="0" smtClean="0">
                <a:solidFill>
                  <a:schemeClr val="tx1"/>
                </a:solidFill>
              </a:rPr>
              <a:t>Словаре включает разделы: «Как появились слова», «Какие бывают слова», «Слова-предметы», «Слова-действия», «Слова-признаки», «Большие и маленькие слова», «Упрямые слова», «Слова-родственники», «Сложные слова», «Слова - приятели», «Слова - наоборот», «Многозначные слова», «Слова – рифмушки».</a:t>
            </a:r>
          </a:p>
          <a:p>
            <a:r>
              <a:rPr lang="ru-RU" sz="2900" dirty="0" smtClean="0">
                <a:solidFill>
                  <a:schemeClr val="tx1"/>
                </a:solidFill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</TotalTime>
  <Words>284</Words>
  <Application>Microsoft Office PowerPoint</Application>
  <PresentationFormat>Экран (4:3)</PresentationFormat>
  <Paragraphs>66</Paragraphs>
  <Slides>14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Opulent</vt:lpstr>
      <vt:lpstr>МДОУ комбинированного вида д/ с «Лада» ПРЕЗЕНТАЦИЯ ПРОЕКТА  «ТАКИЕ РАЗНЫЕ СЛОВА» </vt:lpstr>
      <vt:lpstr> Цель проекта. Формирование у детей интереса к русскому языку, знакомство с многообразием слов русского языка. </vt:lpstr>
      <vt:lpstr> Участники проекта: дети логопедической группы, учитель-логопед, воспитатель Продолжительность проекта: долгосрочный (1 учебный год) Тип проекта: творческо-исследовательский         Сроки реализации и возраст детей Занятия рассчитаны на 1 год, проводятся с октября по май с детьми подготовительной группы </vt:lpstr>
      <vt:lpstr>Предполагаемые результаты проекта:</vt:lpstr>
      <vt:lpstr>Ведущей формой работы являются занятия</vt:lpstr>
      <vt:lpstr>     Проект «Такие разные слова» состоит из двух этапов. </vt:lpstr>
      <vt:lpstr>Рисуем таблицу «слова –предметы» (Кто?что?)</vt:lpstr>
      <vt:lpstr>II этап.  «О чем говорит слово» </vt:lpstr>
      <vt:lpstr>Дети вместе с воспитателем и логопедом создали «Словарь».</vt:lpstr>
      <vt:lpstr> В ходе реализации проекта использовала дидактические игры. Среди наиболее понравившихся детям игры: </vt:lpstr>
      <vt:lpstr>Работа с родителями</vt:lpstr>
      <vt:lpstr>Оформление  уголка по теме проекта</vt:lpstr>
      <vt:lpstr>В ходе реализации проекта: «Такие разные слова» удалось достичь: </vt:lpstr>
      <vt:lpstr>Проект не только помог детям познакомиться с многообразием слов русского языка,  повысить уровень языкового развития детей, но и заинтересовал родителей,  которые приняли активное участие в его реализации.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МДОУ комбинированного вида д/ с «Лада» ПРЕЗЕНТАЦИЯ ПРОЕКТА  «ТАКИЕ РАЗНЫЕ СЛОВА» </dc:title>
  <dc:creator>user</dc:creator>
  <cp:lastModifiedBy>Пользователь Windows</cp:lastModifiedBy>
  <cp:revision>15</cp:revision>
  <dcterms:created xsi:type="dcterms:W3CDTF">2006-08-16T00:00:00Z</dcterms:created>
  <dcterms:modified xsi:type="dcterms:W3CDTF">2019-04-29T16:24:03Z</dcterms:modified>
</cp:coreProperties>
</file>