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sldIdLst>
    <p:sldId id="257" r:id="rId2"/>
    <p:sldId id="258" r:id="rId3"/>
    <p:sldId id="260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FA5E4-C974-4316-A0CD-FBFDA5782C0C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3DA89-B54B-4419-B1BD-0CD0BBBBD6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204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2362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21507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52757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0775" cy="36972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39939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49516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0775" cy="36972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41987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26781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23555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228136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25603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48121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2362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27651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771746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2362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29699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80504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2362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31747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1250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2362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33795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907384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2362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35843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457175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2362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endParaRPr lang="ru-RU" altLang="ru-RU"/>
          </a:p>
        </p:txBody>
      </p:sp>
      <p:sp>
        <p:nvSpPr>
          <p:cNvPr id="37891" name="Rectangle 2"/>
          <p:cNvSpPr txBox="1">
            <a:spLocks noChangeArrowheads="1"/>
          </p:cNvSpPr>
          <p:nvPr>
            <p:ph type="body"/>
          </p:nvPr>
        </p:nvSpPr>
        <p:spPr>
          <a:xfrm>
            <a:off x="1169988" y="5086350"/>
            <a:ext cx="5221287" cy="4102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782889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714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93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6420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104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8586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401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93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386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641" y="635107"/>
            <a:ext cx="10402560" cy="1139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8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53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09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443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6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8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33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84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716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72C22-5BA1-4A7C-AE8B-00C23945A7C5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0008DF6-4376-40F8-AA96-89E9DAE8C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61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771" y="3429001"/>
            <a:ext cx="3058881" cy="2939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092381" y="1833313"/>
            <a:ext cx="7758094" cy="453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81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en-GB" altLang="ru-RU" sz="5988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РЕЧЕВОЙ УГОЛОК</a:t>
            </a:r>
          </a:p>
          <a:p>
            <a:pPr algn="ctr" eaLnBrk="1">
              <a:lnSpc>
                <a:spcPct val="81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en-GB" altLang="ru-RU" sz="5988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GB" altLang="ru-RU" sz="5988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altLang="ru-RU" sz="5988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 ДЕТСКОМ </a:t>
            </a:r>
            <a:r>
              <a:rPr lang="en-GB" altLang="ru-RU" sz="5988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САДУ</a:t>
            </a:r>
            <a:endParaRPr lang="ru-RU" altLang="ru-RU" sz="5988" b="1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>
              <a:lnSpc>
                <a:spcPct val="81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endParaRPr lang="ru-RU" altLang="ru-RU" sz="5988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>
              <a:lnSpc>
                <a:spcPct val="81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endParaRPr lang="ru-RU" altLang="ru-RU" sz="5988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>
              <a:lnSpc>
                <a:spcPct val="81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ru-RU" alt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Воспитатель: Небесная Е.А.</a:t>
            </a:r>
            <a:endParaRPr lang="en-GB" altLang="ru-RU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8073903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2829739" y="1306218"/>
            <a:ext cx="7347651" cy="377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"/>
            </a:pPr>
            <a:r>
              <a:rPr lang="en-GB" altLang="ru-RU" sz="2359">
                <a:solidFill>
                  <a:srgbClr val="000000"/>
                </a:solidFill>
              </a:rPr>
              <a:t>настольно-печатные игры;</a:t>
            </a:r>
          </a:p>
          <a:p>
            <a:pPr eaLnBrk="1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"/>
            </a:pPr>
            <a:r>
              <a:rPr lang="en-GB" altLang="ru-RU" sz="2359">
                <a:solidFill>
                  <a:srgbClr val="000000"/>
                </a:solidFill>
              </a:rPr>
              <a:t>игры для развития мелкой моторики:           шнуровки, пазлы, мозаики, «сухие бассейны»;                                                                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2359" b="1" i="1">
                <a:solidFill>
                  <a:srgbClr val="800000"/>
                </a:solidFill>
              </a:rPr>
              <a:t>начиная со средней группы</a:t>
            </a:r>
          </a:p>
          <a:p>
            <a:pPr algn="ctr" eaLnBrk="1">
              <a:lnSpc>
                <a:spcPct val="93000"/>
              </a:lnSpc>
            </a:pPr>
            <a:endParaRPr lang="en-GB" altLang="ru-RU" sz="2359" b="1" i="1">
              <a:solidFill>
                <a:srgbClr val="000000"/>
              </a:solidFill>
            </a:endParaRPr>
          </a:p>
          <a:p>
            <a:pPr eaLnBrk="1">
              <a:lnSpc>
                <a:spcPct val="93000"/>
              </a:lnSpc>
              <a:buClr>
                <a:srgbClr val="333333"/>
              </a:buClr>
              <a:buFont typeface="Wingdings" panose="05000000000000000000" pitchFamily="2" charset="2"/>
              <a:buChar char=""/>
            </a:pPr>
            <a:r>
              <a:rPr lang="en-GB" altLang="ru-RU" sz="2359">
                <a:solidFill>
                  <a:srgbClr val="000000"/>
                </a:solidFill>
              </a:rPr>
              <a:t>схемы для составления описательных рассказов ;</a:t>
            </a:r>
          </a:p>
          <a:p>
            <a:pPr eaLnBrk="1">
              <a:lnSpc>
                <a:spcPct val="93000"/>
              </a:lnSpc>
              <a:buClr>
                <a:srgbClr val="333333"/>
              </a:buClr>
              <a:buFont typeface="Wingdings" panose="05000000000000000000" pitchFamily="2" charset="2"/>
              <a:buChar char=""/>
            </a:pPr>
            <a:r>
              <a:rPr lang="en-GB" altLang="ru-RU" sz="2359">
                <a:solidFill>
                  <a:srgbClr val="000000"/>
                </a:solidFill>
              </a:rPr>
              <a:t>картинки с постепенно развивающимся сюжетом;</a:t>
            </a:r>
          </a:p>
          <a:p>
            <a:pPr eaLnBrk="1">
              <a:lnSpc>
                <a:spcPct val="93000"/>
              </a:lnSpc>
              <a:buClr>
                <a:srgbClr val="333333"/>
              </a:buClr>
              <a:buFont typeface="Wingdings" panose="05000000000000000000" pitchFamily="2" charset="2"/>
              <a:buChar char=""/>
            </a:pPr>
            <a:r>
              <a:rPr lang="en-GB" altLang="ru-RU" sz="2359">
                <a:solidFill>
                  <a:srgbClr val="000000"/>
                </a:solidFill>
              </a:rPr>
              <a:t>репродукции картин известных художников; </a:t>
            </a:r>
          </a:p>
          <a:p>
            <a:pPr eaLnBrk="1">
              <a:lnSpc>
                <a:spcPct val="93000"/>
              </a:lnSpc>
              <a:buClr>
                <a:srgbClr val="333333"/>
              </a:buClr>
              <a:buFont typeface="Wingdings" panose="05000000000000000000" pitchFamily="2" charset="2"/>
              <a:buChar char=""/>
            </a:pPr>
            <a:r>
              <a:rPr lang="en-GB" altLang="ru-RU" sz="2359">
                <a:solidFill>
                  <a:srgbClr val="000000"/>
                </a:solidFill>
              </a:rPr>
              <a:t>индивидуальные зеркала;</a:t>
            </a:r>
          </a:p>
          <a:p>
            <a:pPr eaLnBrk="1">
              <a:lnSpc>
                <a:spcPct val="93000"/>
              </a:lnSpc>
              <a:buClr>
                <a:srgbClr val="333333"/>
              </a:buClr>
              <a:buFont typeface="Wingdings" panose="05000000000000000000" pitchFamily="2" charset="2"/>
              <a:buChar char=""/>
            </a:pPr>
            <a:r>
              <a:rPr lang="en-GB" altLang="ru-RU" sz="2359">
                <a:solidFill>
                  <a:srgbClr val="000000"/>
                </a:solidFill>
              </a:rPr>
              <a:t>игры для развития фонематического слуха.</a:t>
            </a:r>
          </a:p>
        </p:txBody>
      </p:sp>
    </p:spTree>
    <p:extLst>
      <p:ext uri="{BB962C8B-B14F-4D97-AF65-F5344CB8AC3E}">
        <p14:creationId xmlns:p14="http://schemas.microsoft.com/office/powerpoint/2010/main" val="560695639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.1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.01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01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6" dur="500"/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1" dur="500"/>
                                        <p:tgtEl>
                                          <p:spTgt spid="122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6" dur="500"/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1" dur="500"/>
                                        <p:tgtEl>
                                          <p:spTgt spid="12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6" dur="500"/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2196072" y="675432"/>
            <a:ext cx="7805619" cy="1061391"/>
          </a:xfrm>
        </p:spPr>
        <p:txBody>
          <a:bodyPr/>
          <a:lstStyle/>
          <a:p>
            <a:pPr defTabSz="457203">
              <a:lnSpc>
                <a:spcPct val="93000"/>
              </a:lnSpc>
              <a:tabLst>
                <a:tab pos="321161" algn="l"/>
                <a:tab pos="404691" algn="l"/>
                <a:tab pos="81226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>
                <a:solidFill>
                  <a:srgbClr val="800000"/>
                </a:solidFill>
              </a:rPr>
              <a:t>Каталог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376090" y="2056536"/>
            <a:ext cx="7634242" cy="423548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rtlCol="0" anchor="ctr">
            <a:normAutofit lnSpcReduction="10000"/>
          </a:bodyPr>
          <a:lstStyle/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В </a:t>
            </a:r>
            <a:r>
              <a:rPr lang="en-GB" altLang="ru-RU" sz="1996" dirty="0" err="1">
                <a:solidFill>
                  <a:srgbClr val="000000"/>
                </a:solidFill>
              </a:rPr>
              <a:t>каждой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возрастной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группе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составляется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каталог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материала</a:t>
            </a:r>
            <a:r>
              <a:rPr lang="en-GB" altLang="ru-RU" sz="1996" dirty="0">
                <a:solidFill>
                  <a:srgbClr val="000000"/>
                </a:solidFill>
              </a:rPr>
              <a:t>, </a:t>
            </a:r>
            <a:r>
              <a:rPr lang="en-GB" altLang="ru-RU" sz="1996" dirty="0" err="1">
                <a:solidFill>
                  <a:srgbClr val="000000"/>
                </a:solidFill>
              </a:rPr>
              <a:t>находящегося</a:t>
            </a:r>
            <a:r>
              <a:rPr lang="en-GB" altLang="ru-RU" sz="1996" dirty="0">
                <a:solidFill>
                  <a:srgbClr val="000000"/>
                </a:solidFill>
              </a:rPr>
              <a:t> в </a:t>
            </a:r>
            <a:r>
              <a:rPr lang="en-GB" altLang="ru-RU" sz="1996" dirty="0" err="1">
                <a:solidFill>
                  <a:srgbClr val="000000"/>
                </a:solidFill>
              </a:rPr>
              <a:t>речевом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уголке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по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следующей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схеме</a:t>
            </a:r>
            <a:r>
              <a:rPr lang="en-GB" altLang="ru-RU" sz="1996" dirty="0">
                <a:solidFill>
                  <a:srgbClr val="000000"/>
                </a:solidFill>
              </a:rPr>
              <a:t>: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1.Дидактические </a:t>
            </a:r>
            <a:r>
              <a:rPr lang="en-GB" altLang="ru-RU" sz="1996" dirty="0" err="1">
                <a:solidFill>
                  <a:srgbClr val="000000"/>
                </a:solidFill>
              </a:rPr>
              <a:t>игры</a:t>
            </a:r>
            <a:r>
              <a:rPr lang="en-GB" altLang="ru-RU" sz="1996" dirty="0">
                <a:solidFill>
                  <a:srgbClr val="000000"/>
                </a:solidFill>
              </a:rPr>
              <a:t> и </a:t>
            </a:r>
            <a:r>
              <a:rPr lang="en-GB" altLang="ru-RU" sz="1996" dirty="0" err="1">
                <a:solidFill>
                  <a:srgbClr val="000000"/>
                </a:solidFill>
              </a:rPr>
              <a:t>упражнения</a:t>
            </a:r>
            <a:r>
              <a:rPr lang="en-GB" altLang="ru-RU" sz="1996" dirty="0">
                <a:solidFill>
                  <a:srgbClr val="000000"/>
                </a:solidFill>
              </a:rPr>
              <a:t>: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   а)</a:t>
            </a:r>
            <a:r>
              <a:rPr lang="en-GB" altLang="ru-RU" sz="1996" dirty="0" err="1">
                <a:solidFill>
                  <a:srgbClr val="000000"/>
                </a:solidFill>
              </a:rPr>
              <a:t>для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развития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звукопроизношения</a:t>
            </a:r>
            <a:r>
              <a:rPr lang="en-GB" altLang="ru-RU" sz="1996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   б)</a:t>
            </a:r>
            <a:r>
              <a:rPr lang="en-GB" altLang="ru-RU" sz="1996" dirty="0" err="1">
                <a:solidFill>
                  <a:srgbClr val="000000"/>
                </a:solidFill>
              </a:rPr>
              <a:t>для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развития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речевого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дыхания</a:t>
            </a:r>
            <a:r>
              <a:rPr lang="en-GB" altLang="ru-RU" sz="1996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   в)</a:t>
            </a:r>
            <a:r>
              <a:rPr lang="en-GB" altLang="ru-RU" sz="1996" dirty="0" err="1">
                <a:solidFill>
                  <a:srgbClr val="000000"/>
                </a:solidFill>
              </a:rPr>
              <a:t>для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развития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артикуляции</a:t>
            </a:r>
            <a:r>
              <a:rPr lang="en-GB" altLang="ru-RU" sz="1996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   г)</a:t>
            </a:r>
            <a:r>
              <a:rPr lang="en-GB" altLang="ru-RU" sz="1996" dirty="0" err="1">
                <a:solidFill>
                  <a:srgbClr val="000000"/>
                </a:solidFill>
              </a:rPr>
              <a:t>для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развития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фонематического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слуха</a:t>
            </a:r>
            <a:r>
              <a:rPr lang="en-GB" altLang="ru-RU" sz="1996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   д)</a:t>
            </a:r>
            <a:r>
              <a:rPr lang="en-GB" altLang="ru-RU" sz="1996" dirty="0" err="1">
                <a:solidFill>
                  <a:srgbClr val="000000"/>
                </a:solidFill>
              </a:rPr>
              <a:t>для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развития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мелкой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моторики</a:t>
            </a:r>
            <a:r>
              <a:rPr lang="en-GB" altLang="ru-RU" sz="1996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   е)</a:t>
            </a:r>
            <a:r>
              <a:rPr lang="en-GB" altLang="ru-RU" sz="1996" dirty="0" err="1">
                <a:solidFill>
                  <a:srgbClr val="000000"/>
                </a:solidFill>
              </a:rPr>
              <a:t>словесные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игры</a:t>
            </a:r>
            <a:r>
              <a:rPr lang="en-GB" altLang="ru-RU" sz="1996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   ж)</a:t>
            </a:r>
            <a:r>
              <a:rPr lang="en-GB" altLang="ru-RU" sz="1996" dirty="0" err="1">
                <a:solidFill>
                  <a:srgbClr val="000000"/>
                </a:solidFill>
              </a:rPr>
              <a:t>настольно-печатные</a:t>
            </a:r>
            <a:r>
              <a:rPr lang="en-GB" altLang="ru-RU" sz="1996" dirty="0">
                <a:solidFill>
                  <a:srgbClr val="000000"/>
                </a:solidFill>
              </a:rPr>
              <a:t>.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996" dirty="0">
                <a:solidFill>
                  <a:srgbClr val="000000"/>
                </a:solidFill>
              </a:rPr>
              <a:t>2.Картинки,картины и </a:t>
            </a:r>
            <a:r>
              <a:rPr lang="en-GB" altLang="ru-RU" sz="1996" dirty="0" err="1">
                <a:solidFill>
                  <a:srgbClr val="000000"/>
                </a:solidFill>
              </a:rPr>
              <a:t>репродукции</a:t>
            </a:r>
            <a:r>
              <a:rPr lang="en-GB" altLang="ru-RU" sz="1996" dirty="0">
                <a:solidFill>
                  <a:srgbClr val="000000"/>
                </a:solidFill>
              </a:rPr>
              <a:t> </a:t>
            </a:r>
            <a:r>
              <a:rPr lang="en-GB" altLang="ru-RU" sz="1996" dirty="0" err="1">
                <a:solidFill>
                  <a:srgbClr val="000000"/>
                </a:solidFill>
              </a:rPr>
              <a:t>картин</a:t>
            </a:r>
            <a:r>
              <a:rPr lang="en-GB" altLang="ru-RU" sz="1996" dirty="0">
                <a:solidFill>
                  <a:srgbClr val="000000"/>
                </a:solidFill>
              </a:rPr>
              <a:t>.</a:t>
            </a: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endParaRPr lang="en-GB" altLang="ru-RU" sz="1996" dirty="0">
              <a:solidFill>
                <a:srgbClr val="99284C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endParaRPr lang="en-GB" altLang="ru-RU" sz="1996" dirty="0">
              <a:solidFill>
                <a:srgbClr val="9928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445402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3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6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9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5" dur="5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8" dur="500"/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1" dur="500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4" dur="500"/>
                                        <p:tgtEl>
                                          <p:spTgt spid="13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9" dur="500"/>
                                        <p:tgtEl>
                                          <p:spTgt spid="133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4641" y="2604584"/>
            <a:ext cx="5590128" cy="1139159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46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196072" y="675432"/>
            <a:ext cx="7807059" cy="1061391"/>
          </a:xfrm>
        </p:spPr>
        <p:txBody>
          <a:bodyPr>
            <a:normAutofit fontScale="90000"/>
          </a:bodyPr>
          <a:lstStyle/>
          <a:p>
            <a:pPr algn="ctr" defTabSz="457203">
              <a:lnSpc>
                <a:spcPct val="93000"/>
              </a:lnSpc>
              <a:tabLst>
                <a:tab pos="321161" algn="l"/>
                <a:tab pos="404691" algn="l"/>
                <a:tab pos="81226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36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Принципы</a:t>
            </a:r>
            <a:r>
              <a:rPr lang="en-GB" altLang="ru-RU" sz="36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ru-RU" sz="36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организации</a:t>
            </a:r>
            <a:r>
              <a:rPr lang="en-GB" altLang="ru-RU" sz="36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altLang="ru-RU" sz="36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altLang="ru-RU" sz="36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речевых</a:t>
            </a:r>
            <a:r>
              <a:rPr lang="en-GB" altLang="ru-RU" sz="36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ru-RU" sz="36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уголков</a:t>
            </a:r>
            <a:endParaRPr lang="en-GB" altLang="ru-RU" sz="3600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516554" y="1890713"/>
            <a:ext cx="8674100" cy="42370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rtlCol="0" anchor="ctr">
            <a:normAutofit/>
          </a:bodyPr>
          <a:lstStyle/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"/>
              <a:tabLst>
                <a:tab pos="0" algn="l"/>
                <a:tab pos="213147" algn="l"/>
                <a:tab pos="622158" algn="l"/>
                <a:tab pos="1028289" algn="l"/>
                <a:tab pos="1435860" algn="l"/>
                <a:tab pos="1843430" algn="l"/>
                <a:tab pos="2251002" algn="l"/>
                <a:tab pos="2658572" algn="l"/>
                <a:tab pos="3066144" algn="l"/>
                <a:tab pos="3473714" algn="l"/>
                <a:tab pos="3881286" algn="l"/>
                <a:tab pos="4288856" algn="l"/>
                <a:tab pos="4696427" algn="l"/>
                <a:tab pos="5103998" algn="l"/>
                <a:tab pos="5511569" algn="l"/>
                <a:tab pos="5919140" algn="l"/>
                <a:tab pos="6326711" algn="l"/>
                <a:tab pos="6734282" algn="l"/>
                <a:tab pos="7141853" algn="l"/>
                <a:tab pos="7549424" algn="l"/>
                <a:tab pos="7956995" algn="l"/>
              </a:tabLst>
              <a:defRPr/>
            </a:pPr>
            <a:r>
              <a:rPr lang="en-GB" altLang="ru-RU" sz="1800" dirty="0" err="1">
                <a:solidFill>
                  <a:srgbClr val="000000"/>
                </a:solidFill>
              </a:rPr>
              <a:t>присутствие</a:t>
            </a:r>
            <a:r>
              <a:rPr lang="en-GB" altLang="ru-RU" sz="1800" dirty="0">
                <a:solidFill>
                  <a:srgbClr val="000000"/>
                </a:solidFill>
              </a:rPr>
              <a:t> </a:t>
            </a:r>
            <a:r>
              <a:rPr lang="en-GB" altLang="ru-RU" sz="1800" dirty="0" err="1">
                <a:solidFill>
                  <a:srgbClr val="000000"/>
                </a:solidFill>
              </a:rPr>
              <a:t>игрового</a:t>
            </a:r>
            <a:r>
              <a:rPr lang="en-GB" altLang="ru-RU" sz="1800" dirty="0">
                <a:solidFill>
                  <a:srgbClr val="000000"/>
                </a:solidFill>
              </a:rPr>
              <a:t> </a:t>
            </a:r>
            <a:r>
              <a:rPr lang="en-GB" altLang="ru-RU" sz="1800" dirty="0" err="1">
                <a:solidFill>
                  <a:srgbClr val="000000"/>
                </a:solidFill>
              </a:rPr>
              <a:t>персонажа</a:t>
            </a:r>
            <a:endParaRPr lang="en-GB" altLang="ru-RU" sz="1800" dirty="0">
              <a:solidFill>
                <a:srgbClr val="000000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"/>
              <a:tabLst>
                <a:tab pos="0" algn="l"/>
                <a:tab pos="213147" algn="l"/>
                <a:tab pos="622158" algn="l"/>
                <a:tab pos="1028289" algn="l"/>
                <a:tab pos="1435860" algn="l"/>
                <a:tab pos="1843430" algn="l"/>
                <a:tab pos="2251002" algn="l"/>
                <a:tab pos="2658572" algn="l"/>
                <a:tab pos="3066144" algn="l"/>
                <a:tab pos="3473714" algn="l"/>
                <a:tab pos="3881286" algn="l"/>
                <a:tab pos="4288856" algn="l"/>
                <a:tab pos="4696427" algn="l"/>
                <a:tab pos="5103998" algn="l"/>
                <a:tab pos="5511569" algn="l"/>
                <a:tab pos="5919140" algn="l"/>
                <a:tab pos="6326711" algn="l"/>
                <a:tab pos="6734282" algn="l"/>
                <a:tab pos="7141853" algn="l"/>
                <a:tab pos="7549424" algn="l"/>
                <a:tab pos="7956995" algn="l"/>
              </a:tabLst>
              <a:defRPr/>
            </a:pPr>
            <a:r>
              <a:rPr lang="en-GB" altLang="ru-RU" sz="1800" dirty="0" err="1">
                <a:solidFill>
                  <a:srgbClr val="000000"/>
                </a:solidFill>
              </a:rPr>
              <a:t>наполняемость</a:t>
            </a:r>
            <a:endParaRPr lang="en-GB" altLang="ru-RU" sz="1800" dirty="0">
              <a:solidFill>
                <a:srgbClr val="000000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"/>
              <a:tabLst>
                <a:tab pos="0" algn="l"/>
                <a:tab pos="213147" algn="l"/>
                <a:tab pos="622158" algn="l"/>
                <a:tab pos="1028289" algn="l"/>
                <a:tab pos="1435860" algn="l"/>
                <a:tab pos="1843430" algn="l"/>
                <a:tab pos="2251002" algn="l"/>
                <a:tab pos="2658572" algn="l"/>
                <a:tab pos="3066144" algn="l"/>
                <a:tab pos="3473714" algn="l"/>
                <a:tab pos="3881286" algn="l"/>
                <a:tab pos="4288856" algn="l"/>
                <a:tab pos="4696427" algn="l"/>
                <a:tab pos="5103998" algn="l"/>
                <a:tab pos="5511569" algn="l"/>
                <a:tab pos="5919140" algn="l"/>
                <a:tab pos="6326711" algn="l"/>
                <a:tab pos="6734282" algn="l"/>
                <a:tab pos="7141853" algn="l"/>
                <a:tab pos="7549424" algn="l"/>
                <a:tab pos="7956995" algn="l"/>
              </a:tabLst>
              <a:defRPr/>
            </a:pPr>
            <a:r>
              <a:rPr lang="en-GB" altLang="ru-RU" sz="1800" dirty="0" err="1">
                <a:solidFill>
                  <a:srgbClr val="000000"/>
                </a:solidFill>
              </a:rPr>
              <a:t>разнообразие</a:t>
            </a:r>
            <a:r>
              <a:rPr lang="en-GB" altLang="ru-RU" sz="1800" dirty="0">
                <a:solidFill>
                  <a:srgbClr val="000000"/>
                </a:solidFill>
              </a:rPr>
              <a:t> </a:t>
            </a:r>
            <a:r>
              <a:rPr lang="en-GB" altLang="ru-RU" sz="1800" dirty="0" err="1">
                <a:solidFill>
                  <a:srgbClr val="000000"/>
                </a:solidFill>
              </a:rPr>
              <a:t>материала</a:t>
            </a:r>
            <a:endParaRPr lang="en-GB" altLang="ru-RU" sz="1800" dirty="0">
              <a:solidFill>
                <a:srgbClr val="000000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"/>
              <a:tabLst>
                <a:tab pos="0" algn="l"/>
                <a:tab pos="213147" algn="l"/>
                <a:tab pos="622158" algn="l"/>
                <a:tab pos="1028289" algn="l"/>
                <a:tab pos="1435860" algn="l"/>
                <a:tab pos="1843430" algn="l"/>
                <a:tab pos="2251002" algn="l"/>
                <a:tab pos="2658572" algn="l"/>
                <a:tab pos="3066144" algn="l"/>
                <a:tab pos="3473714" algn="l"/>
                <a:tab pos="3881286" algn="l"/>
                <a:tab pos="4288856" algn="l"/>
                <a:tab pos="4696427" algn="l"/>
                <a:tab pos="5103998" algn="l"/>
                <a:tab pos="5511569" algn="l"/>
                <a:tab pos="5919140" algn="l"/>
                <a:tab pos="6326711" algn="l"/>
                <a:tab pos="6734282" algn="l"/>
                <a:tab pos="7141853" algn="l"/>
                <a:tab pos="7549424" algn="l"/>
                <a:tab pos="7956995" algn="l"/>
              </a:tabLst>
              <a:defRPr/>
            </a:pPr>
            <a:r>
              <a:rPr lang="en-GB" altLang="ru-RU" sz="1800" dirty="0" err="1">
                <a:solidFill>
                  <a:srgbClr val="000000"/>
                </a:solidFill>
              </a:rPr>
              <a:t>соответствие</a:t>
            </a:r>
            <a:r>
              <a:rPr lang="en-GB" altLang="ru-RU" sz="1800" dirty="0">
                <a:solidFill>
                  <a:srgbClr val="000000"/>
                </a:solidFill>
              </a:rPr>
              <a:t> </a:t>
            </a:r>
            <a:r>
              <a:rPr lang="en-GB" altLang="ru-RU" sz="1800" dirty="0" err="1">
                <a:solidFill>
                  <a:srgbClr val="000000"/>
                </a:solidFill>
              </a:rPr>
              <a:t>возрасту</a:t>
            </a:r>
            <a:endParaRPr lang="en-GB" altLang="ru-RU" sz="1800" dirty="0">
              <a:solidFill>
                <a:srgbClr val="000000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"/>
              <a:tabLst>
                <a:tab pos="0" algn="l"/>
                <a:tab pos="213147" algn="l"/>
                <a:tab pos="622158" algn="l"/>
                <a:tab pos="1028289" algn="l"/>
                <a:tab pos="1435860" algn="l"/>
                <a:tab pos="1843430" algn="l"/>
                <a:tab pos="2251002" algn="l"/>
                <a:tab pos="2658572" algn="l"/>
                <a:tab pos="3066144" algn="l"/>
                <a:tab pos="3473714" algn="l"/>
                <a:tab pos="3881286" algn="l"/>
                <a:tab pos="4288856" algn="l"/>
                <a:tab pos="4696427" algn="l"/>
                <a:tab pos="5103998" algn="l"/>
                <a:tab pos="5511569" algn="l"/>
                <a:tab pos="5919140" algn="l"/>
                <a:tab pos="6326711" algn="l"/>
                <a:tab pos="6734282" algn="l"/>
                <a:tab pos="7141853" algn="l"/>
                <a:tab pos="7549424" algn="l"/>
                <a:tab pos="7956995" algn="l"/>
              </a:tabLst>
              <a:defRPr/>
            </a:pPr>
            <a:r>
              <a:rPr lang="en-GB" altLang="ru-RU" sz="1800" dirty="0" err="1">
                <a:solidFill>
                  <a:srgbClr val="000000"/>
                </a:solidFill>
              </a:rPr>
              <a:t>доступность</a:t>
            </a:r>
            <a:r>
              <a:rPr lang="en-GB" altLang="ru-RU" sz="1800" dirty="0">
                <a:solidFill>
                  <a:srgbClr val="000000"/>
                </a:solidFill>
              </a:rPr>
              <a:t> 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"/>
              <a:tabLst>
                <a:tab pos="0" algn="l"/>
                <a:tab pos="213147" algn="l"/>
                <a:tab pos="622158" algn="l"/>
                <a:tab pos="1028289" algn="l"/>
                <a:tab pos="1435860" algn="l"/>
                <a:tab pos="1843430" algn="l"/>
                <a:tab pos="2251002" algn="l"/>
                <a:tab pos="2658572" algn="l"/>
                <a:tab pos="3066144" algn="l"/>
                <a:tab pos="3473714" algn="l"/>
                <a:tab pos="3881286" algn="l"/>
                <a:tab pos="4288856" algn="l"/>
                <a:tab pos="4696427" algn="l"/>
                <a:tab pos="5103998" algn="l"/>
                <a:tab pos="5511569" algn="l"/>
                <a:tab pos="5919140" algn="l"/>
                <a:tab pos="6326711" algn="l"/>
                <a:tab pos="6734282" algn="l"/>
                <a:tab pos="7141853" algn="l"/>
                <a:tab pos="7549424" algn="l"/>
                <a:tab pos="7956995" algn="l"/>
              </a:tabLst>
              <a:defRPr/>
            </a:pPr>
            <a:r>
              <a:rPr lang="en-GB" altLang="ru-RU" sz="1800" dirty="0" err="1">
                <a:solidFill>
                  <a:srgbClr val="000000"/>
                </a:solidFill>
              </a:rPr>
              <a:t>системность</a:t>
            </a:r>
            <a:r>
              <a:rPr lang="en-GB" altLang="ru-RU" sz="1800" dirty="0">
                <a:solidFill>
                  <a:srgbClr val="000000"/>
                </a:solidFill>
              </a:rPr>
              <a:t> 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"/>
              <a:tabLst>
                <a:tab pos="0" algn="l"/>
                <a:tab pos="213147" algn="l"/>
                <a:tab pos="622158" algn="l"/>
                <a:tab pos="1028289" algn="l"/>
                <a:tab pos="1435860" algn="l"/>
                <a:tab pos="1843430" algn="l"/>
                <a:tab pos="2251002" algn="l"/>
                <a:tab pos="2658572" algn="l"/>
                <a:tab pos="3066144" algn="l"/>
                <a:tab pos="3473714" algn="l"/>
                <a:tab pos="3881286" algn="l"/>
                <a:tab pos="4288856" algn="l"/>
                <a:tab pos="4696427" algn="l"/>
                <a:tab pos="5103998" algn="l"/>
                <a:tab pos="5511569" algn="l"/>
                <a:tab pos="5919140" algn="l"/>
                <a:tab pos="6326711" algn="l"/>
                <a:tab pos="6734282" algn="l"/>
                <a:tab pos="7141853" algn="l"/>
                <a:tab pos="7549424" algn="l"/>
                <a:tab pos="7956995" algn="l"/>
              </a:tabLst>
              <a:defRPr/>
            </a:pPr>
            <a:r>
              <a:rPr lang="en-GB" altLang="ru-RU" sz="1800" dirty="0" err="1">
                <a:solidFill>
                  <a:srgbClr val="000000"/>
                </a:solidFill>
              </a:rPr>
              <a:t>эстетичность</a:t>
            </a:r>
            <a:r>
              <a:rPr lang="en-GB" altLang="ru-RU" sz="1800" dirty="0">
                <a:solidFill>
                  <a:srgbClr val="000000"/>
                </a:solidFill>
              </a:rPr>
              <a:t> </a:t>
            </a:r>
            <a:r>
              <a:rPr lang="en-GB" altLang="ru-RU" sz="1800" dirty="0" err="1">
                <a:solidFill>
                  <a:srgbClr val="000000"/>
                </a:solidFill>
              </a:rPr>
              <a:t>оформления</a:t>
            </a:r>
            <a:endParaRPr lang="en-GB" altLang="ru-RU" sz="1800" dirty="0">
              <a:solidFill>
                <a:srgbClr val="000000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60000"/>
              <a:buFont typeface="Wingdings" panose="05000000000000000000" pitchFamily="2" charset="2"/>
              <a:buChar char=""/>
              <a:tabLst>
                <a:tab pos="0" algn="l"/>
                <a:tab pos="213147" algn="l"/>
                <a:tab pos="622158" algn="l"/>
                <a:tab pos="1028289" algn="l"/>
                <a:tab pos="1435860" algn="l"/>
                <a:tab pos="1843430" algn="l"/>
                <a:tab pos="2251002" algn="l"/>
                <a:tab pos="2658572" algn="l"/>
                <a:tab pos="3066144" algn="l"/>
                <a:tab pos="3473714" algn="l"/>
                <a:tab pos="3881286" algn="l"/>
                <a:tab pos="4288856" algn="l"/>
                <a:tab pos="4696427" algn="l"/>
                <a:tab pos="5103998" algn="l"/>
                <a:tab pos="5511569" algn="l"/>
                <a:tab pos="5919140" algn="l"/>
                <a:tab pos="6326711" algn="l"/>
                <a:tab pos="6734282" algn="l"/>
                <a:tab pos="7141853" algn="l"/>
                <a:tab pos="7549424" algn="l"/>
                <a:tab pos="7956995" algn="l"/>
              </a:tabLst>
              <a:defRPr/>
            </a:pPr>
            <a:r>
              <a:rPr lang="en-GB" altLang="ru-RU" sz="1800" dirty="0" err="1">
                <a:solidFill>
                  <a:srgbClr val="000000"/>
                </a:solidFill>
              </a:rPr>
              <a:t>периодичность</a:t>
            </a:r>
            <a:r>
              <a:rPr lang="en-GB" altLang="ru-RU" sz="1800" dirty="0">
                <a:solidFill>
                  <a:srgbClr val="000000"/>
                </a:solidFill>
              </a:rPr>
              <a:t> </a:t>
            </a:r>
            <a:r>
              <a:rPr lang="en-GB" altLang="ru-RU" sz="1800" dirty="0" err="1">
                <a:solidFill>
                  <a:srgbClr val="000000"/>
                </a:solidFill>
              </a:rPr>
              <a:t>обновления</a:t>
            </a:r>
            <a:endParaRPr lang="en-GB" altLang="ru-RU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05377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2829739" y="3102086"/>
            <a:ext cx="2612434" cy="65382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356382" dir="2700000" algn="ctr" rotWithShape="0">
              <a:srgbClr val="333333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2359" b="1">
                <a:solidFill>
                  <a:srgbClr val="000000"/>
                </a:solidFill>
              </a:rPr>
              <a:t>для закрепления</a:t>
            </a:r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6585653" y="3102086"/>
            <a:ext cx="2612434" cy="65382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356382" dir="2700000" algn="ctr" rotWithShape="0">
              <a:srgbClr val="333333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2359" b="1">
                <a:solidFill>
                  <a:srgbClr val="000000"/>
                </a:solidFill>
              </a:rPr>
              <a:t>для изучения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2359" b="1">
                <a:solidFill>
                  <a:srgbClr val="000000"/>
                </a:solidFill>
              </a:rPr>
              <a:t>новой темы</a:t>
            </a:r>
          </a:p>
        </p:txBody>
      </p:sp>
      <p:sp>
        <p:nvSpPr>
          <p:cNvPr id="24580" name="AutoShape 3"/>
          <p:cNvSpPr>
            <a:spLocks noChangeArrowheads="1"/>
          </p:cNvSpPr>
          <p:nvPr/>
        </p:nvSpPr>
        <p:spPr bwMode="auto">
          <a:xfrm>
            <a:off x="3973218" y="979304"/>
            <a:ext cx="4572480" cy="65382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356382" dir="2700000" algn="ctr" rotWithShape="0">
              <a:srgbClr val="333333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2903" b="1">
                <a:solidFill>
                  <a:srgbClr val="000000"/>
                </a:solidFill>
              </a:rPr>
              <a:t>МАТЕРИАЛ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462870" y="1633132"/>
            <a:ext cx="1440" cy="1468954"/>
          </a:xfrm>
          <a:prstGeom prst="line">
            <a:avLst/>
          </a:prstGeom>
          <a:noFill/>
          <a:ln w="360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633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7729133" y="1633132"/>
            <a:ext cx="1440" cy="1468954"/>
          </a:xfrm>
          <a:prstGeom prst="line">
            <a:avLst/>
          </a:prstGeom>
          <a:noFill/>
          <a:ln w="360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633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377220" y="4571039"/>
            <a:ext cx="7634287" cy="1646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93000"/>
              </a:lnSpc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</a:pPr>
            <a:r>
              <a:rPr lang="en-GB" altLang="ru-RU" sz="2903" dirty="0" err="1">
                <a:solidFill>
                  <a:srgbClr val="000000"/>
                </a:solidFill>
              </a:rPr>
              <a:t>Материал</a:t>
            </a:r>
            <a:r>
              <a:rPr lang="en-GB" altLang="ru-RU" sz="2903" dirty="0">
                <a:solidFill>
                  <a:srgbClr val="000000"/>
                </a:solidFill>
              </a:rPr>
              <a:t> </a:t>
            </a:r>
            <a:r>
              <a:rPr lang="en-GB" altLang="ru-RU" sz="2903" dirty="0" err="1">
                <a:solidFill>
                  <a:srgbClr val="000000"/>
                </a:solidFill>
              </a:rPr>
              <a:t>обновляется</a:t>
            </a:r>
            <a:r>
              <a:rPr lang="en-GB" altLang="ru-RU" sz="2903" dirty="0">
                <a:solidFill>
                  <a:srgbClr val="000000"/>
                </a:solidFill>
              </a:rPr>
              <a:t> </a:t>
            </a:r>
            <a:r>
              <a:rPr lang="en-GB" altLang="ru-RU" sz="2903" dirty="0" err="1">
                <a:solidFill>
                  <a:srgbClr val="000000"/>
                </a:solidFill>
              </a:rPr>
              <a:t>еженедельно</a:t>
            </a:r>
            <a:endParaRPr lang="en-GB" altLang="ru-RU" sz="2903" dirty="0">
              <a:solidFill>
                <a:srgbClr val="000000"/>
              </a:solidFill>
            </a:endParaRPr>
          </a:p>
          <a:p>
            <a:pPr marL="0" indent="0">
              <a:lnSpc>
                <a:spcPct val="93000"/>
              </a:lnSpc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</a:pPr>
            <a:r>
              <a:rPr lang="en-GB" altLang="ru-RU" sz="2903" dirty="0">
                <a:solidFill>
                  <a:srgbClr val="000000"/>
                </a:solidFill>
              </a:rPr>
              <a:t> в </a:t>
            </a:r>
            <a:r>
              <a:rPr lang="en-GB" altLang="ru-RU" sz="2903" dirty="0" err="1">
                <a:solidFill>
                  <a:srgbClr val="000000"/>
                </a:solidFill>
              </a:rPr>
              <a:t>зависимости</a:t>
            </a:r>
            <a:r>
              <a:rPr lang="en-GB" altLang="ru-RU" sz="2903" dirty="0">
                <a:solidFill>
                  <a:srgbClr val="000000"/>
                </a:solidFill>
              </a:rPr>
              <a:t> </a:t>
            </a:r>
            <a:r>
              <a:rPr lang="en-GB" altLang="ru-RU" sz="2903" dirty="0" err="1">
                <a:solidFill>
                  <a:srgbClr val="000000"/>
                </a:solidFill>
              </a:rPr>
              <a:t>от</a:t>
            </a:r>
            <a:r>
              <a:rPr lang="en-GB" altLang="ru-RU" sz="2903" dirty="0">
                <a:solidFill>
                  <a:srgbClr val="000000"/>
                </a:solidFill>
              </a:rPr>
              <a:t> </a:t>
            </a:r>
            <a:r>
              <a:rPr lang="en-GB" altLang="ru-RU" sz="2903" dirty="0" err="1">
                <a:solidFill>
                  <a:srgbClr val="000000"/>
                </a:solidFill>
              </a:rPr>
              <a:t>лексической</a:t>
            </a:r>
            <a:r>
              <a:rPr lang="en-GB" altLang="ru-RU" sz="2903" dirty="0">
                <a:solidFill>
                  <a:srgbClr val="000000"/>
                </a:solidFill>
              </a:rPr>
              <a:t> </a:t>
            </a:r>
            <a:r>
              <a:rPr lang="en-GB" altLang="ru-RU" sz="2903" dirty="0" err="1">
                <a:solidFill>
                  <a:srgbClr val="000000"/>
                </a:solidFill>
              </a:rPr>
              <a:t>темы</a:t>
            </a:r>
            <a:endParaRPr lang="en-GB" altLang="ru-RU" sz="2903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872671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0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3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6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2698684" y="675432"/>
            <a:ext cx="7969797" cy="1061391"/>
          </a:xfrm>
        </p:spPr>
        <p:txBody>
          <a:bodyPr/>
          <a:lstStyle/>
          <a:p>
            <a:pPr defTabSz="457203">
              <a:lnSpc>
                <a:spcPct val="93000"/>
              </a:lnSpc>
              <a:tabLst>
                <a:tab pos="321161" algn="l"/>
                <a:tab pos="404691" algn="l"/>
                <a:tab pos="81226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  <a:tab pos="8537387" algn="l"/>
                <a:tab pos="9194109" algn="l"/>
              </a:tabLst>
              <a:defRPr/>
            </a:pPr>
            <a:r>
              <a:rPr lang="en-GB" altLang="ru-RU" sz="36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Педагогическая</a:t>
            </a:r>
            <a:r>
              <a:rPr lang="en-GB" altLang="ru-RU" sz="36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ru-RU" sz="36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</a:t>
            </a:r>
            <a:r>
              <a:rPr lang="en-GB" altLang="ru-RU" sz="36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 </a:t>
            </a:r>
            <a:r>
              <a:rPr lang="en-GB" altLang="ru-RU" sz="36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детьми</a:t>
            </a:r>
            <a:endParaRPr lang="en-GB" altLang="ru-RU" sz="3600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977292" y="1500676"/>
            <a:ext cx="9253538" cy="45847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rtlCol="0" anchor="ctr">
            <a:normAutofit/>
          </a:bodyPr>
          <a:lstStyle/>
          <a:p>
            <a:pPr marL="0" indent="0" algn="ctr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1800" b="1" i="1" u="sng" dirty="0">
                <a:solidFill>
                  <a:srgbClr val="000000"/>
                </a:solidFill>
              </a:rPr>
              <a:t>в </a:t>
            </a:r>
            <a:r>
              <a:rPr lang="en-GB" altLang="ru-RU" sz="1800" b="1" i="1" u="sng" dirty="0" err="1">
                <a:solidFill>
                  <a:srgbClr val="000000"/>
                </a:solidFill>
              </a:rPr>
              <a:t>младших</a:t>
            </a:r>
            <a:r>
              <a:rPr lang="en-GB" altLang="ru-RU" sz="1800" b="1" i="1" u="sng" dirty="0">
                <a:solidFill>
                  <a:srgbClr val="000000"/>
                </a:solidFill>
              </a:rPr>
              <a:t> </a:t>
            </a:r>
            <a:r>
              <a:rPr lang="en-GB" altLang="ru-RU" sz="1800" b="1" i="1" u="sng" dirty="0" err="1">
                <a:solidFill>
                  <a:srgbClr val="000000"/>
                </a:solidFill>
              </a:rPr>
              <a:t>группах</a:t>
            </a:r>
            <a:r>
              <a:rPr lang="en-GB" altLang="ru-RU" sz="1800" b="1" i="1" u="sng" dirty="0">
                <a:solidFill>
                  <a:srgbClr val="000000"/>
                </a:solidFill>
              </a:rPr>
              <a:t>:</a:t>
            </a:r>
          </a:p>
          <a:p>
            <a:pPr marL="0" indent="0" algn="ctr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endParaRPr lang="en-GB" altLang="ru-RU" sz="1800" b="1" i="1" u="sng" dirty="0">
              <a:solidFill>
                <a:srgbClr val="000000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воспитание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правильного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физиологического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дыхания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уточнение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произношения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гласных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некоторых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согласных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звуков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уточнение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произношения</a:t>
            </a:r>
            <a:r>
              <a:rPr lang="en-GB" altLang="ru-RU" sz="2359" dirty="0">
                <a:solidFill>
                  <a:srgbClr val="000000"/>
                </a:solidFill>
              </a:rPr>
              <a:t> в </a:t>
            </a:r>
            <a:r>
              <a:rPr lang="en-GB" altLang="ru-RU" sz="2359" dirty="0" err="1">
                <a:solidFill>
                  <a:srgbClr val="000000"/>
                </a:solidFill>
              </a:rPr>
              <a:t>звукоподражаниях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систематическое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проведение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упражнений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артикуляционной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гимнастики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развитие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мелкой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моторики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рук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через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специальные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игровые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упражнения</a:t>
            </a:r>
            <a:r>
              <a:rPr lang="en-GB" altLang="ru-RU" sz="2359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0132330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.1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.01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01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5" dur="25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9" dur="25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3" dur="250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250"/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1" dur="250"/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2502823" y="604864"/>
            <a:ext cx="7805619" cy="1061392"/>
          </a:xfrm>
        </p:spPr>
        <p:txBody>
          <a:bodyPr>
            <a:normAutofit fontScale="90000"/>
          </a:bodyPr>
          <a:lstStyle/>
          <a:p>
            <a:pPr defTabSz="457203">
              <a:lnSpc>
                <a:spcPct val="93000"/>
              </a:lnSpc>
              <a:tabLst>
                <a:tab pos="321161" algn="l"/>
                <a:tab pos="404691" algn="l"/>
                <a:tab pos="81226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  <a:tab pos="8537387" algn="l"/>
                <a:tab pos="9194109" algn="l"/>
              </a:tabLst>
              <a:defRPr/>
            </a:pP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Педагогическая</a:t>
            </a:r>
            <a:r>
              <a:rPr lang="en-GB" altLang="ru-RU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</a:t>
            </a:r>
            <a:r>
              <a:rPr lang="en-GB" altLang="ru-RU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 </a:t>
            </a: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детьми</a:t>
            </a:r>
            <a:endParaRPr lang="en-GB" altLang="ru-RU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508584" y="1600009"/>
            <a:ext cx="7635682" cy="4585441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rtlCol="0" anchor="ctr">
            <a:normAutofit lnSpcReduction="10000"/>
          </a:bodyPr>
          <a:lstStyle/>
          <a:p>
            <a:pPr marL="0" indent="0" algn="ctr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b="1" i="1" u="sng" dirty="0">
                <a:solidFill>
                  <a:srgbClr val="000000"/>
                </a:solidFill>
              </a:rPr>
              <a:t>в </a:t>
            </a:r>
            <a:r>
              <a:rPr lang="en-GB" altLang="ru-RU" b="1" i="1" u="sng" dirty="0" err="1">
                <a:solidFill>
                  <a:srgbClr val="000000"/>
                </a:solidFill>
              </a:rPr>
              <a:t>средней</a:t>
            </a:r>
            <a:r>
              <a:rPr lang="en-GB" altLang="ru-RU" b="1" i="1" u="sng" dirty="0">
                <a:solidFill>
                  <a:srgbClr val="000000"/>
                </a:solidFill>
              </a:rPr>
              <a:t> </a:t>
            </a:r>
            <a:r>
              <a:rPr lang="en-GB" altLang="ru-RU" b="1" i="1" u="sng" dirty="0" err="1">
                <a:solidFill>
                  <a:srgbClr val="000000"/>
                </a:solidFill>
              </a:rPr>
              <a:t>группе</a:t>
            </a:r>
            <a:r>
              <a:rPr lang="en-GB" altLang="ru-RU" b="1" i="1" u="sng" dirty="0">
                <a:solidFill>
                  <a:srgbClr val="000000"/>
                </a:solidFill>
              </a:rPr>
              <a:t>:</a:t>
            </a:r>
          </a:p>
          <a:p>
            <a:pPr marL="0" indent="0" algn="ctr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endParaRPr lang="en-GB" altLang="ru-RU" b="1" i="1" u="sng" dirty="0">
              <a:solidFill>
                <a:srgbClr val="000000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развитие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фонематического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слуха,речевого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дыхания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речевого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внимания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расширение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активизация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словаря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рассказывание</a:t>
            </a:r>
            <a:r>
              <a:rPr lang="en-GB" altLang="ru-RU" sz="2359" dirty="0">
                <a:solidFill>
                  <a:srgbClr val="000000"/>
                </a:solidFill>
              </a:rPr>
              <a:t> о </a:t>
            </a:r>
            <a:r>
              <a:rPr lang="en-GB" altLang="ru-RU" sz="2359" dirty="0" err="1">
                <a:solidFill>
                  <a:srgbClr val="000000"/>
                </a:solidFill>
              </a:rPr>
              <a:t>разных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качествах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свойствах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предметов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рукотворного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природного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мира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знакомство</a:t>
            </a:r>
            <a:r>
              <a:rPr lang="en-GB" altLang="ru-RU" sz="2359" dirty="0">
                <a:solidFill>
                  <a:srgbClr val="000000"/>
                </a:solidFill>
              </a:rPr>
              <a:t> с </a:t>
            </a:r>
            <a:r>
              <a:rPr lang="en-GB" altLang="ru-RU" sz="2359" dirty="0" err="1">
                <a:solidFill>
                  <a:srgbClr val="000000"/>
                </a:solidFill>
              </a:rPr>
              <a:t>правилами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ведения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диалога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через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театрально-игровую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деятельность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побуждение</a:t>
            </a:r>
            <a:r>
              <a:rPr lang="en-GB" altLang="ru-RU" sz="2359" dirty="0">
                <a:solidFill>
                  <a:srgbClr val="000000"/>
                </a:solidFill>
              </a:rPr>
              <a:t> к </a:t>
            </a:r>
            <a:r>
              <a:rPr lang="en-GB" altLang="ru-RU" sz="2359" dirty="0" err="1">
                <a:solidFill>
                  <a:srgbClr val="000000"/>
                </a:solidFill>
              </a:rPr>
              <a:t>высказываниям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разного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типа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развитие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мелкой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моторики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рук</a:t>
            </a:r>
            <a:r>
              <a:rPr lang="en-GB" altLang="ru-RU" sz="2359" dirty="0">
                <a:solidFill>
                  <a:srgbClr val="000000"/>
                </a:solidFill>
              </a:rPr>
              <a:t> в </a:t>
            </a:r>
            <a:r>
              <a:rPr lang="en-GB" altLang="ru-RU" sz="2359" dirty="0" err="1">
                <a:solidFill>
                  <a:srgbClr val="000000"/>
                </a:solidFill>
              </a:rPr>
              <a:t>процессе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различных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видов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детской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деятельности</a:t>
            </a:r>
            <a:r>
              <a:rPr lang="en-GB" altLang="ru-RU" sz="2359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9009464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.1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.01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01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5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9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3" dur="5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1" dur="500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5" dur="500"/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3025598" y="675432"/>
            <a:ext cx="6467719" cy="1061391"/>
          </a:xfrm>
        </p:spPr>
        <p:txBody>
          <a:bodyPr>
            <a:normAutofit fontScale="90000"/>
          </a:bodyPr>
          <a:lstStyle/>
          <a:p>
            <a:pPr algn="ctr" defTabSz="457203">
              <a:lnSpc>
                <a:spcPct val="93000"/>
              </a:lnSpc>
              <a:tabLst>
                <a:tab pos="321161" algn="l"/>
                <a:tab pos="404691" algn="l"/>
                <a:tab pos="81226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  <a:tab pos="8537387" algn="l"/>
                <a:tab pos="9194109" algn="l"/>
                <a:tab pos="9850831" algn="l"/>
              </a:tabLst>
              <a:defRPr/>
            </a:pP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Педагогическая</a:t>
            </a:r>
            <a:r>
              <a:rPr lang="en-GB" altLang="ru-RU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</a:t>
            </a:r>
            <a:r>
              <a:rPr lang="en-GB" altLang="ru-RU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 </a:t>
            </a: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детьми</a:t>
            </a:r>
            <a:endParaRPr lang="en-GB" altLang="ru-RU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569070" y="1664815"/>
            <a:ext cx="7635682" cy="4585441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rtlCol="0" anchor="ctr">
            <a:normAutofit fontScale="92500"/>
          </a:bodyPr>
          <a:lstStyle/>
          <a:p>
            <a:pPr marL="0" indent="0" algn="ctr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b="1" i="1" u="sng" dirty="0">
                <a:solidFill>
                  <a:srgbClr val="000000"/>
                </a:solidFill>
              </a:rPr>
              <a:t>в </a:t>
            </a:r>
            <a:r>
              <a:rPr lang="en-GB" altLang="ru-RU" b="1" i="1" u="sng" dirty="0" err="1">
                <a:solidFill>
                  <a:srgbClr val="000000"/>
                </a:solidFill>
              </a:rPr>
              <a:t>старшей</a:t>
            </a:r>
            <a:r>
              <a:rPr lang="en-GB" altLang="ru-RU" b="1" i="1" u="sng" dirty="0">
                <a:solidFill>
                  <a:srgbClr val="000000"/>
                </a:solidFill>
              </a:rPr>
              <a:t> </a:t>
            </a:r>
            <a:r>
              <a:rPr lang="en-GB" altLang="ru-RU" b="1" i="1" u="sng" dirty="0" err="1">
                <a:solidFill>
                  <a:srgbClr val="000000"/>
                </a:solidFill>
              </a:rPr>
              <a:t>группе</a:t>
            </a:r>
            <a:r>
              <a:rPr lang="en-GB" altLang="ru-RU" b="1" i="1" u="sng" dirty="0">
                <a:solidFill>
                  <a:srgbClr val="000000"/>
                </a:solidFill>
              </a:rPr>
              <a:t>:</a:t>
            </a:r>
          </a:p>
          <a:p>
            <a:pPr marL="0" indent="0" algn="ctr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endParaRPr lang="en-GB" altLang="ru-RU" b="1" i="1" u="sng" dirty="0">
              <a:solidFill>
                <a:srgbClr val="000000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развитие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артикуляции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правильного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произношения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развитие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фонематического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слуха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расширение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активизация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словаря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упражнение</a:t>
            </a:r>
            <a:r>
              <a:rPr lang="en-GB" altLang="ru-RU" sz="2359" dirty="0">
                <a:solidFill>
                  <a:srgbClr val="000000"/>
                </a:solidFill>
              </a:rPr>
              <a:t> в </a:t>
            </a:r>
            <a:r>
              <a:rPr lang="en-GB" altLang="ru-RU" sz="2359" dirty="0" err="1">
                <a:solidFill>
                  <a:srgbClr val="000000"/>
                </a:solidFill>
              </a:rPr>
              <a:t>использовании</a:t>
            </a:r>
            <a:r>
              <a:rPr lang="en-GB" altLang="ru-RU" sz="2359" dirty="0">
                <a:solidFill>
                  <a:srgbClr val="000000"/>
                </a:solidFill>
              </a:rPr>
              <a:t> в </a:t>
            </a:r>
            <a:r>
              <a:rPr lang="en-GB" altLang="ru-RU" sz="2359" dirty="0" err="1">
                <a:solidFill>
                  <a:srgbClr val="000000"/>
                </a:solidFill>
              </a:rPr>
              <a:t>речи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слов-обобщений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упражнение</a:t>
            </a:r>
            <a:r>
              <a:rPr lang="en-GB" altLang="ru-RU" sz="2359" dirty="0">
                <a:solidFill>
                  <a:srgbClr val="000000"/>
                </a:solidFill>
              </a:rPr>
              <a:t> в  </a:t>
            </a:r>
            <a:r>
              <a:rPr lang="en-GB" altLang="ru-RU" sz="2359" dirty="0" err="1">
                <a:solidFill>
                  <a:srgbClr val="000000"/>
                </a:solidFill>
              </a:rPr>
              <a:t>использовании</a:t>
            </a:r>
            <a:r>
              <a:rPr lang="en-GB" altLang="ru-RU" sz="2359" dirty="0">
                <a:solidFill>
                  <a:srgbClr val="000000"/>
                </a:solidFill>
              </a:rPr>
              <a:t> в </a:t>
            </a:r>
            <a:r>
              <a:rPr lang="en-GB" altLang="ru-RU" sz="2359" dirty="0" err="1">
                <a:solidFill>
                  <a:srgbClr val="000000"/>
                </a:solidFill>
              </a:rPr>
              <a:t>речи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числительных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развитие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диалогической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речи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развитие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мелкой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моторики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рук</a:t>
            </a:r>
            <a:r>
              <a:rPr lang="en-GB" altLang="ru-RU" sz="2359" dirty="0">
                <a:solidFill>
                  <a:srgbClr val="000000"/>
                </a:solidFill>
              </a:rPr>
              <a:t> в </a:t>
            </a:r>
            <a:r>
              <a:rPr lang="en-GB" altLang="ru-RU" sz="2359" dirty="0" err="1">
                <a:solidFill>
                  <a:srgbClr val="000000"/>
                </a:solidFill>
              </a:rPr>
              <a:t>процессе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различных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видов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детской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деятельности</a:t>
            </a:r>
            <a:r>
              <a:rPr lang="en-GB" altLang="ru-RU" sz="2359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3514401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.1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.01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01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5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9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3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1" dur="5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5" dur="500"/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9" dur="500"/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960791" y="391722"/>
            <a:ext cx="6597333" cy="1061392"/>
          </a:xfrm>
        </p:spPr>
        <p:txBody>
          <a:bodyPr>
            <a:normAutofit fontScale="90000"/>
          </a:bodyPr>
          <a:lstStyle/>
          <a:p>
            <a:pPr algn="ctr" defTabSz="457203">
              <a:lnSpc>
                <a:spcPct val="93000"/>
              </a:lnSpc>
              <a:tabLst>
                <a:tab pos="321161" algn="l"/>
                <a:tab pos="404691" algn="l"/>
                <a:tab pos="81226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  <a:tab pos="8537387" algn="l"/>
                <a:tab pos="9194109" algn="l"/>
                <a:tab pos="9850831" algn="l"/>
              </a:tabLst>
              <a:defRPr/>
            </a:pP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Педагогическая</a:t>
            </a:r>
            <a:r>
              <a:rPr lang="en-GB" altLang="ru-RU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</a:t>
            </a:r>
            <a:r>
              <a:rPr lang="en-GB" altLang="ru-RU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 </a:t>
            </a: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детьми</a:t>
            </a:r>
            <a:endParaRPr lang="en-GB" altLang="ru-RU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698684" y="1445912"/>
            <a:ext cx="7635682" cy="484466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rtlCol="0" anchor="ctr">
            <a:normAutofit fontScale="92500"/>
          </a:bodyPr>
          <a:lstStyle/>
          <a:p>
            <a:pPr marL="0" indent="0" algn="ctr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b="1" i="1" u="sng" dirty="0">
                <a:solidFill>
                  <a:srgbClr val="000000"/>
                </a:solidFill>
              </a:rPr>
              <a:t>в </a:t>
            </a:r>
            <a:r>
              <a:rPr lang="en-GB" altLang="ru-RU" b="1" i="1" u="sng" dirty="0" err="1">
                <a:solidFill>
                  <a:srgbClr val="000000"/>
                </a:solidFill>
              </a:rPr>
              <a:t>подготовительной</a:t>
            </a:r>
            <a:r>
              <a:rPr lang="en-GB" altLang="ru-RU" b="1" i="1" u="sng" dirty="0">
                <a:solidFill>
                  <a:srgbClr val="000000"/>
                </a:solidFill>
              </a:rPr>
              <a:t> к </a:t>
            </a:r>
            <a:r>
              <a:rPr lang="en-GB" altLang="ru-RU" b="1" i="1" u="sng" dirty="0" err="1">
                <a:solidFill>
                  <a:srgbClr val="000000"/>
                </a:solidFill>
              </a:rPr>
              <a:t>школе</a:t>
            </a:r>
            <a:r>
              <a:rPr lang="en-GB" altLang="ru-RU" b="1" i="1" u="sng" dirty="0">
                <a:solidFill>
                  <a:srgbClr val="000000"/>
                </a:solidFill>
              </a:rPr>
              <a:t> </a:t>
            </a:r>
            <a:r>
              <a:rPr lang="en-GB" altLang="ru-RU" b="1" i="1" u="sng" dirty="0" err="1">
                <a:solidFill>
                  <a:srgbClr val="000000"/>
                </a:solidFill>
              </a:rPr>
              <a:t>группе</a:t>
            </a:r>
            <a:r>
              <a:rPr lang="en-GB" altLang="ru-RU" b="1" i="1" u="sng" dirty="0">
                <a:solidFill>
                  <a:srgbClr val="000000"/>
                </a:solidFill>
              </a:rPr>
              <a:t>:</a:t>
            </a:r>
          </a:p>
          <a:p>
            <a:pPr marL="0" indent="0" algn="ctr" defTabSz="457203">
              <a:lnSpc>
                <a:spcPct val="93000"/>
              </a:lnSpc>
              <a:buClr>
                <a:srgbClr val="000000"/>
              </a:buClr>
              <a:buSzPct val="45000"/>
              <a:buNone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endParaRPr lang="en-GB" altLang="ru-RU" b="1" i="1" u="sng" dirty="0">
              <a:solidFill>
                <a:srgbClr val="000000"/>
              </a:solidFill>
            </a:endParaRP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развитие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фонематического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слуха,речевого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дыхания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речевого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внимания,интонационной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выразительности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речи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расширение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активизация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словаря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составление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проговаривание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диалогов</a:t>
            </a:r>
            <a:r>
              <a:rPr lang="en-GB" altLang="ru-RU" sz="2359" dirty="0">
                <a:solidFill>
                  <a:srgbClr val="000000"/>
                </a:solidFill>
              </a:rPr>
              <a:t> в </a:t>
            </a:r>
            <a:r>
              <a:rPr lang="en-GB" altLang="ru-RU" sz="2359" dirty="0" err="1">
                <a:solidFill>
                  <a:srgbClr val="000000"/>
                </a:solidFill>
              </a:rPr>
              <a:t>бытовых</a:t>
            </a:r>
            <a:r>
              <a:rPr lang="en-GB" altLang="ru-RU" sz="2359" dirty="0">
                <a:solidFill>
                  <a:srgbClr val="000000"/>
                </a:solidFill>
              </a:rPr>
              <a:t> и </a:t>
            </a:r>
            <a:r>
              <a:rPr lang="en-GB" altLang="ru-RU" sz="2359" dirty="0" err="1">
                <a:solidFill>
                  <a:srgbClr val="000000"/>
                </a:solidFill>
              </a:rPr>
              <a:t>учебных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ситуациях,в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театрализованной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деятельности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развитие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пространственных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представлений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расширение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умения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ориентироваться</a:t>
            </a:r>
            <a:r>
              <a:rPr lang="en-GB" altLang="ru-RU" sz="2359" dirty="0">
                <a:solidFill>
                  <a:srgbClr val="000000"/>
                </a:solidFill>
              </a:rPr>
              <a:t> в </a:t>
            </a:r>
            <a:r>
              <a:rPr lang="en-GB" altLang="ru-RU" sz="2359" dirty="0" err="1">
                <a:solidFill>
                  <a:srgbClr val="000000"/>
                </a:solidFill>
              </a:rPr>
              <a:t>плоскости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листа</a:t>
            </a:r>
            <a:r>
              <a:rPr lang="en-GB" altLang="ru-RU" sz="2359" dirty="0">
                <a:solidFill>
                  <a:srgbClr val="000000"/>
                </a:solidFill>
              </a:rPr>
              <a:t> и в </a:t>
            </a:r>
            <a:r>
              <a:rPr lang="en-GB" altLang="ru-RU" sz="2359" dirty="0" err="1">
                <a:solidFill>
                  <a:srgbClr val="000000"/>
                </a:solidFill>
              </a:rPr>
              <a:t>различной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разлиновке</a:t>
            </a:r>
            <a:r>
              <a:rPr lang="en-GB" altLang="ru-RU" sz="2359" dirty="0">
                <a:solidFill>
                  <a:srgbClr val="000000"/>
                </a:solidFill>
              </a:rPr>
              <a:t>;</a:t>
            </a:r>
          </a:p>
          <a:p>
            <a:pPr marL="0" indent="0" defTabSz="457203">
              <a:lnSpc>
                <a:spcPct val="93000"/>
              </a:lnSpc>
              <a:buClr>
                <a:srgbClr val="333333"/>
              </a:buClr>
              <a:buSzPct val="55000"/>
              <a:buFont typeface="Wingdings" panose="05000000000000000000" pitchFamily="2" charset="2"/>
              <a:buChar char=""/>
              <a:tabLst>
                <a:tab pos="191544" algn="l"/>
                <a:tab pos="404691" algn="l"/>
                <a:tab pos="81370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sz="2359" dirty="0" err="1">
                <a:solidFill>
                  <a:srgbClr val="000000"/>
                </a:solidFill>
              </a:rPr>
              <a:t>подготовка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руки</a:t>
            </a:r>
            <a:r>
              <a:rPr lang="en-GB" altLang="ru-RU" sz="2359" dirty="0">
                <a:solidFill>
                  <a:srgbClr val="000000"/>
                </a:solidFill>
              </a:rPr>
              <a:t> к </a:t>
            </a:r>
            <a:r>
              <a:rPr lang="en-GB" altLang="ru-RU" sz="2359" dirty="0" err="1">
                <a:solidFill>
                  <a:srgbClr val="000000"/>
                </a:solidFill>
              </a:rPr>
              <a:t>письму</a:t>
            </a:r>
            <a:r>
              <a:rPr lang="en-GB" altLang="ru-RU" sz="2359" dirty="0">
                <a:solidFill>
                  <a:srgbClr val="000000"/>
                </a:solidFill>
              </a:rPr>
              <a:t> в </a:t>
            </a:r>
            <a:r>
              <a:rPr lang="en-GB" altLang="ru-RU" sz="2359" dirty="0" err="1">
                <a:solidFill>
                  <a:srgbClr val="000000"/>
                </a:solidFill>
              </a:rPr>
              <a:t>процессе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различных</a:t>
            </a:r>
            <a:r>
              <a:rPr lang="en-GB" altLang="ru-RU" sz="2359" dirty="0">
                <a:solidFill>
                  <a:srgbClr val="000000"/>
                </a:solidFill>
              </a:rPr>
              <a:t>. </a:t>
            </a:r>
            <a:r>
              <a:rPr lang="en-GB" altLang="ru-RU" sz="2359" dirty="0" err="1">
                <a:solidFill>
                  <a:srgbClr val="000000"/>
                </a:solidFill>
              </a:rPr>
              <a:t>видов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детской</a:t>
            </a:r>
            <a:r>
              <a:rPr lang="en-GB" altLang="ru-RU" sz="2359" dirty="0">
                <a:solidFill>
                  <a:srgbClr val="000000"/>
                </a:solidFill>
              </a:rPr>
              <a:t> </a:t>
            </a:r>
            <a:r>
              <a:rPr lang="en-GB" altLang="ru-RU" sz="2359" dirty="0" err="1">
                <a:solidFill>
                  <a:srgbClr val="000000"/>
                </a:solidFill>
              </a:rPr>
              <a:t>деятельности</a:t>
            </a:r>
            <a:endParaRPr lang="en-GB" altLang="ru-RU" sz="2359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014759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.1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.01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01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5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9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3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1" dur="5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5" dur="50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2196072" y="326915"/>
            <a:ext cx="7807059" cy="1411348"/>
          </a:xfrm>
        </p:spPr>
        <p:txBody>
          <a:bodyPr/>
          <a:lstStyle/>
          <a:p>
            <a:pPr algn="ctr" defTabSz="457203">
              <a:lnSpc>
                <a:spcPct val="93000"/>
              </a:lnSpc>
              <a:tabLst>
                <a:tab pos="321161" algn="l"/>
                <a:tab pos="404691" algn="l"/>
                <a:tab pos="81226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/>
            </a:pP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Организация</a:t>
            </a:r>
            <a:r>
              <a:rPr lang="en-GB" altLang="ru-RU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речевого</a:t>
            </a:r>
            <a:r>
              <a:rPr lang="en-GB" altLang="ru-RU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ru-RU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уголка</a:t>
            </a:r>
            <a:endParaRPr lang="en-GB" altLang="ru-RU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3156652" y="1468955"/>
            <a:ext cx="5878697" cy="979303"/>
          </a:xfrm>
          <a:prstGeom prst="flowChartTerminator">
            <a:avLst/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18900000" algn="ctr" rotWithShape="0">
              <a:srgbClr val="333333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 b="1">
                <a:solidFill>
                  <a:srgbClr val="000000"/>
                </a:solidFill>
              </a:rPr>
              <a:t>ДИДАКТИЧЕСКИЕ ИГРЫ И УПРАЖНЕНИЯ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 b="1">
                <a:solidFill>
                  <a:srgbClr val="000000"/>
                </a:solidFill>
              </a:rPr>
              <a:t>(на карточках)</a:t>
            </a:r>
            <a:r>
              <a:rPr lang="ar-SA" altLang="ru-RU" sz="1996" b="1">
                <a:solidFill>
                  <a:srgbClr val="000000"/>
                </a:solidFill>
              </a:rPr>
              <a:t>‏</a:t>
            </a:r>
            <a:endParaRPr lang="en-GB" altLang="ru-RU" sz="1996" b="1">
              <a:solidFill>
                <a:srgbClr val="000000"/>
              </a:solidFill>
            </a:endParaRP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2177349" y="2612435"/>
            <a:ext cx="3429000" cy="1143480"/>
          </a:xfrm>
          <a:prstGeom prst="flowChartTerminator">
            <a:avLst/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13500000" algn="ctr" rotWithShape="0">
              <a:srgbClr val="333333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для развития правильного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звукопроизношения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6422915" y="2612435"/>
            <a:ext cx="3429000" cy="1143480"/>
          </a:xfrm>
          <a:prstGeom prst="flowChartTerminator">
            <a:avLst/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18900000" algn="ctr" rotWithShape="0">
              <a:srgbClr val="333333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для развития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артикуляционного аппарата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2177349" y="3918653"/>
            <a:ext cx="3429000" cy="1143480"/>
          </a:xfrm>
          <a:prstGeom prst="flowChartTerminator">
            <a:avLst/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13500000" algn="ctr" rotWithShape="0">
              <a:srgbClr val="333333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для развития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речевого дыхания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6422915" y="3918653"/>
            <a:ext cx="3429000" cy="1143480"/>
          </a:xfrm>
          <a:prstGeom prst="flowChartTerminator">
            <a:avLst/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18900000" algn="ctr" rotWithShape="0">
              <a:srgbClr val="333333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для развития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мелкой моторики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2177349" y="5224869"/>
            <a:ext cx="3429000" cy="1143480"/>
          </a:xfrm>
          <a:prstGeom prst="flowChartTerminator">
            <a:avLst/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13500000" algn="ctr" rotWithShape="0">
              <a:srgbClr val="4C4C4C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словесные игры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6422915" y="5224869"/>
            <a:ext cx="3429000" cy="1143480"/>
          </a:xfrm>
          <a:prstGeom prst="flowChartTerminator">
            <a:avLst/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18900000" algn="ctr" rotWithShape="0">
              <a:srgbClr val="333333"/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чистоговорки,стихи,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приговорки,потешки</a:t>
            </a:r>
          </a:p>
        </p:txBody>
      </p:sp>
    </p:spTree>
    <p:extLst>
      <p:ext uri="{BB962C8B-B14F-4D97-AF65-F5344CB8AC3E}">
        <p14:creationId xmlns:p14="http://schemas.microsoft.com/office/powerpoint/2010/main" val="3187564851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1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1"/>
          <p:cNvSpPr>
            <a:spLocks noChangeArrowheads="1"/>
          </p:cNvSpPr>
          <p:nvPr/>
        </p:nvSpPr>
        <p:spPr bwMode="auto">
          <a:xfrm>
            <a:off x="2177350" y="653829"/>
            <a:ext cx="2612434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 b="1">
                <a:solidFill>
                  <a:srgbClr val="000000"/>
                </a:solidFill>
              </a:rPr>
              <a:t>КАРТИНКИ</a:t>
            </a:r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2049176" y="1808830"/>
            <a:ext cx="2776612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по лексическим темам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4789783" y="2222154"/>
            <a:ext cx="2776612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 изображением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явлений природы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7239481" y="2776612"/>
            <a:ext cx="2776612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 изображением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предметов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 домашнего обихода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2024693" y="3102086"/>
            <a:ext cx="2776612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 изображением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основных частей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 предметов</a:t>
            </a: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4300132" y="3591737"/>
            <a:ext cx="2776612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 изображением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труда взрослых</a:t>
            </a: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6748389" y="4082829"/>
            <a:ext cx="2776612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 изображением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цвета,размера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и качества предметов</a:t>
            </a: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2013172" y="4357898"/>
            <a:ext cx="2776612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 изображением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действий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2502823" y="5551784"/>
            <a:ext cx="2776612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 изображением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предметов во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 множественном числе</a:t>
            </a: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6912566" y="5514340"/>
            <a:ext cx="2776612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для согласования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существительных 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с числительными</a:t>
            </a: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6422915" y="816567"/>
            <a:ext cx="3429000" cy="979303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round/>
            <a:headEnd/>
            <a:tailEnd/>
          </a:ln>
          <a:effectLst>
            <a:outerShdw dist="152735" dir="2700000" algn="ctr" rotWithShape="0">
              <a:srgbClr val="333333">
                <a:alpha val="85007"/>
              </a:srgbClr>
            </a:outerShdw>
          </a:effectLst>
        </p:spPr>
        <p:txBody>
          <a:bodyPr wrap="none" lIns="81646" tIns="40823" rIns="81646" bIns="40823" anchor="ctr"/>
          <a:lstStyle>
            <a:lvl1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15271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19843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24415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2898775" indent="-20955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предметные и сюжетные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для составления</a:t>
            </a:r>
          </a:p>
          <a:p>
            <a:pPr algn="ctr" eaLnBrk="1">
              <a:lnSpc>
                <a:spcPct val="93000"/>
              </a:lnSpc>
            </a:pPr>
            <a:r>
              <a:rPr lang="en-GB" altLang="ru-RU" sz="1996">
                <a:solidFill>
                  <a:srgbClr val="000000"/>
                </a:solidFill>
              </a:rPr>
              <a:t>описательных рассказов</a:t>
            </a:r>
          </a:p>
        </p:txBody>
      </p:sp>
    </p:spTree>
    <p:extLst>
      <p:ext uri="{BB962C8B-B14F-4D97-AF65-F5344CB8AC3E}">
        <p14:creationId xmlns:p14="http://schemas.microsoft.com/office/powerpoint/2010/main" val="1572952653"/>
      </p:ext>
    </p:extLst>
  </p:cSld>
  <p:clrMapOvr>
    <a:masterClrMapping/>
  </p:clrMapOvr>
  <p:transition>
    <p:wipe dir="u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7</TotalTime>
  <Words>450</Words>
  <Application>Microsoft Office PowerPoint</Application>
  <PresentationFormat>Широкоэкранный</PresentationFormat>
  <Paragraphs>117</Paragraphs>
  <Slides>12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Lucida Sans Unicode</vt:lpstr>
      <vt:lpstr>Wingdings</vt:lpstr>
      <vt:lpstr>Wingdings 3</vt:lpstr>
      <vt:lpstr>Легкий дым</vt:lpstr>
      <vt:lpstr>Презентация PowerPoint</vt:lpstr>
      <vt:lpstr>Принципы организации речевых уголков</vt:lpstr>
      <vt:lpstr>Презентация PowerPoint</vt:lpstr>
      <vt:lpstr>Педагогическая работа с детьми</vt:lpstr>
      <vt:lpstr>Педагогическая работа с детьми</vt:lpstr>
      <vt:lpstr>Педагогическая работа с детьми</vt:lpstr>
      <vt:lpstr>Педагогическая работа с детьми</vt:lpstr>
      <vt:lpstr>Организация речевого уголка</vt:lpstr>
      <vt:lpstr>Презентация PowerPoint</vt:lpstr>
      <vt:lpstr>Презентация PowerPoint</vt:lpstr>
      <vt:lpstr>Каталог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2019-04-29T07:44:58Z</dcterms:created>
  <dcterms:modified xsi:type="dcterms:W3CDTF">2019-04-29T07:52:41Z</dcterms:modified>
</cp:coreProperties>
</file>