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4946B-8E75-46CF-B71D-4DE946AF7E43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04FC2-722B-44B7-904E-4A8F596E02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4946B-8E75-46CF-B71D-4DE946AF7E43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04FC2-722B-44B7-904E-4A8F596E02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4946B-8E75-46CF-B71D-4DE946AF7E43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04FC2-722B-44B7-904E-4A8F596E02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4946B-8E75-46CF-B71D-4DE946AF7E43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04FC2-722B-44B7-904E-4A8F596E02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4946B-8E75-46CF-B71D-4DE946AF7E43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04FC2-722B-44B7-904E-4A8F596E02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4946B-8E75-46CF-B71D-4DE946AF7E43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04FC2-722B-44B7-904E-4A8F596E02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4946B-8E75-46CF-B71D-4DE946AF7E43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04FC2-722B-44B7-904E-4A8F596E02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4946B-8E75-46CF-B71D-4DE946AF7E43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04FC2-722B-44B7-904E-4A8F596E02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4946B-8E75-46CF-B71D-4DE946AF7E43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04FC2-722B-44B7-904E-4A8F596E02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4946B-8E75-46CF-B71D-4DE946AF7E43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04FC2-722B-44B7-904E-4A8F596E02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4946B-8E75-46CF-B71D-4DE946AF7E43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04FC2-722B-44B7-904E-4A8F596E02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4946B-8E75-46CF-B71D-4DE946AF7E43}" type="datetimeFigureOut">
              <a:rPr lang="ru-RU" smtClean="0"/>
              <a:pPr/>
              <a:t>09.12.2011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04FC2-722B-44B7-904E-4A8F596E02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14423"/>
            <a:ext cx="7772400" cy="178594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Тема : «Использование мультимедийных презентаций на лекциях»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3214686"/>
            <a:ext cx="7143800" cy="2357454"/>
          </a:xfrm>
          <a:solidFill>
            <a:schemeClr val="bg1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Цель: поделиться опытом  ведения  лекций-презентаций в преподавании курса хирургии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1285883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Реактивная стадия  перитонита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4429132"/>
            <a:ext cx="8072494" cy="1857388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b="1" dirty="0" smtClean="0">
                <a:solidFill>
                  <a:schemeClr val="tx1"/>
                </a:solidFill>
              </a:rPr>
              <a:t>Реактивная стадия </a:t>
            </a:r>
            <a:r>
              <a:rPr lang="ru-RU" dirty="0" smtClean="0">
                <a:solidFill>
                  <a:schemeClr val="tx1"/>
                </a:solidFill>
              </a:rPr>
              <a:t>развивается </a:t>
            </a:r>
            <a:r>
              <a:rPr lang="ru-RU" dirty="0">
                <a:solidFill>
                  <a:schemeClr val="tx1"/>
                </a:solidFill>
              </a:rPr>
              <a:t>обычно к </a:t>
            </a:r>
            <a:r>
              <a:rPr lang="ru-RU" b="1" dirty="0">
                <a:solidFill>
                  <a:schemeClr val="tx1"/>
                </a:solidFill>
              </a:rPr>
              <a:t>16-24 ч </a:t>
            </a:r>
            <a:r>
              <a:rPr lang="ru-RU" dirty="0">
                <a:solidFill>
                  <a:schemeClr val="tx1"/>
                </a:solidFill>
              </a:rPr>
              <a:t>от начала болезни. </a:t>
            </a:r>
            <a:r>
              <a:rPr lang="ru-RU" dirty="0" smtClean="0">
                <a:solidFill>
                  <a:schemeClr val="tx1"/>
                </a:solidFill>
              </a:rPr>
              <a:t> Появляются </a:t>
            </a:r>
            <a:r>
              <a:rPr lang="ru-RU" dirty="0">
                <a:solidFill>
                  <a:schemeClr val="tx1"/>
                </a:solidFill>
              </a:rPr>
              <a:t>нестерпимые боли в животе. Присоединяются тошнота, икота, рвота. </a:t>
            </a:r>
            <a:r>
              <a:rPr lang="ru-RU" smtClean="0">
                <a:solidFill>
                  <a:schemeClr val="tx1"/>
                </a:solidFill>
              </a:rPr>
              <a:t>Повышается температура тела. </a:t>
            </a:r>
            <a:r>
              <a:rPr lang="ru-RU" dirty="0">
                <a:solidFill>
                  <a:schemeClr val="tx1"/>
                </a:solidFill>
              </a:rPr>
              <a:t>Тахикардия, гипотония. Язык сухой, обложен серым налетом. Живот вздут. Симптомы раздражения брюшины резко положительные. </a:t>
            </a:r>
            <a:r>
              <a:rPr lang="ru-RU" dirty="0" err="1">
                <a:solidFill>
                  <a:schemeClr val="tx1"/>
                </a:solidFill>
              </a:rPr>
              <a:t>Аускультативно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–перистальтические </a:t>
            </a:r>
            <a:r>
              <a:rPr lang="ru-RU" dirty="0">
                <a:solidFill>
                  <a:schemeClr val="tx1"/>
                </a:solidFill>
              </a:rPr>
              <a:t>шумы резко ослаблены или отсутствуют</a:t>
            </a:r>
            <a:r>
              <a:rPr lang="ru-RU" dirty="0"/>
              <a:t>. </a:t>
            </a:r>
          </a:p>
          <a:p>
            <a:endParaRPr lang="ru-RU" dirty="0"/>
          </a:p>
        </p:txBody>
      </p:sp>
      <p:pic>
        <p:nvPicPr>
          <p:cNvPr id="1026" name="Рисунок 1" descr="C:\Users\user\Desktop\untitled.bmp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357298"/>
            <a:ext cx="28956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2" descr="C:\Users\user\Desktop\p4b.gif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51600" y="1571612"/>
            <a:ext cx="2692400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Рисунок 3" descr="C:\Users\user\Desktop\3840.jpg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1500174"/>
            <a:ext cx="3167066" cy="2913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Предоперационная подготовка пациента к трепанации черепа </a:t>
            </a:r>
            <a:endParaRPr lang="ru-RU" dirty="0"/>
          </a:p>
        </p:txBody>
      </p:sp>
      <p:pic>
        <p:nvPicPr>
          <p:cNvPr id="1026" name="Picture 2" descr="E:\трепанация\ФОТО 00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5" y="1600200"/>
            <a:ext cx="7572428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E:\трепанация\ФОТО 00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642918"/>
            <a:ext cx="7358114" cy="53832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Трепанация черепа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357298"/>
            <a:ext cx="8072494" cy="4910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87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Тема : «Использование мультимедийных презентаций на лекциях»</vt:lpstr>
      <vt:lpstr>Реактивная стадия  перитонита</vt:lpstr>
      <vt:lpstr>Предоперационная подготовка пациента к трепанации черепа </vt:lpstr>
      <vt:lpstr>Слайд 4</vt:lpstr>
      <vt:lpstr>Трепанация черепа</vt:lpstr>
    </vt:vector>
  </TitlesOfParts>
  <Company>Kontora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доклада: «Лекции-презентации»</dc:title>
  <dc:creator>Admin</dc:creator>
  <cp:lastModifiedBy>Admin</cp:lastModifiedBy>
  <cp:revision>7</cp:revision>
  <dcterms:created xsi:type="dcterms:W3CDTF">2011-01-19T09:27:26Z</dcterms:created>
  <dcterms:modified xsi:type="dcterms:W3CDTF">2011-12-09T07:20:54Z</dcterms:modified>
</cp:coreProperties>
</file>