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3789040"/>
            <a:ext cx="7097216" cy="1087760"/>
          </a:xfrm>
        </p:spPr>
        <p:txBody>
          <a:bodyPr>
            <a:normAutofit/>
          </a:bodyPr>
          <a:lstStyle/>
          <a:p>
            <a:r>
              <a:rPr lang="ru-RU" dirty="0" err="1" smtClean="0"/>
              <a:t>Торстейн</a:t>
            </a:r>
            <a:r>
              <a:rPr lang="ru-RU" dirty="0" smtClean="0"/>
              <a:t> Бунде </a:t>
            </a:r>
            <a:r>
              <a:rPr lang="ru-RU" dirty="0" err="1" smtClean="0"/>
              <a:t>Веблен</a:t>
            </a:r>
            <a:r>
              <a:rPr lang="ru-RU" dirty="0" smtClean="0"/>
              <a:t> – великая личность.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Презентацию выполнила ученица 10 А класса </a:t>
            </a:r>
            <a:r>
              <a:rPr lang="ru-RU" dirty="0" err="1" smtClean="0"/>
              <a:t>Киргизова</a:t>
            </a:r>
            <a:r>
              <a:rPr lang="ru-RU" dirty="0" smtClean="0"/>
              <a:t> Юлия</a:t>
            </a:r>
            <a:endParaRPr lang="ru-RU" dirty="0"/>
          </a:p>
        </p:txBody>
      </p:sp>
      <p:pic>
        <p:nvPicPr>
          <p:cNvPr id="4" name="Рисунок 3" descr="VEBLEN_Torstei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60648"/>
            <a:ext cx="2990507" cy="3467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Торстейн</a:t>
            </a:r>
            <a:r>
              <a:rPr lang="ru-RU" dirty="0" smtClean="0"/>
              <a:t> </a:t>
            </a:r>
            <a:r>
              <a:rPr lang="ru-RU" dirty="0" err="1" smtClean="0"/>
              <a:t>Веблен</a:t>
            </a:r>
            <a:r>
              <a:rPr lang="ru-RU" dirty="0" smtClean="0"/>
              <a:t> (1857 – 1929 гг.)</a:t>
            </a:r>
            <a:endParaRPr lang="ru-RU" dirty="0"/>
          </a:p>
        </p:txBody>
      </p:sp>
      <p:pic>
        <p:nvPicPr>
          <p:cNvPr id="4" name="Содержимое 3" descr="Veblen3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484784"/>
            <a:ext cx="3390900" cy="444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3851920" y="1340768"/>
            <a:ext cx="47525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Американский учёный-экономист. </a:t>
            </a:r>
            <a:r>
              <a:rPr lang="ru-RU" sz="2000" dirty="0" err="1" smtClean="0"/>
              <a:t>Веблен</a:t>
            </a:r>
            <a:r>
              <a:rPr lang="ru-RU" sz="2000" dirty="0" smtClean="0"/>
              <a:t> написал книгу </a:t>
            </a:r>
            <a:r>
              <a:rPr lang="ru-RU" sz="2000" b="1" i="1" dirty="0" smtClean="0"/>
              <a:t>Теория праздного класса: экономическое исследование институтов</a:t>
            </a:r>
            <a:r>
              <a:rPr lang="ru-RU" sz="2000" dirty="0" smtClean="0"/>
              <a:t> (</a:t>
            </a:r>
            <a:r>
              <a:rPr lang="en-US" sz="2000" dirty="0" smtClean="0"/>
              <a:t>1899), </a:t>
            </a:r>
            <a:r>
              <a:rPr lang="ru-RU" sz="2000" dirty="0" smtClean="0"/>
              <a:t>а также труд </a:t>
            </a:r>
            <a:r>
              <a:rPr lang="ru-RU" sz="2000" b="1" i="1" dirty="0" smtClean="0"/>
              <a:t>Теория предпринимательства</a:t>
            </a:r>
            <a:r>
              <a:rPr lang="ru-RU" sz="2000" dirty="0" smtClean="0"/>
              <a:t> (</a:t>
            </a:r>
            <a:r>
              <a:rPr lang="en-US" sz="2000" dirty="0" smtClean="0"/>
              <a:t>1904).</a:t>
            </a:r>
            <a:r>
              <a:rPr lang="ru-RU" sz="2000" dirty="0" smtClean="0"/>
              <a:t> </a:t>
            </a:r>
          </a:p>
          <a:p>
            <a:endParaRPr lang="ru-RU" sz="2000" dirty="0" smtClean="0"/>
          </a:p>
          <a:p>
            <a:r>
              <a:rPr lang="ru-RU" sz="2000" dirty="0" smtClean="0"/>
              <a:t>К 1918 году </a:t>
            </a:r>
            <a:r>
              <a:rPr lang="ru-RU" sz="2000" dirty="0" err="1" smtClean="0"/>
              <a:t>Веблен</a:t>
            </a:r>
            <a:r>
              <a:rPr lang="ru-RU" sz="2000" dirty="0" smtClean="0"/>
              <a:t> становится известным социальным критиком и учёным. Он читает курс лекций в Новой школе социальных исследований в Нью-Йорке, а в 1923 г. Опубликовывает свою последнюю крупную работу </a:t>
            </a:r>
            <a:r>
              <a:rPr lang="ru-RU" sz="2000" b="1" i="1" dirty="0" err="1" smtClean="0"/>
              <a:t>Cобственность</a:t>
            </a:r>
            <a:r>
              <a:rPr lang="ru-RU" sz="2000" b="1" i="1" dirty="0" smtClean="0"/>
              <a:t> отсутствующих лиц и предпринимательство в современную эпоху: пример Америки.</a:t>
            </a:r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Идеи </a:t>
            </a:r>
            <a:r>
              <a:rPr lang="ru-RU" dirty="0" err="1" smtClean="0"/>
              <a:t>Веблена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Технократизм</a:t>
            </a:r>
            <a:r>
              <a:rPr lang="ru-RU" dirty="0" smtClean="0"/>
              <a:t> как социально-философское учение.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2000" dirty="0" err="1" smtClean="0"/>
              <a:t>Веблен</a:t>
            </a:r>
            <a:r>
              <a:rPr lang="ru-RU" sz="2000" dirty="0" smtClean="0"/>
              <a:t> противопоставляет бизнес индустрии, так как «мотив бизнеса – денежная выгода», а индустрия, напротив, нацелена именно на производство товаров и услуг, которые необходимо людям для удовлетворения своих потребностей. Капиталисты, по мнению </a:t>
            </a:r>
            <a:r>
              <a:rPr lang="ru-RU" sz="2000" dirty="0" err="1" smtClean="0"/>
              <a:t>Веблена</a:t>
            </a:r>
            <a:r>
              <a:rPr lang="ru-RU" sz="2000" dirty="0" smtClean="0"/>
              <a:t>, – «паразитический» класс. Они не участвуют в производстве и имеют доступ к распределению благ лишь благодаря «фактору собственности». </a:t>
            </a:r>
          </a:p>
          <a:p>
            <a:pPr>
              <a:buNone/>
            </a:pPr>
            <a:r>
              <a:rPr lang="ru-RU" sz="2000" dirty="0" smtClean="0"/>
              <a:t>     Противоречия между бизнесом и индустрией разрешатся в пользу индустрии. </a:t>
            </a:r>
            <a:r>
              <a:rPr lang="ru-RU" sz="2000" dirty="0" err="1" smtClean="0"/>
              <a:t>Веблен</a:t>
            </a:r>
            <a:r>
              <a:rPr lang="ru-RU" sz="2000" dirty="0" smtClean="0"/>
              <a:t> пророчествует: на смену власти капиталистов придёт власть </a:t>
            </a:r>
            <a:r>
              <a:rPr lang="ru-RU" sz="2000" i="1" u="sng" dirty="0" smtClean="0"/>
              <a:t>научно-технической интеллигенции </a:t>
            </a:r>
            <a:r>
              <a:rPr lang="ru-RU" sz="2000" dirty="0" smtClean="0"/>
              <a:t>– единственного представителя социального прогресса. 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Сценарий перехода общества в технократическое.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Забастовка инженеров;</a:t>
            </a:r>
          </a:p>
          <a:p>
            <a:r>
              <a:rPr lang="ru-RU" dirty="0" smtClean="0"/>
              <a:t>Отказ капиталистов от своей монополии власти;</a:t>
            </a:r>
          </a:p>
          <a:p>
            <a:r>
              <a:rPr lang="ru-RU" dirty="0" smtClean="0"/>
              <a:t>Передача капиталистами претензий на отправление руководящих в производстве функций технократии.</a:t>
            </a:r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068960"/>
            <a:ext cx="2340273" cy="32937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«Теория праздного класса» – основной труд </a:t>
            </a:r>
            <a:r>
              <a:rPr lang="ru-RU" dirty="0" err="1" smtClean="0"/>
              <a:t>Торстейна</a:t>
            </a:r>
            <a:r>
              <a:rPr lang="ru-RU" dirty="0" smtClean="0"/>
              <a:t> </a:t>
            </a:r>
            <a:r>
              <a:rPr lang="ru-RU" dirty="0" err="1" smtClean="0"/>
              <a:t>Веблена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dvice_14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228184" y="1556792"/>
            <a:ext cx="2681064" cy="4021596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51520" y="1340768"/>
            <a:ext cx="568863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данной книге </a:t>
            </a:r>
            <a:r>
              <a:rPr lang="ru-RU" sz="2000" dirty="0" err="1" smtClean="0"/>
              <a:t>Веблен</a:t>
            </a:r>
            <a:r>
              <a:rPr lang="ru-RU" sz="2000" dirty="0" smtClean="0"/>
              <a:t> развивал взгляды на современную ему экономику и социальное поведение, которые резко отличались от общепринятых в то время.</a:t>
            </a:r>
          </a:p>
          <a:p>
            <a:r>
              <a:rPr lang="ru-RU" sz="2000" dirty="0" smtClean="0"/>
              <a:t>Экономическое поведение человека, по мнению автора, носит более сложный, иногда даже иррациональный характер. На человека огромное влияние оказывает общественная психология: инстинкт подражания, инстинкт самосохранения, склонность к соперничеству, праздному любопытству и т. п. Огромную роль в системе </a:t>
            </a:r>
            <a:r>
              <a:rPr lang="ru-RU" sz="2000" dirty="0" err="1" smtClean="0"/>
              <a:t>Веблена</a:t>
            </a:r>
            <a:r>
              <a:rPr lang="ru-RU" sz="2000" dirty="0" smtClean="0"/>
              <a:t> играет такая психологическая категория, как «завистливое сравнение». При помощи этой категории он объясняет такие экономические явления, как приверженность к престижному потреблению и накоплению капитала.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«Теория праздного класса» – основной труд </a:t>
            </a:r>
            <a:r>
              <a:rPr lang="ru-RU" dirty="0" err="1" smtClean="0"/>
              <a:t>Торстейна</a:t>
            </a:r>
            <a:r>
              <a:rPr lang="ru-RU" dirty="0" smtClean="0"/>
              <a:t> </a:t>
            </a:r>
            <a:r>
              <a:rPr lang="ru-RU" dirty="0" err="1" smtClean="0"/>
              <a:t>Веблена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advice_14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228184" y="1556792"/>
            <a:ext cx="2681064" cy="4021596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1268760"/>
            <a:ext cx="56886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/>
              <a:t>Веблен</a:t>
            </a:r>
            <a:r>
              <a:rPr lang="ru-RU" sz="2000" dirty="0" smtClean="0"/>
              <a:t> </a:t>
            </a:r>
            <a:r>
              <a:rPr lang="ru-RU" sz="2000" dirty="0" smtClean="0"/>
              <a:t>ввёл </a:t>
            </a:r>
            <a:r>
              <a:rPr lang="ru-RU" sz="2000" dirty="0" smtClean="0"/>
              <a:t>понятие «показное (демонстративное) потребление». Оно характерно для богатых («праздного класса»), которые зачастую покупают товары и услуги только </a:t>
            </a:r>
            <a:r>
              <a:rPr lang="ru-RU" sz="2000" dirty="0" smtClean="0"/>
              <a:t>для престижа, для </a:t>
            </a:r>
            <a:r>
              <a:rPr lang="ru-RU" sz="2000" dirty="0" smtClean="0"/>
              <a:t>того, чтобы пустить пыль в глаза, произвести впечатление. </a:t>
            </a:r>
            <a:r>
              <a:rPr lang="ru-RU" sz="2000" dirty="0" smtClean="0"/>
              <a:t>Это </a:t>
            </a:r>
            <a:r>
              <a:rPr lang="ru-RU" sz="2000" dirty="0" smtClean="0"/>
              <a:t>вынуждает потребителей среднего достатка и бедняков подражать богатым, покупая товары в тех же целях. Все это </a:t>
            </a:r>
            <a:r>
              <a:rPr lang="ru-RU" sz="2000" dirty="0" smtClean="0"/>
              <a:t>ведёт </a:t>
            </a:r>
            <a:r>
              <a:rPr lang="ru-RU" sz="2000" dirty="0" smtClean="0"/>
              <a:t>к бесполезной трате ресурсов, которые могли бы использоваться более </a:t>
            </a:r>
            <a:r>
              <a:rPr lang="ru-RU" sz="2000" dirty="0" smtClean="0"/>
              <a:t>разумно. </a:t>
            </a:r>
          </a:p>
          <a:p>
            <a:endParaRPr lang="ru-RU" sz="2000" dirty="0" smtClean="0"/>
          </a:p>
          <a:p>
            <a:r>
              <a:rPr lang="ru-RU" sz="2000" dirty="0" smtClean="0"/>
              <a:t>Таким </a:t>
            </a:r>
            <a:r>
              <a:rPr lang="ru-RU" sz="2000" dirty="0" smtClean="0"/>
              <a:t>образом</a:t>
            </a:r>
            <a:r>
              <a:rPr lang="ru-RU" sz="2000" dirty="0" smtClean="0"/>
              <a:t>, </a:t>
            </a:r>
            <a:r>
              <a:rPr lang="ru-RU" sz="2000" dirty="0" err="1" smtClean="0"/>
              <a:t>вебленовская</a:t>
            </a:r>
            <a:r>
              <a:rPr lang="ru-RU" sz="2000" dirty="0" smtClean="0"/>
              <a:t> критика </a:t>
            </a:r>
            <a:r>
              <a:rPr lang="ru-RU" sz="2000" dirty="0" smtClean="0"/>
              <a:t>капитализма направлена своим </a:t>
            </a:r>
            <a:r>
              <a:rPr lang="ru-RU" sz="2000" dirty="0" smtClean="0"/>
              <a:t>остриём </a:t>
            </a:r>
            <a:r>
              <a:rPr lang="ru-RU" sz="2000" dirty="0" smtClean="0"/>
              <a:t>против интересов крупнейшей буржуазии, которою он и считал </a:t>
            </a:r>
            <a:r>
              <a:rPr lang="ru-RU" sz="2000" b="1" dirty="0" smtClean="0"/>
              <a:t>«праздным классом»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33</TotalTime>
  <Words>371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Начальная</vt:lpstr>
      <vt:lpstr>Торстейн Бунде Веблен – великая личность.</vt:lpstr>
      <vt:lpstr>Торстейн Веблен (1857 – 1929 гг.)</vt:lpstr>
      <vt:lpstr>Идеи Веблена</vt:lpstr>
      <vt:lpstr>Сценарий перехода общества в технократическое.</vt:lpstr>
      <vt:lpstr>«Теория праздного класса» – основной труд Торстейна Веблена.</vt:lpstr>
      <vt:lpstr>«Теория праздного класса» – основной труд Торстейна Веблена.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Торстейн Бунде Веблен – великая личность.</dc:title>
  <dc:creator>Юлия Киргизова</dc:creator>
  <cp:lastModifiedBy>Юлия Киргизова</cp:lastModifiedBy>
  <cp:revision>23</cp:revision>
  <dcterms:created xsi:type="dcterms:W3CDTF">2015-12-13T09:07:24Z</dcterms:created>
  <dcterms:modified xsi:type="dcterms:W3CDTF">2015-12-13T09:43:49Z</dcterms:modified>
</cp:coreProperties>
</file>